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</p:sldIdLst>
  <p:sldSz cx="12190413" cy="6858000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90C"/>
    <a:srgbClr val="B8E32F"/>
    <a:srgbClr val="FF9600"/>
    <a:srgbClr val="FF0000"/>
    <a:srgbClr val="003399"/>
    <a:srgbClr val="955577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0988" autoAdjust="0"/>
  </p:normalViewPr>
  <p:slideViewPr>
    <p:cSldViewPr>
      <p:cViewPr>
        <p:scale>
          <a:sx n="66" d="100"/>
          <a:sy n="66" d="100"/>
        </p:scale>
        <p:origin x="-1195" y="-53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84"/>
    </p:cViewPr>
  </p:sorterViewPr>
  <p:notesViewPr>
    <p:cSldViewPr>
      <p:cViewPr varScale="1">
        <p:scale>
          <a:sx n="63" d="100"/>
          <a:sy n="63" d="100"/>
        </p:scale>
        <p:origin x="3354" y="66"/>
      </p:cViewPr>
      <p:guideLst>
        <p:guide orient="horz" pos="2236"/>
        <p:guide pos="32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5304" cy="35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022" y="0"/>
            <a:ext cx="4435304" cy="35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743619"/>
            <a:ext cx="4435304" cy="35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1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022" y="6743619"/>
            <a:ext cx="4435304" cy="35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D547C20B-9C69-4257-ACB5-9EE811D618D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4652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5304" cy="35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022" y="0"/>
            <a:ext cx="4435304" cy="35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51138" y="533400"/>
            <a:ext cx="4732337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4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005" y="3372911"/>
            <a:ext cx="8188606" cy="319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43619"/>
            <a:ext cx="4435304" cy="35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4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022" y="6743619"/>
            <a:ext cx="4435304" cy="35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CABFCCB8-4AA8-4B61-94DD-4EA6EE86FCA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773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2"/>
          <p:cNvSpPr>
            <a:spLocks noChangeArrowheads="1"/>
          </p:cNvSpPr>
          <p:nvPr/>
        </p:nvSpPr>
        <p:spPr bwMode="gray">
          <a:xfrm>
            <a:off x="0" y="6096000"/>
            <a:ext cx="12190413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" name="Line 263"/>
          <p:cNvSpPr>
            <a:spLocks noChangeShapeType="1"/>
          </p:cNvSpPr>
          <p:nvPr/>
        </p:nvSpPr>
        <p:spPr bwMode="gray">
          <a:xfrm>
            <a:off x="4412676" y="904875"/>
            <a:ext cx="0" cy="51911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Line 265"/>
          <p:cNvSpPr>
            <a:spLocks noChangeShapeType="1"/>
          </p:cNvSpPr>
          <p:nvPr/>
        </p:nvSpPr>
        <p:spPr bwMode="gray">
          <a:xfrm>
            <a:off x="0" y="2590800"/>
            <a:ext cx="660314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Line 266"/>
          <p:cNvSpPr>
            <a:spLocks noChangeShapeType="1"/>
          </p:cNvSpPr>
          <p:nvPr/>
        </p:nvSpPr>
        <p:spPr bwMode="gray">
          <a:xfrm>
            <a:off x="29630" y="4302125"/>
            <a:ext cx="659890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Line 262"/>
          <p:cNvSpPr>
            <a:spLocks noChangeShapeType="1"/>
          </p:cNvSpPr>
          <p:nvPr/>
        </p:nvSpPr>
        <p:spPr bwMode="gray">
          <a:xfrm>
            <a:off x="2222211" y="838200"/>
            <a:ext cx="0" cy="5257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Line 273"/>
          <p:cNvSpPr>
            <a:spLocks noChangeShapeType="1"/>
          </p:cNvSpPr>
          <p:nvPr/>
        </p:nvSpPr>
        <p:spPr bwMode="gray">
          <a:xfrm flipV="1">
            <a:off x="6637003" y="2190750"/>
            <a:ext cx="5570341" cy="190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Line 274"/>
          <p:cNvSpPr>
            <a:spLocks noChangeShapeType="1"/>
          </p:cNvSpPr>
          <p:nvPr/>
        </p:nvSpPr>
        <p:spPr bwMode="gray">
          <a:xfrm flipV="1">
            <a:off x="6637003" y="5568950"/>
            <a:ext cx="5570341" cy="190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271"/>
          <p:cNvSpPr>
            <a:spLocks noChangeArrowheads="1"/>
          </p:cNvSpPr>
          <p:nvPr/>
        </p:nvSpPr>
        <p:spPr bwMode="gray">
          <a:xfrm>
            <a:off x="0" y="0"/>
            <a:ext cx="12190413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5" name="Rectangle 287"/>
          <p:cNvSpPr>
            <a:spLocks noChangeArrowheads="1"/>
          </p:cNvSpPr>
          <p:nvPr userDrawn="1"/>
        </p:nvSpPr>
        <p:spPr bwMode="gray">
          <a:xfrm>
            <a:off x="101587" y="6519864"/>
            <a:ext cx="2539669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zh-CN" sz="1000" b="0">
              <a:ea typeface="宋体" panose="02010600030101010101" pitchFamily="2" charset="-122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844430" y="3200400"/>
            <a:ext cx="6196793" cy="8382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200"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31735" y="1676400"/>
            <a:ext cx="8330116" cy="990600"/>
          </a:xfrm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600" b="1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232" y="-8468"/>
            <a:ext cx="3433258" cy="61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08B29-A896-4A5E-B91B-7112BD53B32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2015</a:t>
            </a:r>
            <a:r>
              <a:rPr lang="zh-CN" altLang="en-US"/>
              <a:t>年</a:t>
            </a:r>
            <a:r>
              <a:rPr lang="en-US" altLang="zh-CN"/>
              <a:t>11</a:t>
            </a:r>
            <a:r>
              <a:rPr lang="zh-CN" altLang="en-US"/>
              <a:t>月</a:t>
            </a:r>
            <a:r>
              <a:rPr lang="en-US" altLang="zh-CN"/>
              <a:t>13</a:t>
            </a:r>
            <a:r>
              <a:rPr lang="zh-CN" altLang="en-US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10040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50" y="171450"/>
            <a:ext cx="2641256" cy="62293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281" y="171450"/>
            <a:ext cx="7720595" cy="62293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340CA-5FF4-43C7-8415-3137C18BC1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2015</a:t>
            </a:r>
            <a:r>
              <a:rPr lang="zh-CN" altLang="en-US"/>
              <a:t>年</a:t>
            </a:r>
            <a:r>
              <a:rPr lang="en-US" altLang="zh-CN"/>
              <a:t>11</a:t>
            </a:r>
            <a:r>
              <a:rPr lang="zh-CN" altLang="en-US"/>
              <a:t>月</a:t>
            </a:r>
            <a:r>
              <a:rPr lang="en-US" altLang="zh-CN"/>
              <a:t>13</a:t>
            </a:r>
            <a:r>
              <a:rPr lang="zh-CN" altLang="en-US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47806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9085" y="1168752"/>
            <a:ext cx="11377719" cy="5257800"/>
          </a:xfrm>
        </p:spPr>
        <p:txBody>
          <a:bodyPr/>
          <a:lstStyle>
            <a:lvl1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2pPr>
            <a:lvl3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3pPr>
            <a:lvl4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4pPr>
            <a:lvl5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1FC24-D18A-4C6F-AF2A-BF8363B4E44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204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03F05-B10C-4F32-BC43-C8214C86411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2015</a:t>
            </a:r>
            <a:r>
              <a:rPr lang="zh-CN" altLang="en-US"/>
              <a:t>年</a:t>
            </a:r>
            <a:r>
              <a:rPr lang="en-US" altLang="zh-CN"/>
              <a:t>11</a:t>
            </a:r>
            <a:r>
              <a:rPr lang="zh-CN" altLang="en-US"/>
              <a:t>月</a:t>
            </a:r>
            <a:r>
              <a:rPr lang="en-US" altLang="zh-CN"/>
              <a:t>13</a:t>
            </a:r>
            <a:r>
              <a:rPr lang="zh-CN" altLang="en-US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96522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281" y="1295400"/>
            <a:ext cx="5180926" cy="5105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380" y="1295400"/>
            <a:ext cx="5180926" cy="5105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7FC6E-7772-4B5F-BD5C-579485A9241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2015</a:t>
            </a:r>
            <a:r>
              <a:rPr lang="zh-CN" altLang="en-US"/>
              <a:t>年</a:t>
            </a:r>
            <a:r>
              <a:rPr lang="en-US" altLang="zh-CN"/>
              <a:t>11</a:t>
            </a:r>
            <a:r>
              <a:rPr lang="zh-CN" altLang="en-US"/>
              <a:t>月</a:t>
            </a:r>
            <a:r>
              <a:rPr lang="en-US" altLang="zh-CN"/>
              <a:t>13</a:t>
            </a:r>
            <a:r>
              <a:rPr lang="zh-CN" altLang="en-US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38673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208" y="365126"/>
            <a:ext cx="10514231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208" y="1681163"/>
            <a:ext cx="515764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208" y="2505075"/>
            <a:ext cx="515764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6" y="1681163"/>
            <a:ext cx="51830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6" y="2505075"/>
            <a:ext cx="5183043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447F9-E9EA-4D96-8E9C-489FF837691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2015</a:t>
            </a:r>
            <a:r>
              <a:rPr lang="zh-CN" altLang="en-US"/>
              <a:t>年</a:t>
            </a:r>
            <a:r>
              <a:rPr lang="en-US" altLang="zh-CN"/>
              <a:t>11</a:t>
            </a:r>
            <a:r>
              <a:rPr lang="zh-CN" altLang="en-US"/>
              <a:t>月</a:t>
            </a:r>
            <a:r>
              <a:rPr lang="en-US" altLang="zh-CN"/>
              <a:t>13</a:t>
            </a:r>
            <a:r>
              <a:rPr lang="zh-CN" altLang="en-US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86639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F43DB-8455-49E7-8263-B3C520E6739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2015</a:t>
            </a:r>
            <a:r>
              <a:rPr lang="zh-CN" altLang="en-US"/>
              <a:t>年</a:t>
            </a:r>
            <a:r>
              <a:rPr lang="en-US" altLang="zh-CN"/>
              <a:t>11</a:t>
            </a:r>
            <a:r>
              <a:rPr lang="zh-CN" altLang="en-US"/>
              <a:t>月</a:t>
            </a:r>
            <a:r>
              <a:rPr lang="en-US" altLang="zh-CN"/>
              <a:t>13</a:t>
            </a:r>
            <a:r>
              <a:rPr lang="zh-CN" altLang="en-US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5486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EDB12-3024-4A8D-8BA7-F6B0B56E84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2015</a:t>
            </a:r>
            <a:r>
              <a:rPr lang="zh-CN" altLang="en-US"/>
              <a:t>年</a:t>
            </a:r>
            <a:r>
              <a:rPr lang="en-US" altLang="zh-CN"/>
              <a:t>11</a:t>
            </a:r>
            <a:r>
              <a:rPr lang="zh-CN" altLang="en-US"/>
              <a:t>月</a:t>
            </a:r>
            <a:r>
              <a:rPr lang="en-US" altLang="zh-CN"/>
              <a:t>13</a:t>
            </a:r>
            <a:r>
              <a:rPr lang="zh-CN" altLang="en-US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16862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208" y="457200"/>
            <a:ext cx="39322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042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208" y="2057400"/>
            <a:ext cx="393225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1493A-6DA4-4C02-BD18-E4D33A8A633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2015</a:t>
            </a:r>
            <a:r>
              <a:rPr lang="zh-CN" altLang="en-US"/>
              <a:t>年</a:t>
            </a:r>
            <a:r>
              <a:rPr lang="en-US" altLang="zh-CN"/>
              <a:t>11</a:t>
            </a:r>
            <a:r>
              <a:rPr lang="zh-CN" altLang="en-US"/>
              <a:t>月</a:t>
            </a:r>
            <a:r>
              <a:rPr lang="en-US" altLang="zh-CN"/>
              <a:t>13</a:t>
            </a:r>
            <a:r>
              <a:rPr lang="zh-CN" altLang="en-US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10368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208" y="457200"/>
            <a:ext cx="39322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042" y="987426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208" y="2057400"/>
            <a:ext cx="393225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DB214-7FF0-4067-8286-FAA870F973E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2015</a:t>
            </a:r>
            <a:r>
              <a:rPr lang="zh-CN" altLang="en-US"/>
              <a:t>年</a:t>
            </a:r>
            <a:r>
              <a:rPr lang="en-US" altLang="zh-CN"/>
              <a:t>11</a:t>
            </a:r>
            <a:r>
              <a:rPr lang="zh-CN" altLang="en-US"/>
              <a:t>月</a:t>
            </a:r>
            <a:r>
              <a:rPr lang="en-US" altLang="zh-CN"/>
              <a:t>13</a:t>
            </a:r>
            <a:r>
              <a:rPr lang="zh-CN" altLang="en-US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47467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8"/>
          <p:cNvSpPr>
            <a:spLocks noChangeArrowheads="1"/>
          </p:cNvSpPr>
          <p:nvPr/>
        </p:nvSpPr>
        <p:spPr bwMode="gray">
          <a:xfrm>
            <a:off x="0" y="723900"/>
            <a:ext cx="12190413" cy="385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1027" name="Rectangle 133"/>
          <p:cNvSpPr>
            <a:spLocks noChangeArrowheads="1"/>
          </p:cNvSpPr>
          <p:nvPr/>
        </p:nvSpPr>
        <p:spPr bwMode="gray">
          <a:xfrm>
            <a:off x="0" y="0"/>
            <a:ext cx="12190413" cy="723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1028" name="Freeform 126"/>
          <p:cNvSpPr>
            <a:spLocks/>
          </p:cNvSpPr>
          <p:nvPr/>
        </p:nvSpPr>
        <p:spPr bwMode="gray">
          <a:xfrm>
            <a:off x="-16931" y="342900"/>
            <a:ext cx="8042286" cy="679450"/>
          </a:xfrm>
          <a:custGeom>
            <a:avLst/>
            <a:gdLst>
              <a:gd name="T0" fmla="*/ 0 w 3800"/>
              <a:gd name="T1" fmla="*/ 0 h 428"/>
              <a:gd name="T2" fmla="*/ 2147483646 w 3800"/>
              <a:gd name="T3" fmla="*/ 0 h 428"/>
              <a:gd name="T4" fmla="*/ 2147483646 w 3800"/>
              <a:gd name="T5" fmla="*/ 1078626875 h 4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914281" y="1295400"/>
            <a:ext cx="105650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180925" y="6505575"/>
            <a:ext cx="111745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40E6E82-6B46-441F-8791-38D41893557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9549157" y="6505575"/>
            <a:ext cx="2539669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r>
              <a:rPr lang="en-US" altLang="zh-CN" dirty="0"/>
              <a:t>2017</a:t>
            </a:r>
            <a:r>
              <a:rPr lang="zh-CN" altLang="en-US" dirty="0"/>
              <a:t>年</a:t>
            </a:r>
            <a:r>
              <a:rPr lang="en-US" altLang="zh-CN" dirty="0"/>
              <a:t>05</a:t>
            </a:r>
            <a:r>
              <a:rPr lang="zh-CN" altLang="en-US" dirty="0"/>
              <a:t>月</a:t>
            </a:r>
            <a:r>
              <a:rPr lang="en-US" altLang="zh-CN" dirty="0"/>
              <a:t>17</a:t>
            </a:r>
            <a:r>
              <a:rPr lang="zh-CN" altLang="en-US" dirty="0"/>
              <a:t>日</a:t>
            </a: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19041" y="171451"/>
            <a:ext cx="944757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33" name="Line 164"/>
          <p:cNvSpPr>
            <a:spLocks noChangeShapeType="1"/>
          </p:cNvSpPr>
          <p:nvPr/>
        </p:nvSpPr>
        <p:spPr bwMode="gray">
          <a:xfrm>
            <a:off x="4234" y="728663"/>
            <a:ext cx="1218618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5" name="Rectangle 176"/>
          <p:cNvSpPr>
            <a:spLocks noChangeArrowheads="1"/>
          </p:cNvSpPr>
          <p:nvPr userDrawn="1"/>
        </p:nvSpPr>
        <p:spPr bwMode="gray">
          <a:xfrm>
            <a:off x="101587" y="6519864"/>
            <a:ext cx="2539669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zh-CN" sz="1000" b="0"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" y="-8468"/>
            <a:ext cx="976364" cy="732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xushuo@bjut.edu.c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447800"/>
            <a:ext cx="12190413" cy="762000"/>
          </a:xfrm>
        </p:spPr>
        <p:txBody>
          <a:bodyPr/>
          <a:lstStyle/>
          <a:p>
            <a:pPr eaLnBrk="1" hangingPunct="1"/>
            <a:r>
              <a:rPr lang="en-US" altLang="zh-CN" sz="6000" dirty="0">
                <a:latin typeface="Times New Roman" pitchFamily="18" charset="0"/>
                <a:ea typeface="微软雅黑" panose="020B0503020204020204" pitchFamily="34" charset="-122"/>
              </a:rPr>
              <a:t>Java</a:t>
            </a:r>
            <a:r>
              <a:rPr lang="zh-CN" altLang="en-US" sz="6000" dirty="0">
                <a:latin typeface="Times New Roman" pitchFamily="18" charset="0"/>
                <a:ea typeface="微软雅黑" panose="020B0503020204020204" pitchFamily="34" charset="-122"/>
              </a:rPr>
              <a:t>语言</a:t>
            </a:r>
            <a:r>
              <a:rPr lang="en-US" altLang="zh-CN" sz="6000" dirty="0">
                <a:latin typeface="Times New Roman" pitchFamily="18" charset="0"/>
                <a:ea typeface="微软雅黑" panose="020B0503020204020204" pitchFamily="34" charset="-122"/>
              </a:rPr>
              <a:t>II</a:t>
            </a:r>
            <a:endParaRPr lang="zh-CN" altLang="en-US" sz="6000" dirty="0">
              <a:latin typeface="Times New Roman" pitchFamily="18" charset="0"/>
              <a:ea typeface="微软雅黑" panose="020B0503020204020204" pitchFamily="34" charset="-122"/>
            </a:endParaRPr>
          </a:p>
        </p:txBody>
      </p:sp>
      <p:sp>
        <p:nvSpPr>
          <p:cNvPr id="614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52380" y="3475300"/>
            <a:ext cx="11885653" cy="2590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zh-CN" altLang="en-US" sz="3200" dirty="0">
                <a:latin typeface="Times New Roman" pitchFamily="18" charset="0"/>
                <a:ea typeface="宋体" panose="02010600030101010101" pitchFamily="2" charset="-122"/>
              </a:rPr>
              <a:t>教师：徐硕</a:t>
            </a:r>
          </a:p>
          <a:p>
            <a:pPr algn="l" eaLnBrk="1" hangingPunct="1">
              <a:lnSpc>
                <a:spcPct val="90000"/>
              </a:lnSpc>
            </a:pPr>
            <a:r>
              <a:rPr lang="zh-CN" altLang="en-US" sz="3200" dirty="0">
                <a:latin typeface="Times New Roman" pitchFamily="18" charset="0"/>
                <a:ea typeface="宋体" panose="02010600030101010101" pitchFamily="2" charset="-122"/>
              </a:rPr>
              <a:t>单位：北京工业大学经济与管理学院</a:t>
            </a:r>
            <a:endParaRPr lang="en-US" altLang="zh-CN" sz="3200" dirty="0">
              <a:latin typeface="Times New Roman" pitchFamily="18" charset="0"/>
              <a:ea typeface="宋体" panose="02010600030101010101" pitchFamily="2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zh-CN" sz="3200" dirty="0">
                <a:latin typeface="Times New Roman" pitchFamily="18" charset="0"/>
                <a:ea typeface="宋体" panose="02010600030101010101" pitchFamily="2" charset="-122"/>
              </a:rPr>
              <a:t>Email: </a:t>
            </a:r>
            <a:r>
              <a:rPr lang="en-US" altLang="zh-CN" sz="3200" dirty="0" smtClean="0">
                <a:latin typeface="Times New Roman" pitchFamily="18" charset="0"/>
                <a:ea typeface="宋体" panose="02010600030101010101" pitchFamily="2" charset="-122"/>
                <a:hlinkClick r:id="rId2"/>
              </a:rPr>
              <a:t>xushuo@bjut.edu.cn</a:t>
            </a:r>
            <a:endParaRPr lang="en-US" altLang="zh-CN" sz="3200" dirty="0">
              <a:latin typeface="Times New Roman" pitchFamily="18" charset="0"/>
              <a:ea typeface="宋体" panose="02010600030101010101" pitchFamily="2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sz="3200" dirty="0" smtClean="0">
                <a:latin typeface="Times New Roman" pitchFamily="18" charset="0"/>
                <a:ea typeface="宋体" panose="02010600030101010101" pitchFamily="2" charset="-122"/>
              </a:rPr>
              <a:t>课程</a:t>
            </a:r>
            <a:r>
              <a:rPr lang="zh-CN" altLang="en-US" sz="3200" dirty="0">
                <a:latin typeface="Times New Roman" pitchFamily="18" charset="0"/>
                <a:ea typeface="宋体" panose="02010600030101010101" pitchFamily="2" charset="-122"/>
              </a:rPr>
              <a:t>网址：</a:t>
            </a:r>
            <a:endParaRPr lang="en-US" altLang="zh-CN" sz="3200" dirty="0">
              <a:latin typeface="Times New Roman" pitchFamily="18" charset="0"/>
              <a:ea typeface="宋体" panose="02010600030101010101" pitchFamily="2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http</a:t>
            </a:r>
            <a:r>
              <a:rPr lang="en-US" altLang="zh-CN" sz="32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://54xushuo.net/wiki/doku.php?id=zh:courses:java2026:index</a:t>
            </a:r>
            <a:endParaRPr lang="zh-CN" altLang="en-US" sz="3200" dirty="0">
              <a:latin typeface="Times New Roman" pitchFamily="18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89" y="1981200"/>
            <a:ext cx="3657917" cy="3657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E32FE78-CD06-44E5-A30C-A59953C40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原始数据类型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="" xmlns:a16="http://schemas.microsoft.com/office/drawing/2014/main" id="{ABCA5BA2-E088-451E-BE0D-99ED58700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793032"/>
              </p:ext>
            </p:extLst>
          </p:nvPr>
        </p:nvGraphicFramePr>
        <p:xfrm>
          <a:off x="507934" y="1676400"/>
          <a:ext cx="11174544" cy="3996264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724848">
                  <a:extLst>
                    <a:ext uri="{9D8B030D-6E8A-4147-A177-3AD203B41FA5}">
                      <a16:colId xmlns="" xmlns:a16="http://schemas.microsoft.com/office/drawing/2014/main" val="3964639329"/>
                    </a:ext>
                  </a:extLst>
                </a:gridCol>
                <a:gridCol w="3724848">
                  <a:extLst>
                    <a:ext uri="{9D8B030D-6E8A-4147-A177-3AD203B41FA5}">
                      <a16:colId xmlns="" xmlns:a16="http://schemas.microsoft.com/office/drawing/2014/main" val="3866077252"/>
                    </a:ext>
                  </a:extLst>
                </a:gridCol>
                <a:gridCol w="3724848">
                  <a:extLst>
                    <a:ext uri="{9D8B030D-6E8A-4147-A177-3AD203B41FA5}">
                      <a16:colId xmlns="" xmlns:a16="http://schemas.microsoft.com/office/drawing/2014/main" val="1995303410"/>
                    </a:ext>
                  </a:extLst>
                </a:gridCol>
              </a:tblGrid>
              <a:tr h="499533"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latin typeface="Times New Roman" pitchFamily="18" charset="0"/>
                          <a:ea typeface="宋体" pitchFamily="2" charset="-122"/>
                        </a:rPr>
                        <a:t>boolean</a:t>
                      </a:r>
                      <a:endParaRPr lang="zh-CN" altLang="en-US" baseline="0" dirty="0"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latin typeface="Times New Roman" pitchFamily="18" charset="0"/>
                          <a:ea typeface="宋体" pitchFamily="2" charset="-122"/>
                        </a:rPr>
                        <a:t>true / false</a:t>
                      </a:r>
                      <a:endParaRPr lang="zh-CN" altLang="en-US" baseline="0" dirty="0"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endParaRPr lang="zh-CN" altLang="en-US" baseline="0" dirty="0"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21904" marR="121904"/>
                </a:tc>
                <a:extLst>
                  <a:ext uri="{0D108BD9-81ED-4DB2-BD59-A6C34878D82A}">
                    <a16:rowId xmlns="" xmlns:a16="http://schemas.microsoft.com/office/drawing/2014/main" val="2276263020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latin typeface="Times New Roman" pitchFamily="18" charset="0"/>
                          <a:ea typeface="宋体" pitchFamily="2" charset="-122"/>
                        </a:rPr>
                        <a:t>byte</a:t>
                      </a:r>
                      <a:endParaRPr lang="zh-CN" altLang="en-US" baseline="0" dirty="0"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latin typeface="Times New Roman" pitchFamily="18" charset="0"/>
                          <a:ea typeface="宋体" pitchFamily="2" charset="-122"/>
                        </a:rPr>
                        <a:t>8</a:t>
                      </a:r>
                      <a:r>
                        <a:rPr lang="zh-CN" altLang="en-US" baseline="0" dirty="0">
                          <a:latin typeface="Times New Roman" pitchFamily="18" charset="0"/>
                          <a:ea typeface="宋体" pitchFamily="2" charset="-122"/>
                        </a:rPr>
                        <a:t>位整型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  <a:r>
                        <a:rPr lang="zh-CN" altLang="en-US" baseline="0" dirty="0">
                          <a:latin typeface="Times New Roman" pitchFamily="18" charset="0"/>
                          <a:ea typeface="宋体" pitchFamily="2" charset="-122"/>
                        </a:rPr>
                        <a:t>个字节</a:t>
                      </a:r>
                    </a:p>
                  </a:txBody>
                  <a:tcPr marL="121904" marR="121904"/>
                </a:tc>
                <a:extLst>
                  <a:ext uri="{0D108BD9-81ED-4DB2-BD59-A6C34878D82A}">
                    <a16:rowId xmlns="" xmlns:a16="http://schemas.microsoft.com/office/drawing/2014/main" val="1223403845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latin typeface="Times New Roman" pitchFamily="18" charset="0"/>
                          <a:ea typeface="宋体" pitchFamily="2" charset="-122"/>
                        </a:rPr>
                        <a:t>short</a:t>
                      </a:r>
                      <a:endParaRPr lang="zh-CN" altLang="en-US" baseline="0" dirty="0"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latin typeface="Times New Roman" pitchFamily="18" charset="0"/>
                          <a:ea typeface="宋体" pitchFamily="2" charset="-122"/>
                        </a:rPr>
                        <a:t>16</a:t>
                      </a:r>
                      <a:r>
                        <a:rPr lang="zh-CN" altLang="en-US" baseline="0" dirty="0">
                          <a:latin typeface="Times New Roman" pitchFamily="18" charset="0"/>
                          <a:ea typeface="宋体" pitchFamily="2" charset="-122"/>
                        </a:rPr>
                        <a:t>位整型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  <a:r>
                        <a:rPr lang="zh-CN" altLang="en-US" baseline="0" dirty="0">
                          <a:latin typeface="Times New Roman" pitchFamily="18" charset="0"/>
                          <a:ea typeface="宋体" pitchFamily="2" charset="-122"/>
                        </a:rPr>
                        <a:t>个字节</a:t>
                      </a:r>
                    </a:p>
                  </a:txBody>
                  <a:tcPr marL="121904" marR="121904"/>
                </a:tc>
                <a:extLst>
                  <a:ext uri="{0D108BD9-81ED-4DB2-BD59-A6C34878D82A}">
                    <a16:rowId xmlns="" xmlns:a16="http://schemas.microsoft.com/office/drawing/2014/main" val="1280936021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latin typeface="Times New Roman" pitchFamily="18" charset="0"/>
                          <a:ea typeface="宋体" pitchFamily="2" charset="-122"/>
                        </a:rPr>
                        <a:t>int</a:t>
                      </a:r>
                      <a:endParaRPr lang="zh-CN" altLang="en-US" baseline="0" dirty="0"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latin typeface="Times New Roman" pitchFamily="18" charset="0"/>
                          <a:ea typeface="宋体" pitchFamily="2" charset="-122"/>
                        </a:rPr>
                        <a:t>32</a:t>
                      </a:r>
                      <a:r>
                        <a:rPr lang="zh-CN" altLang="en-US" baseline="0" dirty="0">
                          <a:latin typeface="Times New Roman" pitchFamily="18" charset="0"/>
                          <a:ea typeface="宋体" pitchFamily="2" charset="-122"/>
                        </a:rPr>
                        <a:t>位整型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  <a:r>
                        <a:rPr lang="zh-CN" altLang="en-US" baseline="0" dirty="0">
                          <a:latin typeface="Times New Roman" pitchFamily="18" charset="0"/>
                          <a:ea typeface="宋体" pitchFamily="2" charset="-122"/>
                        </a:rPr>
                        <a:t>个字节</a:t>
                      </a:r>
                    </a:p>
                  </a:txBody>
                  <a:tcPr marL="121904" marR="121904"/>
                </a:tc>
                <a:extLst>
                  <a:ext uri="{0D108BD9-81ED-4DB2-BD59-A6C34878D82A}">
                    <a16:rowId xmlns="" xmlns:a16="http://schemas.microsoft.com/office/drawing/2014/main" val="3108474321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latin typeface="Times New Roman" pitchFamily="18" charset="0"/>
                          <a:ea typeface="宋体" pitchFamily="2" charset="-122"/>
                        </a:rPr>
                        <a:t>long</a:t>
                      </a:r>
                      <a:endParaRPr lang="zh-CN" altLang="en-US" baseline="0" dirty="0"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latin typeface="Times New Roman" pitchFamily="18" charset="0"/>
                          <a:ea typeface="宋体" pitchFamily="2" charset="-122"/>
                        </a:rPr>
                        <a:t>64</a:t>
                      </a:r>
                      <a:r>
                        <a:rPr lang="zh-CN" altLang="en-US" baseline="0" dirty="0">
                          <a:latin typeface="Times New Roman" pitchFamily="18" charset="0"/>
                          <a:ea typeface="宋体" pitchFamily="2" charset="-122"/>
                        </a:rPr>
                        <a:t>位整型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latin typeface="Times New Roman" pitchFamily="18" charset="0"/>
                          <a:ea typeface="宋体" pitchFamily="2" charset="-122"/>
                        </a:rPr>
                        <a:t>8</a:t>
                      </a:r>
                      <a:r>
                        <a:rPr lang="zh-CN" altLang="en-US" baseline="0" dirty="0">
                          <a:latin typeface="Times New Roman" pitchFamily="18" charset="0"/>
                          <a:ea typeface="宋体" pitchFamily="2" charset="-122"/>
                        </a:rPr>
                        <a:t>个字节</a:t>
                      </a:r>
                    </a:p>
                  </a:txBody>
                  <a:tcPr marL="121904" marR="121904"/>
                </a:tc>
                <a:extLst>
                  <a:ext uri="{0D108BD9-81ED-4DB2-BD59-A6C34878D82A}">
                    <a16:rowId xmlns="" xmlns:a16="http://schemas.microsoft.com/office/drawing/2014/main" val="3636829222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latin typeface="Times New Roman" pitchFamily="18" charset="0"/>
                          <a:ea typeface="宋体" pitchFamily="2" charset="-122"/>
                        </a:rPr>
                        <a:t>char</a:t>
                      </a:r>
                      <a:endParaRPr lang="zh-CN" altLang="en-US" baseline="0" dirty="0"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latin typeface="Times New Roman" pitchFamily="18" charset="0"/>
                          <a:ea typeface="宋体" pitchFamily="2" charset="-122"/>
                        </a:rPr>
                        <a:t>16</a:t>
                      </a:r>
                      <a:r>
                        <a:rPr lang="zh-CN" altLang="en-US" baseline="0" dirty="0">
                          <a:latin typeface="Times New Roman" pitchFamily="18" charset="0"/>
                          <a:ea typeface="宋体" pitchFamily="2" charset="-122"/>
                        </a:rPr>
                        <a:t>位</a:t>
                      </a:r>
                      <a:r>
                        <a:rPr lang="en-US" altLang="zh-CN" baseline="0" dirty="0">
                          <a:latin typeface="Times New Roman" pitchFamily="18" charset="0"/>
                          <a:ea typeface="宋体" pitchFamily="2" charset="-122"/>
                        </a:rPr>
                        <a:t>Unicode</a:t>
                      </a:r>
                      <a:r>
                        <a:rPr lang="zh-CN" altLang="en-US" baseline="0" dirty="0">
                          <a:latin typeface="Times New Roman" pitchFamily="18" charset="0"/>
                          <a:ea typeface="宋体" pitchFamily="2" charset="-122"/>
                        </a:rPr>
                        <a:t>字符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  <a:r>
                        <a:rPr lang="zh-CN" altLang="en-US" baseline="0" dirty="0">
                          <a:latin typeface="Times New Roman" pitchFamily="18" charset="0"/>
                          <a:ea typeface="宋体" pitchFamily="2" charset="-122"/>
                        </a:rPr>
                        <a:t>个字节</a:t>
                      </a:r>
                    </a:p>
                  </a:txBody>
                  <a:tcPr marL="121904" marR="121904"/>
                </a:tc>
                <a:extLst>
                  <a:ext uri="{0D108BD9-81ED-4DB2-BD59-A6C34878D82A}">
                    <a16:rowId xmlns="" xmlns:a16="http://schemas.microsoft.com/office/drawing/2014/main" val="742064116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latin typeface="Times New Roman" pitchFamily="18" charset="0"/>
                          <a:ea typeface="宋体" pitchFamily="2" charset="-122"/>
                        </a:rPr>
                        <a:t>float</a:t>
                      </a:r>
                      <a:endParaRPr lang="zh-CN" altLang="en-US" baseline="0" dirty="0"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latin typeface="Times New Roman" pitchFamily="18" charset="0"/>
                          <a:ea typeface="宋体" pitchFamily="2" charset="-122"/>
                        </a:rPr>
                        <a:t>32</a:t>
                      </a:r>
                      <a:r>
                        <a:rPr lang="zh-CN" altLang="en-US" baseline="0" dirty="0">
                          <a:latin typeface="Times New Roman" pitchFamily="18" charset="0"/>
                          <a:ea typeface="宋体" pitchFamily="2" charset="-122"/>
                        </a:rPr>
                        <a:t>位浮点数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  <a:r>
                        <a:rPr lang="zh-CN" altLang="en-US" baseline="0" dirty="0">
                          <a:latin typeface="Times New Roman" pitchFamily="18" charset="0"/>
                          <a:ea typeface="宋体" pitchFamily="2" charset="-122"/>
                        </a:rPr>
                        <a:t>个字节</a:t>
                      </a:r>
                    </a:p>
                  </a:txBody>
                  <a:tcPr marL="121904" marR="121904"/>
                </a:tc>
                <a:extLst>
                  <a:ext uri="{0D108BD9-81ED-4DB2-BD59-A6C34878D82A}">
                    <a16:rowId xmlns="" xmlns:a16="http://schemas.microsoft.com/office/drawing/2014/main" val="1716361535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latin typeface="Times New Roman" pitchFamily="18" charset="0"/>
                          <a:ea typeface="宋体" pitchFamily="2" charset="-122"/>
                        </a:rPr>
                        <a:t>double</a:t>
                      </a:r>
                      <a:endParaRPr lang="zh-CN" altLang="en-US" baseline="0" dirty="0"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latin typeface="Times New Roman" pitchFamily="18" charset="0"/>
                          <a:ea typeface="宋体" pitchFamily="2" charset="-122"/>
                        </a:rPr>
                        <a:t>64</a:t>
                      </a:r>
                      <a:r>
                        <a:rPr lang="zh-CN" altLang="en-US" baseline="0" dirty="0">
                          <a:latin typeface="Times New Roman" pitchFamily="18" charset="0"/>
                          <a:ea typeface="宋体" pitchFamily="2" charset="-122"/>
                        </a:rPr>
                        <a:t>位浮点数</a:t>
                      </a:r>
                    </a:p>
                  </a:txBody>
                  <a:tcPr marL="121904" marR="121904"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latin typeface="Times New Roman" pitchFamily="18" charset="0"/>
                          <a:ea typeface="宋体" pitchFamily="2" charset="-122"/>
                        </a:rPr>
                        <a:t>8</a:t>
                      </a:r>
                      <a:r>
                        <a:rPr lang="zh-CN" altLang="en-US" baseline="0" dirty="0">
                          <a:latin typeface="Times New Roman" pitchFamily="18" charset="0"/>
                          <a:ea typeface="宋体" pitchFamily="2" charset="-122"/>
                        </a:rPr>
                        <a:t>个字节</a:t>
                      </a:r>
                    </a:p>
                  </a:txBody>
                  <a:tcPr marL="121904" marR="121904"/>
                </a:tc>
                <a:extLst>
                  <a:ext uri="{0D108BD9-81ED-4DB2-BD59-A6C34878D82A}">
                    <a16:rowId xmlns="" xmlns:a16="http://schemas.microsoft.com/office/drawing/2014/main" val="2608652328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4EF6B76B-F5FD-488F-982E-981E49E1C98C}"/>
              </a:ext>
            </a:extLst>
          </p:cNvPr>
          <p:cNvSpPr txBox="1"/>
          <p:nvPr/>
        </p:nvSpPr>
        <p:spPr>
          <a:xfrm>
            <a:off x="2583668" y="6019801"/>
            <a:ext cx="7023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华文楷体" panose="02010600040101010101" pitchFamily="2" charset="-122"/>
                <a:cs typeface="Times New Roman" pitchFamily="18" charset="0"/>
              </a:rPr>
              <a:t>boolean</a:t>
            </a:r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只能取值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华文楷体" panose="02010600040101010101" pitchFamily="2" charset="-122"/>
                <a:cs typeface="Times New Roman" pitchFamily="18" charset="0"/>
              </a:rPr>
              <a:t>true</a:t>
            </a:r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或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华文楷体" panose="02010600040101010101" pitchFamily="2" charset="-122"/>
                <a:cs typeface="Times New Roman" pitchFamily="18" charset="0"/>
              </a:rPr>
              <a:t>false</a:t>
            </a:r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，而且不能与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华文楷体" panose="02010600040101010101" pitchFamily="2" charset="-122"/>
                <a:cs typeface="Times New Roman" pitchFamily="18" charset="0"/>
              </a:rPr>
              <a:t>int</a:t>
            </a:r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通用。</a:t>
            </a:r>
          </a:p>
        </p:txBody>
      </p:sp>
    </p:spTree>
    <p:extLst>
      <p:ext uri="{BB962C8B-B14F-4D97-AF65-F5344CB8AC3E}">
        <p14:creationId xmlns:p14="http://schemas.microsoft.com/office/powerpoint/2010/main" val="357114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39BE9B0-715B-4D1F-BB91-3B69D8682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原始数据类型：整型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43A818B-91BE-46C2-B60D-6510A2E49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85" y="3784248"/>
            <a:ext cx="11377719" cy="2997552"/>
          </a:xfrm>
        </p:spPr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</a:rPr>
              <a:t>Java</a:t>
            </a:r>
            <a:r>
              <a:rPr kumimoji="1" lang="zh-CN" altLang="en-US" dirty="0">
                <a:latin typeface="Times New Roman" panose="02020603050405020304" pitchFamily="18" charset="0"/>
              </a:rPr>
              <a:t>中所有整型都是有符号的，没有无符号和有符号的区分，这样可方便求出每个整型能表示的范围</a:t>
            </a:r>
            <a:endParaRPr kumimoji="1" lang="en-US" altLang="zh-CN" dirty="0">
              <a:latin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itchFamily="18" charset="0"/>
              </a:rPr>
              <a:t>以</a:t>
            </a:r>
            <a:r>
              <a:rPr lang="en-US" altLang="zh-CN" dirty="0">
                <a:latin typeface="Times New Roman" pitchFamily="18" charset="0"/>
              </a:rPr>
              <a:t>byte</a:t>
            </a:r>
            <a:r>
              <a:rPr lang="zh-CN" altLang="en-US" dirty="0">
                <a:latin typeface="Times New Roman" pitchFamily="18" charset="0"/>
              </a:rPr>
              <a:t>为例，</a:t>
            </a:r>
            <a:r>
              <a:rPr lang="en-US" altLang="zh-CN" dirty="0">
                <a:latin typeface="Times New Roman" pitchFamily="18" charset="0"/>
              </a:rPr>
              <a:t>1</a:t>
            </a:r>
            <a:r>
              <a:rPr lang="zh-CN" altLang="en-US" dirty="0">
                <a:latin typeface="Times New Roman" pitchFamily="18" charset="0"/>
              </a:rPr>
              <a:t>个字节最多表示</a:t>
            </a:r>
            <a:r>
              <a:rPr kumimoji="1" lang="en-US" altLang="zh-CN" dirty="0">
                <a:latin typeface="Times New Roman" panose="02020603050405020304" pitchFamily="18" charset="0"/>
              </a:rPr>
              <a:t>2</a:t>
            </a:r>
            <a:r>
              <a:rPr kumimoji="1" lang="en-US" altLang="zh-CN" baseline="30000" dirty="0">
                <a:latin typeface="Times New Roman" panose="02020603050405020304" pitchFamily="18" charset="0"/>
              </a:rPr>
              <a:t>8</a:t>
            </a:r>
            <a:r>
              <a:rPr kumimoji="1" lang="en-US" altLang="zh-CN" dirty="0">
                <a:latin typeface="Times New Roman" panose="02020603050405020304" pitchFamily="18" charset="0"/>
              </a:rPr>
              <a:t>=256</a:t>
            </a:r>
            <a:r>
              <a:rPr kumimoji="1" lang="zh-CN" altLang="en-US" dirty="0">
                <a:latin typeface="Times New Roman" panose="02020603050405020304" pitchFamily="18" charset="0"/>
              </a:rPr>
              <a:t>个数，从</a:t>
            </a:r>
            <a:r>
              <a:rPr kumimoji="1" lang="en-US" altLang="zh-CN" dirty="0">
                <a:latin typeface="Times New Roman" panose="02020603050405020304" pitchFamily="18" charset="0"/>
              </a:rPr>
              <a:t>-128</a:t>
            </a:r>
            <a:r>
              <a:rPr kumimoji="1" lang="zh-CN" altLang="en-US" dirty="0">
                <a:latin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</a:rPr>
              <a:t> -2</a:t>
            </a:r>
            <a:r>
              <a:rPr lang="en-US" altLang="zh-CN" baseline="30000" dirty="0">
                <a:latin typeface="Times New Roman" pitchFamily="18" charset="0"/>
              </a:rPr>
              <a:t>7</a:t>
            </a:r>
            <a:r>
              <a:rPr kumimoji="1" lang="zh-CN" altLang="en-US" dirty="0">
                <a:latin typeface="Times New Roman" panose="02020603050405020304" pitchFamily="18" charset="0"/>
              </a:rPr>
              <a:t>）至</a:t>
            </a:r>
            <a:r>
              <a:rPr kumimoji="1" lang="en-US" altLang="zh-CN" dirty="0">
                <a:latin typeface="Times New Roman" panose="02020603050405020304" pitchFamily="18" charset="0"/>
              </a:rPr>
              <a:t>127</a:t>
            </a:r>
            <a:r>
              <a:rPr kumimoji="1" lang="zh-CN" altLang="en-US" dirty="0">
                <a:latin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</a:rPr>
              <a:t> 2</a:t>
            </a:r>
            <a:r>
              <a:rPr lang="en-US" altLang="zh-CN" baseline="30000" dirty="0">
                <a:latin typeface="Times New Roman" pitchFamily="18" charset="0"/>
              </a:rPr>
              <a:t>7 </a:t>
            </a:r>
            <a:r>
              <a:rPr lang="en-US" altLang="zh-CN" dirty="0">
                <a:latin typeface="Times New Roman" pitchFamily="18" charset="0"/>
              </a:rPr>
              <a:t>-1</a:t>
            </a:r>
            <a:r>
              <a:rPr kumimoji="1" lang="zh-CN" altLang="en-US" dirty="0">
                <a:latin typeface="Times New Roman" panose="02020603050405020304" pitchFamily="18" charset="0"/>
              </a:rPr>
              <a:t>）</a:t>
            </a:r>
            <a:endParaRPr kumimoji="1" lang="en-US" altLang="zh-CN" dirty="0">
              <a:latin typeface="Times New Roman" panose="02020603050405020304" pitchFamily="18" charset="0"/>
            </a:endParaRPr>
          </a:p>
          <a:p>
            <a:r>
              <a:rPr kumimoji="1" lang="zh-CN" altLang="en-US" dirty="0">
                <a:latin typeface="Times New Roman" panose="02020603050405020304" pitchFamily="18" charset="0"/>
              </a:rPr>
              <a:t>为什么是</a:t>
            </a:r>
            <a:r>
              <a:rPr kumimoji="1" lang="en-US" altLang="zh-CN" dirty="0">
                <a:latin typeface="Times New Roman" panose="02020603050405020304" pitchFamily="18" charset="0"/>
              </a:rPr>
              <a:t>-128</a:t>
            </a:r>
            <a:r>
              <a:rPr kumimoji="1" lang="zh-CN" altLang="en-US" dirty="0">
                <a:latin typeface="Times New Roman" panose="02020603050405020304" pitchFamily="18" charset="0"/>
              </a:rPr>
              <a:t>至</a:t>
            </a:r>
            <a:r>
              <a:rPr kumimoji="1" lang="en-US" altLang="zh-CN" dirty="0">
                <a:latin typeface="Times New Roman" panose="02020603050405020304" pitchFamily="18" charset="0"/>
              </a:rPr>
              <a:t>127</a:t>
            </a:r>
            <a:r>
              <a:rPr kumimoji="1" lang="zh-CN" altLang="en-US" dirty="0">
                <a:latin typeface="Times New Roman" panose="02020603050405020304" pitchFamily="18" charset="0"/>
              </a:rPr>
              <a:t>而不是</a:t>
            </a:r>
            <a:r>
              <a:rPr kumimoji="1" lang="en-US" altLang="zh-CN" dirty="0">
                <a:latin typeface="Times New Roman" panose="02020603050405020304" pitchFamily="18" charset="0"/>
              </a:rPr>
              <a:t>-127</a:t>
            </a:r>
            <a:r>
              <a:rPr kumimoji="1" lang="zh-CN" altLang="en-US" dirty="0">
                <a:latin typeface="Times New Roman" panose="02020603050405020304" pitchFamily="18" charset="0"/>
              </a:rPr>
              <a:t>至</a:t>
            </a:r>
            <a:r>
              <a:rPr kumimoji="1" lang="en-US" altLang="zh-CN" dirty="0">
                <a:latin typeface="Times New Roman" panose="02020603050405020304" pitchFamily="18" charset="0"/>
              </a:rPr>
              <a:t>128</a:t>
            </a:r>
            <a:r>
              <a:rPr kumimoji="1" lang="zh-CN" altLang="en-US" dirty="0">
                <a:latin typeface="Times New Roman" panose="02020603050405020304" pitchFamily="18" charset="0"/>
              </a:rPr>
              <a:t>呢？</a:t>
            </a:r>
            <a:endParaRPr kumimoji="1" lang="en-US" altLang="zh-CN" dirty="0">
              <a:latin typeface="Times New Roman" panose="02020603050405020304" pitchFamily="18" charset="0"/>
            </a:endParaRPr>
          </a:p>
          <a:p>
            <a:pPr lvl="1"/>
            <a:r>
              <a:rPr kumimoji="1" lang="zh-CN" altLang="en-US" dirty="0">
                <a:latin typeface="Times New Roman" panose="02020603050405020304" pitchFamily="18" charset="0"/>
              </a:rPr>
              <a:t>与整型数据在内存的存储规则有关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E4E25377-B5E7-44E2-9CAC-F03C37EAA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484781"/>
              </p:ext>
            </p:extLst>
          </p:nvPr>
        </p:nvGraphicFramePr>
        <p:xfrm>
          <a:off x="507934" y="1031243"/>
          <a:ext cx="11174545" cy="256032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320628">
                  <a:extLst>
                    <a:ext uri="{9D8B030D-6E8A-4147-A177-3AD203B41FA5}">
                      <a16:colId xmlns="" xmlns:a16="http://schemas.microsoft.com/office/drawing/2014/main" val="3964639329"/>
                    </a:ext>
                  </a:extLst>
                </a:gridCol>
                <a:gridCol w="1422215">
                  <a:extLst>
                    <a:ext uri="{9D8B030D-6E8A-4147-A177-3AD203B41FA5}">
                      <a16:colId xmlns="" xmlns:a16="http://schemas.microsoft.com/office/drawing/2014/main" val="3866077252"/>
                    </a:ext>
                  </a:extLst>
                </a:gridCol>
                <a:gridCol w="4215851">
                  <a:extLst>
                    <a:ext uri="{9D8B030D-6E8A-4147-A177-3AD203B41FA5}">
                      <a16:colId xmlns="" xmlns:a16="http://schemas.microsoft.com/office/drawing/2014/main" val="516885817"/>
                    </a:ext>
                  </a:extLst>
                </a:gridCol>
                <a:gridCol w="4215851">
                  <a:extLst>
                    <a:ext uri="{9D8B030D-6E8A-4147-A177-3AD203B41FA5}">
                      <a16:colId xmlns="" xmlns:a16="http://schemas.microsoft.com/office/drawing/2014/main" val="1995303410"/>
                    </a:ext>
                  </a:extLst>
                </a:gridCol>
              </a:tblGrid>
              <a:tr h="406714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latin typeface="Times New Roman" pitchFamily="18" charset="0"/>
                          <a:ea typeface="宋体" pitchFamily="2" charset="-122"/>
                        </a:rPr>
                        <a:t>byte</a:t>
                      </a:r>
                      <a:endParaRPr lang="zh-CN" altLang="en-US" dirty="0"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21904" marR="12190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latin typeface="Times New Roman" pitchFamily="18" charset="0"/>
                          <a:ea typeface="宋体" pitchFamily="2" charset="-122"/>
                        </a:rPr>
                        <a:t>1</a:t>
                      </a:r>
                      <a:r>
                        <a:rPr lang="zh-CN" altLang="en-US" dirty="0">
                          <a:latin typeface="Times New Roman" pitchFamily="18" charset="0"/>
                          <a:ea typeface="宋体" pitchFamily="2" charset="-122"/>
                        </a:rPr>
                        <a:t>个字节</a:t>
                      </a:r>
                    </a:p>
                  </a:txBody>
                  <a:tcPr marL="121904" marR="12190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latin typeface="Times New Roman" pitchFamily="18" charset="0"/>
                          <a:ea typeface="宋体" pitchFamily="2" charset="-122"/>
                        </a:rPr>
                        <a:t>-2</a:t>
                      </a:r>
                      <a:r>
                        <a:rPr lang="en-US" altLang="zh-CN" baseline="30000" dirty="0">
                          <a:latin typeface="Times New Roman" pitchFamily="18" charset="0"/>
                          <a:ea typeface="宋体" pitchFamily="2" charset="-122"/>
                        </a:rPr>
                        <a:t>7</a:t>
                      </a:r>
                    </a:p>
                    <a:p>
                      <a:pPr algn="l"/>
                      <a:r>
                        <a:rPr lang="en-US" altLang="zh-CN" baseline="0" dirty="0" err="1">
                          <a:latin typeface="Times New Roman" pitchFamily="18" charset="0"/>
                          <a:ea typeface="宋体" pitchFamily="2" charset="-122"/>
                        </a:rPr>
                        <a:t>Byte.MIN_VALUE</a:t>
                      </a:r>
                      <a:endParaRPr lang="zh-CN" altLang="en-US" baseline="0" dirty="0"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21904" marR="12190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  <a:r>
                        <a:rPr lang="en-US" altLang="zh-CN" baseline="30000" dirty="0">
                          <a:latin typeface="Times New Roman" pitchFamily="18" charset="0"/>
                          <a:ea typeface="宋体" pitchFamily="2" charset="-122"/>
                        </a:rPr>
                        <a:t>7</a:t>
                      </a:r>
                      <a:r>
                        <a:rPr lang="en-US" altLang="zh-CN" dirty="0">
                          <a:latin typeface="Times New Roman" pitchFamily="18" charset="0"/>
                          <a:ea typeface="宋体" pitchFamily="2" charset="-122"/>
                        </a:rPr>
                        <a:t>-1</a:t>
                      </a:r>
                    </a:p>
                    <a:p>
                      <a:pPr algn="l"/>
                      <a:r>
                        <a:rPr lang="en-US" altLang="zh-CN" dirty="0" err="1">
                          <a:latin typeface="Times New Roman" pitchFamily="18" charset="0"/>
                          <a:ea typeface="宋体" pitchFamily="2" charset="-122"/>
                        </a:rPr>
                        <a:t>Byte.MAX_VALUE</a:t>
                      </a:r>
                      <a:endParaRPr lang="zh-CN" altLang="en-US" dirty="0"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21904" marR="121904" anchor="ctr"/>
                </a:tc>
                <a:extLst>
                  <a:ext uri="{0D108BD9-81ED-4DB2-BD59-A6C34878D82A}">
                    <a16:rowId xmlns="" xmlns:a16="http://schemas.microsoft.com/office/drawing/2014/main" val="1223403845"/>
                  </a:ext>
                </a:extLst>
              </a:tr>
              <a:tr h="406714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latin typeface="Times New Roman" pitchFamily="18" charset="0"/>
                          <a:ea typeface="宋体" pitchFamily="2" charset="-122"/>
                        </a:rPr>
                        <a:t>short</a:t>
                      </a:r>
                      <a:endParaRPr lang="zh-CN" altLang="en-US" dirty="0"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21904" marR="12190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  <a:r>
                        <a:rPr lang="zh-CN" altLang="en-US" dirty="0">
                          <a:latin typeface="Times New Roman" pitchFamily="18" charset="0"/>
                          <a:ea typeface="宋体" pitchFamily="2" charset="-122"/>
                        </a:rPr>
                        <a:t>个字节</a:t>
                      </a:r>
                    </a:p>
                  </a:txBody>
                  <a:tcPr marL="121904" marR="12190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latin typeface="Times New Roman" pitchFamily="18" charset="0"/>
                          <a:ea typeface="宋体" pitchFamily="2" charset="-122"/>
                        </a:rPr>
                        <a:t>-2</a:t>
                      </a:r>
                      <a:r>
                        <a:rPr lang="en-US" altLang="zh-CN" baseline="30000" dirty="0">
                          <a:latin typeface="Times New Roman" pitchFamily="18" charset="0"/>
                          <a:ea typeface="宋体" pitchFamily="2" charset="-122"/>
                        </a:rPr>
                        <a:t>15</a:t>
                      </a:r>
                    </a:p>
                    <a:p>
                      <a:pPr algn="l"/>
                      <a:r>
                        <a:rPr lang="en-US" altLang="zh-CN" baseline="0" dirty="0" err="1">
                          <a:latin typeface="Times New Roman" pitchFamily="18" charset="0"/>
                          <a:ea typeface="宋体" pitchFamily="2" charset="-122"/>
                        </a:rPr>
                        <a:t>Short.MIN_VALUE</a:t>
                      </a:r>
                      <a:endParaRPr lang="zh-CN" altLang="en-US" baseline="0" dirty="0"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21904" marR="12190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  <a:r>
                        <a:rPr lang="en-US" altLang="zh-CN" baseline="30000" dirty="0">
                          <a:latin typeface="Times New Roman" pitchFamily="18" charset="0"/>
                          <a:ea typeface="宋体" pitchFamily="2" charset="-122"/>
                        </a:rPr>
                        <a:t>15</a:t>
                      </a:r>
                      <a:r>
                        <a:rPr lang="en-US" altLang="zh-CN" dirty="0">
                          <a:latin typeface="Times New Roman" pitchFamily="18" charset="0"/>
                          <a:ea typeface="宋体" pitchFamily="2" charset="-122"/>
                        </a:rPr>
                        <a:t>-1</a:t>
                      </a:r>
                    </a:p>
                    <a:p>
                      <a:pPr algn="l"/>
                      <a:r>
                        <a:rPr lang="en-US" altLang="zh-CN" dirty="0" err="1">
                          <a:latin typeface="Times New Roman" pitchFamily="18" charset="0"/>
                          <a:ea typeface="宋体" pitchFamily="2" charset="-122"/>
                        </a:rPr>
                        <a:t>Short.MAX_VALUE</a:t>
                      </a:r>
                      <a:endParaRPr lang="zh-CN" altLang="en-US" dirty="0"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21904" marR="121904" anchor="ctr"/>
                </a:tc>
                <a:extLst>
                  <a:ext uri="{0D108BD9-81ED-4DB2-BD59-A6C34878D82A}">
                    <a16:rowId xmlns="" xmlns:a16="http://schemas.microsoft.com/office/drawing/2014/main" val="1280936021"/>
                  </a:ext>
                </a:extLst>
              </a:tr>
              <a:tr h="406714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latin typeface="Times New Roman" pitchFamily="18" charset="0"/>
                          <a:ea typeface="宋体" pitchFamily="2" charset="-122"/>
                        </a:rPr>
                        <a:t>int</a:t>
                      </a:r>
                      <a:endParaRPr lang="zh-CN" altLang="en-US" dirty="0"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21904" marR="12190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  <a:r>
                        <a:rPr lang="zh-CN" altLang="en-US" dirty="0">
                          <a:latin typeface="Times New Roman" pitchFamily="18" charset="0"/>
                          <a:ea typeface="宋体" pitchFamily="2" charset="-122"/>
                        </a:rPr>
                        <a:t>个字节</a:t>
                      </a:r>
                    </a:p>
                  </a:txBody>
                  <a:tcPr marL="121904" marR="12190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latin typeface="Times New Roman" pitchFamily="18" charset="0"/>
                          <a:ea typeface="宋体" pitchFamily="2" charset="-122"/>
                        </a:rPr>
                        <a:t>-2</a:t>
                      </a:r>
                      <a:r>
                        <a:rPr lang="en-US" altLang="zh-CN" baseline="30000" dirty="0">
                          <a:latin typeface="Times New Roman" pitchFamily="18" charset="0"/>
                          <a:ea typeface="宋体" pitchFamily="2" charset="-122"/>
                        </a:rPr>
                        <a:t>31</a:t>
                      </a:r>
                    </a:p>
                    <a:p>
                      <a:pPr algn="l"/>
                      <a:r>
                        <a:rPr lang="en-US" altLang="zh-CN" baseline="0" dirty="0" err="1">
                          <a:latin typeface="Times New Roman" pitchFamily="18" charset="0"/>
                          <a:ea typeface="宋体" pitchFamily="2" charset="-122"/>
                        </a:rPr>
                        <a:t>Integer.MIN_VALUE</a:t>
                      </a:r>
                      <a:endParaRPr lang="zh-CN" altLang="en-US" baseline="0" dirty="0"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21904" marR="12190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  <a:r>
                        <a:rPr lang="en-US" altLang="zh-CN" baseline="30000" dirty="0">
                          <a:latin typeface="Times New Roman" pitchFamily="18" charset="0"/>
                          <a:ea typeface="宋体" pitchFamily="2" charset="-122"/>
                        </a:rPr>
                        <a:t>31</a:t>
                      </a:r>
                      <a:r>
                        <a:rPr lang="en-US" altLang="zh-CN" dirty="0">
                          <a:latin typeface="Times New Roman" pitchFamily="18" charset="0"/>
                          <a:ea typeface="宋体" pitchFamily="2" charset="-122"/>
                        </a:rPr>
                        <a:t>-1</a:t>
                      </a:r>
                    </a:p>
                    <a:p>
                      <a:pPr algn="l"/>
                      <a:r>
                        <a:rPr lang="en-US" altLang="zh-CN" dirty="0" err="1">
                          <a:latin typeface="Times New Roman" pitchFamily="18" charset="0"/>
                          <a:ea typeface="宋体" pitchFamily="2" charset="-122"/>
                        </a:rPr>
                        <a:t>Integer.MAX_VALUE</a:t>
                      </a:r>
                      <a:endParaRPr lang="zh-CN" altLang="en-US" dirty="0"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21904" marR="121904" anchor="ctr"/>
                </a:tc>
                <a:extLst>
                  <a:ext uri="{0D108BD9-81ED-4DB2-BD59-A6C34878D82A}">
                    <a16:rowId xmlns="" xmlns:a16="http://schemas.microsoft.com/office/drawing/2014/main" val="3108474321"/>
                  </a:ext>
                </a:extLst>
              </a:tr>
              <a:tr h="339415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latin typeface="Times New Roman" pitchFamily="18" charset="0"/>
                          <a:ea typeface="宋体" pitchFamily="2" charset="-122"/>
                        </a:rPr>
                        <a:t>long</a:t>
                      </a:r>
                      <a:endParaRPr lang="zh-CN" altLang="en-US" dirty="0"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21904" marR="12190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latin typeface="Times New Roman" pitchFamily="18" charset="0"/>
                          <a:ea typeface="宋体" pitchFamily="2" charset="-122"/>
                        </a:rPr>
                        <a:t>8</a:t>
                      </a:r>
                      <a:r>
                        <a:rPr lang="zh-CN" altLang="en-US" dirty="0">
                          <a:latin typeface="Times New Roman" pitchFamily="18" charset="0"/>
                          <a:ea typeface="宋体" pitchFamily="2" charset="-122"/>
                        </a:rPr>
                        <a:t>个字节</a:t>
                      </a:r>
                    </a:p>
                  </a:txBody>
                  <a:tcPr marL="121904" marR="12190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latin typeface="Times New Roman" pitchFamily="18" charset="0"/>
                          <a:ea typeface="宋体" pitchFamily="2" charset="-122"/>
                        </a:rPr>
                        <a:t>-2</a:t>
                      </a:r>
                      <a:r>
                        <a:rPr lang="en-US" altLang="zh-CN" baseline="30000" dirty="0">
                          <a:latin typeface="Times New Roman" pitchFamily="18" charset="0"/>
                          <a:ea typeface="宋体" pitchFamily="2" charset="-122"/>
                        </a:rPr>
                        <a:t>63</a:t>
                      </a:r>
                    </a:p>
                    <a:p>
                      <a:pPr algn="l"/>
                      <a:r>
                        <a:rPr lang="en-US" altLang="zh-CN" baseline="0" dirty="0" err="1">
                          <a:latin typeface="Times New Roman" pitchFamily="18" charset="0"/>
                          <a:ea typeface="宋体" pitchFamily="2" charset="-122"/>
                        </a:rPr>
                        <a:t>Long.MIN_VALUE</a:t>
                      </a:r>
                      <a:endParaRPr lang="zh-CN" altLang="en-US" baseline="0" dirty="0"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21904" marR="12190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>
                          <a:latin typeface="Times New Roman" pitchFamily="18" charset="0"/>
                          <a:ea typeface="宋体" pitchFamily="2" charset="-122"/>
                        </a:rPr>
                        <a:t>2</a:t>
                      </a:r>
                      <a:r>
                        <a:rPr lang="en-US" altLang="zh-CN" baseline="30000" dirty="0">
                          <a:latin typeface="Times New Roman" pitchFamily="18" charset="0"/>
                          <a:ea typeface="宋体" pitchFamily="2" charset="-122"/>
                        </a:rPr>
                        <a:t>63</a:t>
                      </a:r>
                      <a:r>
                        <a:rPr lang="en-US" altLang="zh-CN" dirty="0">
                          <a:latin typeface="Times New Roman" pitchFamily="18" charset="0"/>
                          <a:ea typeface="宋体" pitchFamily="2" charset="-122"/>
                        </a:rPr>
                        <a:t>-1</a:t>
                      </a:r>
                    </a:p>
                    <a:p>
                      <a:pPr algn="l"/>
                      <a:r>
                        <a:rPr lang="en-US" altLang="zh-CN" dirty="0" err="1">
                          <a:latin typeface="Times New Roman" pitchFamily="18" charset="0"/>
                          <a:ea typeface="宋体" pitchFamily="2" charset="-122"/>
                        </a:rPr>
                        <a:t>Long.MAX_VALUE</a:t>
                      </a:r>
                      <a:endParaRPr lang="zh-CN" altLang="en-US" dirty="0"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121904" marR="121904" anchor="ctr"/>
                </a:tc>
                <a:extLst>
                  <a:ext uri="{0D108BD9-81ED-4DB2-BD59-A6C34878D82A}">
                    <a16:rowId xmlns="" xmlns:a16="http://schemas.microsoft.com/office/drawing/2014/main" val="3636829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74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518A74A-035E-4D1B-BA73-BB45351FE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整型存储方式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8058BC4-24B7-4E35-9CFD-7F08F53D4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>
                <a:latin typeface="Times New Roman" panose="02020603050405020304" pitchFamily="18" charset="0"/>
              </a:rPr>
              <a:t>正整数（最高位为</a:t>
            </a:r>
            <a:r>
              <a:rPr kumimoji="1" lang="en-US" altLang="zh-CN" dirty="0">
                <a:latin typeface="Times New Roman" panose="02020603050405020304" pitchFamily="18" charset="0"/>
              </a:rPr>
              <a:t>0</a:t>
            </a:r>
            <a:r>
              <a:rPr kumimoji="1" lang="zh-CN" altLang="en-US" dirty="0">
                <a:latin typeface="Times New Roman" panose="02020603050405020304" pitchFamily="18" charset="0"/>
              </a:rPr>
              <a:t>）在内存中是存储原码</a:t>
            </a:r>
            <a:endParaRPr kumimoji="1" lang="en-US" altLang="zh-CN" dirty="0">
              <a:latin typeface="Times New Roman" panose="02020603050405020304" pitchFamily="18" charset="0"/>
            </a:endParaRPr>
          </a:p>
          <a:p>
            <a:pPr lvl="1"/>
            <a:r>
              <a:rPr kumimoji="1" lang="en-US" altLang="zh-CN" dirty="0">
                <a:latin typeface="Times New Roman" panose="02020603050405020304" pitchFamily="18" charset="0"/>
              </a:rPr>
              <a:t>5</a:t>
            </a:r>
            <a:r>
              <a:rPr kumimoji="1" lang="zh-CN" altLang="en-US" dirty="0">
                <a:latin typeface="Times New Roman" panose="02020603050405020304" pitchFamily="18" charset="0"/>
              </a:rPr>
              <a:t>的原码：</a:t>
            </a:r>
            <a:r>
              <a:rPr kumimoji="1" lang="en-US" altLang="zh-CN" dirty="0">
                <a:latin typeface="Times New Roman" panose="02020603050405020304" pitchFamily="18" charset="0"/>
              </a:rPr>
              <a:t>0000 0101</a:t>
            </a:r>
            <a:endParaRPr kumimoji="1" lang="zh-CN" altLang="en-US" dirty="0">
              <a:latin typeface="Times New Roman" panose="02020603050405020304" pitchFamily="18" charset="0"/>
            </a:endParaRPr>
          </a:p>
          <a:p>
            <a:r>
              <a:rPr kumimoji="1" lang="zh-CN" altLang="en-US" dirty="0">
                <a:latin typeface="Times New Roman" panose="02020603050405020304" pitchFamily="18" charset="0"/>
              </a:rPr>
              <a:t>负整数（最高位为</a:t>
            </a:r>
            <a:r>
              <a:rPr kumimoji="1" lang="en-US" altLang="zh-CN" dirty="0">
                <a:latin typeface="Times New Roman" panose="02020603050405020304" pitchFamily="18" charset="0"/>
              </a:rPr>
              <a:t>1</a:t>
            </a:r>
            <a:r>
              <a:rPr kumimoji="1" lang="zh-CN" altLang="en-US" dirty="0">
                <a:latin typeface="Times New Roman" panose="02020603050405020304" pitchFamily="18" charset="0"/>
              </a:rPr>
              <a:t>）在内存中是存储其补码</a:t>
            </a:r>
            <a:endParaRPr kumimoji="1" lang="en-US" altLang="zh-CN" dirty="0">
              <a:latin typeface="Times New Roman" panose="02020603050405020304" pitchFamily="18" charset="0"/>
            </a:endParaRPr>
          </a:p>
          <a:p>
            <a:pPr lvl="1"/>
            <a:r>
              <a:rPr kumimoji="1" lang="zh-CN" altLang="en-US" dirty="0">
                <a:latin typeface="Times New Roman" panose="02020603050405020304" pitchFamily="18" charset="0"/>
              </a:rPr>
              <a:t>补码是不考虑符号情况下原码取反后末位加</a:t>
            </a:r>
            <a:r>
              <a:rPr kumimoji="1" lang="en-US" altLang="zh-CN" dirty="0">
                <a:latin typeface="Times New Roman" panose="02020603050405020304" pitchFamily="18" charset="0"/>
              </a:rPr>
              <a:t>1</a:t>
            </a:r>
          </a:p>
          <a:p>
            <a:pPr lvl="1"/>
            <a:r>
              <a:rPr kumimoji="1" lang="en-US" altLang="zh-CN" dirty="0">
                <a:latin typeface="Times New Roman" panose="02020603050405020304" pitchFamily="18" charset="0"/>
              </a:rPr>
              <a:t>-5</a:t>
            </a:r>
            <a:r>
              <a:rPr kumimoji="1" lang="zh-CN" altLang="en-US" dirty="0">
                <a:latin typeface="Times New Roman" panose="02020603050405020304" pitchFamily="18" charset="0"/>
              </a:rPr>
              <a:t>的补码：</a:t>
            </a:r>
            <a:r>
              <a:rPr kumimoji="1" lang="en-US" altLang="zh-CN" dirty="0">
                <a:latin typeface="Times New Roman" panose="02020603050405020304" pitchFamily="18" charset="0"/>
              </a:rPr>
              <a:t>1111 1011</a:t>
            </a:r>
          </a:p>
          <a:p>
            <a:r>
              <a:rPr kumimoji="1" lang="en-US" altLang="zh-CN" dirty="0">
                <a:latin typeface="Times New Roman" panose="02020603050405020304" pitchFamily="18" charset="0"/>
              </a:rPr>
              <a:t>0000 0000</a:t>
            </a:r>
            <a:r>
              <a:rPr kumimoji="1" lang="zh-CN" altLang="en-US" dirty="0">
                <a:latin typeface="Times New Roman" panose="02020603050405020304" pitchFamily="18" charset="0"/>
              </a:rPr>
              <a:t>：表示</a:t>
            </a:r>
            <a:r>
              <a:rPr kumimoji="1" lang="en-US" altLang="zh-CN" dirty="0">
                <a:latin typeface="Times New Roman" panose="02020603050405020304" pitchFamily="18" charset="0"/>
              </a:rPr>
              <a:t>0</a:t>
            </a:r>
          </a:p>
          <a:p>
            <a:r>
              <a:rPr kumimoji="1" lang="en-US" altLang="zh-CN" dirty="0">
                <a:latin typeface="Times New Roman" panose="02020603050405020304" pitchFamily="18" charset="0"/>
              </a:rPr>
              <a:t>1111 1111</a:t>
            </a:r>
            <a:r>
              <a:rPr kumimoji="1" lang="zh-CN" altLang="en-US" dirty="0">
                <a:latin typeface="Times New Roman" panose="02020603050405020304" pitchFamily="18" charset="0"/>
              </a:rPr>
              <a:t>：表示</a:t>
            </a:r>
            <a:r>
              <a:rPr kumimoji="1" lang="en-US" altLang="zh-CN" dirty="0">
                <a:latin typeface="Times New Roman" panose="02020603050405020304" pitchFamily="18" charset="0"/>
              </a:rPr>
              <a:t>-1</a:t>
            </a:r>
          </a:p>
          <a:p>
            <a:r>
              <a:rPr kumimoji="1" lang="zh-CN" altLang="en-US" dirty="0">
                <a:latin typeface="Times New Roman" panose="02020603050405020304" pitchFamily="18" charset="0"/>
              </a:rPr>
              <a:t>最大的</a:t>
            </a:r>
            <a:r>
              <a:rPr kumimoji="1" lang="en-US" altLang="zh-CN" dirty="0">
                <a:latin typeface="Times New Roman" panose="02020603050405020304" pitchFamily="18" charset="0"/>
              </a:rPr>
              <a:t>byte</a:t>
            </a:r>
            <a:r>
              <a:rPr kumimoji="1" lang="zh-CN" altLang="en-US" dirty="0">
                <a:latin typeface="Times New Roman" panose="02020603050405020304" pitchFamily="18" charset="0"/>
              </a:rPr>
              <a:t>型整数：</a:t>
            </a:r>
            <a:r>
              <a:rPr kumimoji="1" lang="en-US" altLang="zh-CN" dirty="0">
                <a:latin typeface="Times New Roman" panose="02020603050405020304" pitchFamily="18" charset="0"/>
              </a:rPr>
              <a:t>0111 1111</a:t>
            </a:r>
            <a:r>
              <a:rPr kumimoji="1" lang="zh-CN" altLang="en-US" dirty="0">
                <a:latin typeface="Times New Roman" panose="02020603050405020304" pitchFamily="18" charset="0"/>
              </a:rPr>
              <a:t>（</a:t>
            </a:r>
            <a:r>
              <a:rPr kumimoji="1" lang="en-US" altLang="zh-CN" dirty="0">
                <a:latin typeface="Times New Roman" panose="02020603050405020304" pitchFamily="18" charset="0"/>
              </a:rPr>
              <a:t>127</a:t>
            </a:r>
            <a:r>
              <a:rPr kumimoji="1" lang="zh-CN" altLang="en-US" dirty="0">
                <a:latin typeface="Times New Roman" panose="02020603050405020304" pitchFamily="18" charset="0"/>
              </a:rPr>
              <a:t>）</a:t>
            </a:r>
            <a:endParaRPr kumimoji="1" lang="en-US" altLang="zh-CN" dirty="0">
              <a:latin typeface="Times New Roman" panose="02020603050405020304" pitchFamily="18" charset="0"/>
            </a:endParaRPr>
          </a:p>
          <a:p>
            <a:r>
              <a:rPr kumimoji="1" lang="zh-CN" altLang="en-US" dirty="0">
                <a:latin typeface="Times New Roman" panose="02020603050405020304" pitchFamily="18" charset="0"/>
              </a:rPr>
              <a:t>最小的</a:t>
            </a:r>
            <a:r>
              <a:rPr kumimoji="1" lang="en-US" altLang="zh-CN" dirty="0">
                <a:latin typeface="Times New Roman" panose="02020603050405020304" pitchFamily="18" charset="0"/>
              </a:rPr>
              <a:t>byte</a:t>
            </a:r>
            <a:r>
              <a:rPr kumimoji="1" lang="zh-CN" altLang="en-US" dirty="0">
                <a:latin typeface="Times New Roman" panose="02020603050405020304" pitchFamily="18" charset="0"/>
              </a:rPr>
              <a:t>型整数：</a:t>
            </a:r>
            <a:r>
              <a:rPr kumimoji="1" lang="en-US" altLang="zh-CN" dirty="0">
                <a:latin typeface="Times New Roman" panose="02020603050405020304" pitchFamily="18" charset="0"/>
              </a:rPr>
              <a:t>1000 0000</a:t>
            </a:r>
            <a:r>
              <a:rPr kumimoji="1" lang="zh-CN" altLang="en-US" dirty="0">
                <a:latin typeface="Times New Roman" panose="02020603050405020304" pitchFamily="18" charset="0"/>
              </a:rPr>
              <a:t>（</a:t>
            </a:r>
            <a:r>
              <a:rPr kumimoji="1" lang="en-US" altLang="zh-CN" dirty="0">
                <a:latin typeface="Times New Roman" panose="02020603050405020304" pitchFamily="18" charset="0"/>
              </a:rPr>
              <a:t>-128</a:t>
            </a:r>
            <a:r>
              <a:rPr kumimoji="1" lang="zh-CN" altLang="en-US" dirty="0">
                <a:latin typeface="Times New Roman" panose="02020603050405020304" pitchFamily="18" charset="0"/>
              </a:rPr>
              <a:t>）</a:t>
            </a:r>
            <a:endParaRPr kumimoji="1" lang="en-US" altLang="zh-CN" dirty="0">
              <a:latin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itchFamily="18" charset="0"/>
              </a:rPr>
              <a:t>为什么用补码存储负数？</a:t>
            </a:r>
            <a:endParaRPr lang="en-US" altLang="zh-CN" dirty="0">
              <a:latin typeface="Times New Roman" pitchFamily="18" charset="0"/>
            </a:endParaRPr>
          </a:p>
          <a:p>
            <a:pPr lvl="1"/>
            <a:r>
              <a:rPr lang="zh-CN" altLang="en-US" dirty="0">
                <a:latin typeface="Times New Roman" pitchFamily="18" charset="0"/>
              </a:rPr>
              <a:t>方便二进制计算，例如</a:t>
            </a:r>
            <a:r>
              <a:rPr lang="en-US" altLang="zh-CN" dirty="0">
                <a:latin typeface="Times New Roman" pitchFamily="18" charset="0"/>
              </a:rPr>
              <a:t>-128+127=-</a:t>
            </a:r>
            <a:r>
              <a:rPr lang="en-US" altLang="zh-CN" dirty="0" smtClean="0">
                <a:latin typeface="Times New Roman" pitchFamily="18" charset="0"/>
              </a:rPr>
              <a:t>1</a:t>
            </a:r>
            <a:endParaRPr kumimoji="1" lang="en-US" altLang="zh-C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2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D2224C1-74AF-41B6-A262-E813BD100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整型数据表示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2131216-74E7-4025-9BA0-799D5B1CD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dirty="0">
                <a:latin typeface="Times New Roman" panose="02020603050405020304" pitchFamily="18" charset="0"/>
              </a:rPr>
              <a:t>十进制整数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pPr lvl="1"/>
            <a:r>
              <a:rPr lang="en-US" altLang="zh-CN" sz="2800" dirty="0">
                <a:latin typeface="Times New Roman" panose="02020603050405020304" pitchFamily="18" charset="0"/>
              </a:rPr>
              <a:t>56</a:t>
            </a:r>
            <a:r>
              <a:rPr lang="zh-CN" altLang="en-US" sz="2800" dirty="0">
                <a:latin typeface="Times New Roman" panose="02020603050405020304" pitchFamily="18" charset="0"/>
              </a:rPr>
              <a:t>，</a:t>
            </a:r>
            <a:r>
              <a:rPr lang="en-US" altLang="zh-CN" sz="2800" dirty="0">
                <a:latin typeface="Times New Roman" panose="02020603050405020304" pitchFamily="18" charset="0"/>
              </a:rPr>
              <a:t>-24</a:t>
            </a:r>
            <a:r>
              <a:rPr lang="zh-CN" altLang="en-US" sz="2800" dirty="0">
                <a:latin typeface="Times New Roman" panose="02020603050405020304" pitchFamily="18" charset="0"/>
              </a:rPr>
              <a:t>，</a:t>
            </a:r>
            <a:r>
              <a:rPr lang="en-US" altLang="zh-CN" sz="2800" dirty="0">
                <a:latin typeface="Times New Roman" panose="02020603050405020304" pitchFamily="18" charset="0"/>
              </a:rPr>
              <a:t>0</a:t>
            </a:r>
          </a:p>
          <a:p>
            <a:r>
              <a:rPr lang="zh-CN" altLang="en-US" sz="3200" dirty="0">
                <a:latin typeface="Times New Roman" panose="02020603050405020304" pitchFamily="18" charset="0"/>
              </a:rPr>
              <a:t>八进制整数：以零开头，由</a:t>
            </a:r>
            <a:r>
              <a:rPr lang="en-US" altLang="zh-CN" sz="3200" dirty="0">
                <a:latin typeface="Times New Roman" panose="02020603050405020304" pitchFamily="18" charset="0"/>
              </a:rPr>
              <a:t>0~7</a:t>
            </a:r>
            <a:r>
              <a:rPr lang="zh-CN" altLang="en-US" sz="3200" dirty="0">
                <a:latin typeface="Times New Roman" panose="02020603050405020304" pitchFamily="18" charset="0"/>
              </a:rPr>
              <a:t>数字组成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pPr lvl="1"/>
            <a:r>
              <a:rPr lang="en-US" altLang="zh-CN" sz="2800" dirty="0">
                <a:latin typeface="Times New Roman" panose="02020603050405020304" pitchFamily="18" charset="0"/>
              </a:rPr>
              <a:t>017</a:t>
            </a:r>
            <a:r>
              <a:rPr lang="zh-CN" altLang="en-US" sz="2800" dirty="0">
                <a:latin typeface="Times New Roman" panose="02020603050405020304" pitchFamily="18" charset="0"/>
              </a:rPr>
              <a:t>，</a:t>
            </a:r>
            <a:r>
              <a:rPr lang="en-US" altLang="zh-CN" sz="2800" dirty="0">
                <a:latin typeface="Times New Roman" panose="02020603050405020304" pitchFamily="18" charset="0"/>
              </a:rPr>
              <a:t>0</a:t>
            </a:r>
            <a:r>
              <a:rPr lang="zh-CN" altLang="en-US" sz="2800" dirty="0">
                <a:latin typeface="Times New Roman" panose="02020603050405020304" pitchFamily="18" charset="0"/>
              </a:rPr>
              <a:t>，</a:t>
            </a:r>
            <a:r>
              <a:rPr lang="en-US" altLang="zh-CN" sz="2800" dirty="0">
                <a:latin typeface="Times New Roman" panose="02020603050405020304" pitchFamily="18" charset="0"/>
              </a:rPr>
              <a:t>0123</a:t>
            </a:r>
          </a:p>
          <a:p>
            <a:r>
              <a:rPr lang="zh-CN" altLang="en-US" sz="3200" dirty="0">
                <a:latin typeface="Times New Roman" panose="02020603050405020304" pitchFamily="18" charset="0"/>
              </a:rPr>
              <a:t>十六进制整数：以</a:t>
            </a:r>
            <a:r>
              <a:rPr lang="en-US" altLang="zh-CN" sz="3200" dirty="0">
                <a:latin typeface="Times New Roman" panose="02020603050405020304" pitchFamily="18" charset="0"/>
              </a:rPr>
              <a:t>0x</a:t>
            </a:r>
            <a:r>
              <a:rPr lang="zh-CN" altLang="en-US" sz="3200" dirty="0">
                <a:latin typeface="Times New Roman" panose="02020603050405020304" pitchFamily="18" charset="0"/>
              </a:rPr>
              <a:t>开头，由数字</a:t>
            </a:r>
            <a:r>
              <a:rPr lang="en-US" altLang="zh-CN" sz="3200" dirty="0">
                <a:latin typeface="Times New Roman" panose="02020603050405020304" pitchFamily="18" charset="0"/>
              </a:rPr>
              <a:t>0</a:t>
            </a:r>
            <a:r>
              <a:rPr lang="zh-CN" altLang="en-US" sz="3200" dirty="0">
                <a:latin typeface="Times New Roman" panose="02020603050405020304" pitchFamily="18" charset="0"/>
              </a:rPr>
              <a:t>～</a:t>
            </a:r>
            <a:r>
              <a:rPr lang="en-US" altLang="zh-CN" sz="3200" dirty="0">
                <a:latin typeface="Times New Roman" panose="02020603050405020304" pitchFamily="18" charset="0"/>
              </a:rPr>
              <a:t>9</a:t>
            </a:r>
            <a:r>
              <a:rPr lang="zh-CN" altLang="en-US" sz="3200" dirty="0">
                <a:latin typeface="Times New Roman" panose="02020603050405020304" pitchFamily="18" charset="0"/>
              </a:rPr>
              <a:t>、字母</a:t>
            </a:r>
            <a:r>
              <a:rPr lang="en-US" altLang="zh-CN" sz="3200" dirty="0">
                <a:latin typeface="Times New Roman" panose="02020603050405020304" pitchFamily="18" charset="0"/>
              </a:rPr>
              <a:t>a</a:t>
            </a:r>
            <a:r>
              <a:rPr lang="zh-CN" altLang="en-US" sz="3200" dirty="0">
                <a:latin typeface="Times New Roman" panose="02020603050405020304" pitchFamily="18" charset="0"/>
              </a:rPr>
              <a:t>～</a:t>
            </a:r>
            <a:r>
              <a:rPr lang="en-US" altLang="zh-CN" sz="3200" dirty="0">
                <a:latin typeface="Times New Roman" panose="02020603050405020304" pitchFamily="18" charset="0"/>
              </a:rPr>
              <a:t>f</a:t>
            </a:r>
            <a:r>
              <a:rPr lang="zh-CN" altLang="en-US" sz="3200" dirty="0">
                <a:latin typeface="Times New Roman" panose="02020603050405020304" pitchFamily="18" charset="0"/>
              </a:rPr>
              <a:t>或</a:t>
            </a:r>
            <a:r>
              <a:rPr lang="en-US" altLang="zh-CN" sz="3200" dirty="0">
                <a:latin typeface="Times New Roman" panose="02020603050405020304" pitchFamily="18" charset="0"/>
              </a:rPr>
              <a:t>A</a:t>
            </a:r>
            <a:r>
              <a:rPr lang="zh-CN" altLang="en-US" sz="3200" dirty="0">
                <a:latin typeface="Times New Roman" panose="02020603050405020304" pitchFamily="18" charset="0"/>
              </a:rPr>
              <a:t>～</a:t>
            </a:r>
            <a:r>
              <a:rPr lang="en-US" altLang="zh-CN" sz="3200" dirty="0">
                <a:latin typeface="Times New Roman" panose="02020603050405020304" pitchFamily="18" charset="0"/>
              </a:rPr>
              <a:t>F</a:t>
            </a:r>
            <a:r>
              <a:rPr lang="zh-CN" altLang="en-US" sz="3200" dirty="0">
                <a:latin typeface="Times New Roman" panose="02020603050405020304" pitchFamily="18" charset="0"/>
              </a:rPr>
              <a:t>组成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pPr lvl="1"/>
            <a:r>
              <a:rPr lang="en-US" altLang="zh-CN" sz="2800" dirty="0">
                <a:latin typeface="Times New Roman" panose="02020603050405020304" pitchFamily="18" charset="0"/>
              </a:rPr>
              <a:t>0x17</a:t>
            </a:r>
            <a:r>
              <a:rPr lang="zh-CN" altLang="en-US" sz="2800" dirty="0">
                <a:latin typeface="Times New Roman" panose="02020603050405020304" pitchFamily="18" charset="0"/>
              </a:rPr>
              <a:t>，</a:t>
            </a:r>
            <a:r>
              <a:rPr lang="en-US" altLang="zh-CN" sz="2800" dirty="0">
                <a:latin typeface="Times New Roman" panose="02020603050405020304" pitchFamily="18" charset="0"/>
              </a:rPr>
              <a:t>0x0</a:t>
            </a:r>
            <a:r>
              <a:rPr lang="zh-CN" altLang="en-US" sz="2800" dirty="0">
                <a:latin typeface="Times New Roman" panose="02020603050405020304" pitchFamily="18" charset="0"/>
              </a:rPr>
              <a:t>，</a:t>
            </a:r>
            <a:r>
              <a:rPr lang="en-US" altLang="zh-CN" sz="2800" dirty="0">
                <a:latin typeface="Times New Roman" panose="02020603050405020304" pitchFamily="18" charset="0"/>
              </a:rPr>
              <a:t>0xf</a:t>
            </a:r>
            <a:r>
              <a:rPr lang="zh-CN" altLang="en-US" sz="2800" dirty="0">
                <a:latin typeface="Times New Roman" panose="02020603050405020304" pitchFamily="18" charset="0"/>
              </a:rPr>
              <a:t>，</a:t>
            </a:r>
            <a:r>
              <a:rPr lang="en-US" altLang="zh-CN" sz="2800" dirty="0">
                <a:latin typeface="Times New Roman" panose="02020603050405020304" pitchFamily="18" charset="0"/>
              </a:rPr>
              <a:t>0xD</a:t>
            </a:r>
            <a:endParaRPr lang="zh-CN" altLang="en-US" sz="2800" dirty="0">
              <a:latin typeface="Times New Roman" panose="02020603050405020304" pitchFamily="18" charset="0"/>
            </a:endParaRPr>
          </a:p>
          <a:p>
            <a:endParaRPr lang="en-US" altLang="zh-CN" sz="3200" dirty="0">
              <a:latin typeface="Times New Roman" pitchFamily="18" charset="0"/>
            </a:endParaRPr>
          </a:p>
          <a:p>
            <a:r>
              <a:rPr lang="zh-CN" altLang="en-US" sz="3200" dirty="0">
                <a:latin typeface="Times New Roman" pitchFamily="18" charset="0"/>
              </a:rPr>
              <a:t>整数默认类型为</a:t>
            </a:r>
            <a:r>
              <a:rPr lang="en-US" altLang="zh-CN" sz="3200" dirty="0">
                <a:latin typeface="Times New Roman" pitchFamily="18" charset="0"/>
              </a:rPr>
              <a:t>int</a:t>
            </a:r>
            <a:r>
              <a:rPr lang="zh-CN" altLang="en-US" sz="3200" dirty="0">
                <a:latin typeface="Times New Roman" pitchFamily="18" charset="0"/>
              </a:rPr>
              <a:t>，</a:t>
            </a:r>
            <a:r>
              <a:rPr lang="en-US" altLang="zh-CN" sz="3200" dirty="0">
                <a:latin typeface="Times New Roman" pitchFamily="18" charset="0"/>
              </a:rPr>
              <a:t>long</a:t>
            </a:r>
            <a:r>
              <a:rPr lang="zh-CN" altLang="en-US" sz="3200" dirty="0">
                <a:latin typeface="Times New Roman" pitchFamily="18" charset="0"/>
              </a:rPr>
              <a:t>型整数用</a:t>
            </a:r>
            <a:r>
              <a:rPr lang="en-US" altLang="zh-CN" sz="3200" dirty="0">
                <a:latin typeface="Times New Roman" pitchFamily="18" charset="0"/>
              </a:rPr>
              <a:t>l</a:t>
            </a:r>
            <a:r>
              <a:rPr lang="zh-CN" altLang="en-US" sz="3200" dirty="0">
                <a:latin typeface="Times New Roman" pitchFamily="18" charset="0"/>
              </a:rPr>
              <a:t>或</a:t>
            </a:r>
            <a:r>
              <a:rPr lang="en-US" altLang="zh-CN" sz="3200" dirty="0">
                <a:latin typeface="Times New Roman" pitchFamily="18" charset="0"/>
              </a:rPr>
              <a:t>L</a:t>
            </a:r>
            <a:r>
              <a:rPr lang="zh-CN" altLang="en-US" sz="3200" dirty="0">
                <a:latin typeface="Times New Roman" pitchFamily="18" charset="0"/>
              </a:rPr>
              <a:t>表示</a:t>
            </a:r>
            <a:endParaRPr lang="en-US" altLang="zh-CN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1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B2D35DB-9216-4625-BEF8-49E2774FE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整型数据测试程序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9274FE2C-15FE-472B-80D1-EC837C30B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310604"/>
              </p:ext>
            </p:extLst>
          </p:nvPr>
        </p:nvGraphicFramePr>
        <p:xfrm>
          <a:off x="101587" y="1173480"/>
          <a:ext cx="11885653" cy="553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5653">
                  <a:extLst>
                    <a:ext uri="{9D8B030D-6E8A-4147-A177-3AD203B41FA5}">
                      <a16:colId xmlns="" xmlns:a16="http://schemas.microsoft.com/office/drawing/2014/main" val="2117560938"/>
                    </a:ext>
                  </a:extLst>
                </a:gridCol>
              </a:tblGrid>
              <a:tr h="5471160">
                <a:tc>
                  <a:txBody>
                    <a:bodyPr/>
                    <a:lstStyle/>
                    <a:p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public class </a:t>
                      </a:r>
                      <a:r>
                        <a:rPr lang="en-US" altLang="zh-CN" sz="17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IntegerTester</a:t>
                      </a:r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{</a:t>
                      </a:r>
                    </a:p>
                    <a:p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public static void main(String[] </a:t>
                      </a:r>
                      <a:r>
                        <a:rPr lang="en-US" altLang="zh-CN" sz="17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args</a:t>
                      </a:r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{</a:t>
                      </a:r>
                    </a:p>
                    <a:p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altLang="zh-CN" sz="17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System.</a:t>
                      </a:r>
                      <a:r>
                        <a:rPr lang="en-US" altLang="zh-CN" sz="1700" b="1" i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out.println</a:t>
                      </a:r>
                      <a:r>
                        <a:rPr lang="en-US" altLang="zh-CN" sz="1700" b="1" i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700" b="1" i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Short.MIN_VALUE</a:t>
                      </a:r>
                      <a:r>
                        <a:rPr lang="en-US" altLang="zh-CN" sz="1700" b="1" i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altLang="zh-CN" sz="17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System.</a:t>
                      </a:r>
                      <a:r>
                        <a:rPr lang="en-US" altLang="zh-CN" sz="1700" b="1" i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out.println</a:t>
                      </a:r>
                      <a:r>
                        <a:rPr lang="en-US" altLang="zh-CN" sz="1700" b="1" i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700" b="1" i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Short.MAX_VALUE</a:t>
                      </a:r>
                      <a:r>
                        <a:rPr lang="en-US" altLang="zh-CN" sz="1700" b="1" i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endParaRPr lang="zh-CN" altLang="en-US" sz="17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altLang="zh-CN" sz="17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System.</a:t>
                      </a:r>
                      <a:r>
                        <a:rPr lang="en-US" altLang="zh-CN" sz="1700" b="1" i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out.println</a:t>
                      </a:r>
                      <a:r>
                        <a:rPr lang="en-US" altLang="zh-CN" sz="1700" b="1" i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700" b="1" i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Byte.MIN_VALUE</a:t>
                      </a:r>
                      <a:r>
                        <a:rPr lang="en-US" altLang="zh-CN" sz="1700" b="1" i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altLang="zh-CN" sz="17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System.</a:t>
                      </a:r>
                      <a:r>
                        <a:rPr lang="en-US" altLang="zh-CN" sz="1700" b="1" i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out.println</a:t>
                      </a:r>
                      <a:r>
                        <a:rPr lang="en-US" altLang="zh-CN" sz="1700" b="1" i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700" b="1" i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Byte.MAX_VALUE</a:t>
                      </a:r>
                      <a:r>
                        <a:rPr lang="en-US" altLang="zh-CN" sz="1700" b="1" i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endParaRPr lang="zh-CN" altLang="en-US" sz="17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byte a = 5; </a:t>
                      </a:r>
                    </a:p>
                    <a:p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String a2 = </a:t>
                      </a:r>
                      <a:r>
                        <a:rPr lang="en-US" altLang="zh-CN" sz="17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String.</a:t>
                      </a:r>
                      <a:r>
                        <a:rPr lang="en-US" altLang="zh-CN" sz="1700" b="1" i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format</a:t>
                      </a:r>
                      <a:r>
                        <a:rPr lang="en-US" altLang="zh-CN" sz="1700" b="1" i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("%8s", </a:t>
                      </a:r>
                      <a:r>
                        <a:rPr lang="en-US" altLang="zh-CN" sz="1700" b="1" i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Integer.toBinaryString</a:t>
                      </a:r>
                      <a:r>
                        <a:rPr lang="en-US" altLang="zh-CN" sz="1700" b="1" i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(a &amp; 0xFF)).replace(' ', '0'); </a:t>
                      </a:r>
                    </a:p>
                    <a:p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altLang="zh-CN" sz="17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System.</a:t>
                      </a:r>
                      <a:r>
                        <a:rPr lang="en-US" altLang="zh-CN" sz="1700" b="1" i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out.println</a:t>
                      </a:r>
                      <a:r>
                        <a:rPr lang="en-US" altLang="zh-CN" sz="1700" b="1" i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(a2);</a:t>
                      </a:r>
                    </a:p>
                    <a:p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altLang="zh-CN" sz="17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System.</a:t>
                      </a:r>
                      <a:r>
                        <a:rPr lang="en-US" altLang="zh-CN" sz="1700" b="1" i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out.format</a:t>
                      </a:r>
                      <a:r>
                        <a:rPr lang="en-US" altLang="zh-CN" sz="1700" b="1" i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("0x%x\n", a); </a:t>
                      </a:r>
                    </a:p>
                    <a:p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altLang="zh-CN" sz="17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System.</a:t>
                      </a:r>
                      <a:r>
                        <a:rPr lang="en-US" altLang="zh-CN" sz="1700" b="1" i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out.format</a:t>
                      </a:r>
                      <a:r>
                        <a:rPr lang="en-US" altLang="zh-CN" sz="1700" b="1" i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("0%o\n", a); </a:t>
                      </a:r>
                    </a:p>
                    <a:p>
                      <a:endParaRPr lang="zh-CN" altLang="en-US" sz="17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byte b = -5; </a:t>
                      </a:r>
                    </a:p>
                    <a:p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String b2 = </a:t>
                      </a:r>
                      <a:r>
                        <a:rPr lang="en-US" altLang="zh-CN" sz="17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String.</a:t>
                      </a:r>
                      <a:r>
                        <a:rPr lang="en-US" altLang="zh-CN" sz="1700" b="1" i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format</a:t>
                      </a:r>
                      <a:r>
                        <a:rPr lang="en-US" altLang="zh-CN" sz="1700" b="1" i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("%8s", </a:t>
                      </a:r>
                      <a:r>
                        <a:rPr lang="en-US" altLang="zh-CN" sz="1700" b="1" i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Integer.toBinaryString</a:t>
                      </a:r>
                      <a:r>
                        <a:rPr lang="en-US" altLang="zh-CN" sz="1700" b="1" i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(b &amp; 0xFF)).replace(' ', '0'); </a:t>
                      </a:r>
                    </a:p>
                    <a:p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altLang="zh-CN" sz="17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System.</a:t>
                      </a:r>
                      <a:r>
                        <a:rPr lang="en-US" altLang="zh-CN" sz="1700" b="1" i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out.println</a:t>
                      </a:r>
                      <a:r>
                        <a:rPr lang="en-US" altLang="zh-CN" sz="1700" b="1" i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(b2);</a:t>
                      </a:r>
                    </a:p>
                    <a:p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altLang="zh-CN" sz="17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System.</a:t>
                      </a:r>
                      <a:r>
                        <a:rPr lang="en-US" altLang="zh-CN" sz="1700" b="1" i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out.format</a:t>
                      </a:r>
                      <a:r>
                        <a:rPr lang="en-US" altLang="zh-CN" sz="1700" b="1" i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("0x%x\n", b); </a:t>
                      </a:r>
                    </a:p>
                    <a:p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altLang="zh-CN" sz="17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System.</a:t>
                      </a:r>
                      <a:r>
                        <a:rPr lang="en-US" altLang="zh-CN" sz="1700" b="1" i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out.format</a:t>
                      </a:r>
                      <a:r>
                        <a:rPr lang="en-US" altLang="zh-CN" sz="1700" b="1" i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("0%o\n", b); </a:t>
                      </a:r>
                    </a:p>
                    <a:p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}</a:t>
                      </a:r>
                    </a:p>
                    <a:p>
                      <a:r>
                        <a:rPr lang="en-US" altLang="zh-CN" sz="17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}</a:t>
                      </a:r>
                      <a:endParaRPr lang="en-US" altLang="zh-CN" sz="17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118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6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3A8C63C-D33E-44B1-8C55-D51EAC850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字符数据类型（</a:t>
            </a:r>
            <a:r>
              <a:rPr lang="en-US" altLang="zh-CN" dirty="0"/>
              <a:t>char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2BBDCF6-10D3-4F61-856D-06C9DDFE1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kumimoji="1" lang="en-US" altLang="zh-CN" sz="3200" dirty="0">
                <a:latin typeface="Times New Roman" pitchFamily="18" charset="0"/>
              </a:rPr>
              <a:t>char</a:t>
            </a:r>
            <a:r>
              <a:rPr kumimoji="1" lang="zh-CN" altLang="en-US" sz="3200" dirty="0">
                <a:latin typeface="Times New Roman" pitchFamily="18" charset="0"/>
              </a:rPr>
              <a:t>为</a:t>
            </a:r>
            <a:r>
              <a:rPr kumimoji="1" lang="en-US" altLang="zh-CN" sz="3200" dirty="0">
                <a:latin typeface="Times New Roman" pitchFamily="18" charset="0"/>
              </a:rPr>
              <a:t>16</a:t>
            </a:r>
            <a:r>
              <a:rPr kumimoji="1" lang="zh-CN" altLang="en-US" sz="3200" dirty="0">
                <a:latin typeface="Times New Roman" pitchFamily="18" charset="0"/>
              </a:rPr>
              <a:t>位， </a:t>
            </a:r>
            <a:r>
              <a:rPr kumimoji="1" lang="en-US" altLang="zh-CN" sz="3200" dirty="0">
                <a:latin typeface="Times New Roman" pitchFamily="18" charset="0"/>
              </a:rPr>
              <a:t>2</a:t>
            </a:r>
            <a:r>
              <a:rPr kumimoji="1" lang="zh-CN" altLang="en-US" sz="3200" dirty="0">
                <a:latin typeface="Times New Roman" pitchFamily="18" charset="0"/>
              </a:rPr>
              <a:t>个字节，采用的是</a:t>
            </a:r>
            <a:r>
              <a:rPr kumimoji="1" lang="en-US" altLang="zh-CN" sz="3200" dirty="0">
                <a:latin typeface="Times New Roman" pitchFamily="18" charset="0"/>
              </a:rPr>
              <a:t>Unicode</a:t>
            </a:r>
            <a:r>
              <a:rPr kumimoji="1" lang="zh-CN" altLang="en-US" sz="3200" dirty="0">
                <a:latin typeface="Times New Roman" pitchFamily="18" charset="0"/>
              </a:rPr>
              <a:t>编码，使用单引号</a:t>
            </a:r>
            <a:r>
              <a:rPr kumimoji="1" lang="en-US" altLang="zh-CN" sz="3200" dirty="0">
                <a:latin typeface="Times New Roman" pitchFamily="18" charset="0"/>
              </a:rPr>
              <a:t>’’</a:t>
            </a:r>
            <a:r>
              <a:rPr kumimoji="1" lang="zh-CN" altLang="en-US" sz="3200" dirty="0">
                <a:latin typeface="Times New Roman" pitchFamily="18" charset="0"/>
              </a:rPr>
              <a:t>来表示，可以表示</a:t>
            </a:r>
            <a:r>
              <a:rPr kumimoji="1" lang="en-US" altLang="zh-CN" sz="3200" dirty="0">
                <a:latin typeface="Times New Roman" pitchFamily="18" charset="0"/>
              </a:rPr>
              <a:t>2</a:t>
            </a:r>
            <a:r>
              <a:rPr kumimoji="1" lang="en-US" altLang="zh-CN" sz="3200" baseline="30000" dirty="0">
                <a:latin typeface="Times New Roman" pitchFamily="18" charset="0"/>
              </a:rPr>
              <a:t>16</a:t>
            </a:r>
            <a:r>
              <a:rPr kumimoji="1" lang="zh-CN" altLang="en-US" sz="3200" dirty="0">
                <a:latin typeface="Times New Roman" pitchFamily="18" charset="0"/>
              </a:rPr>
              <a:t>个字符</a:t>
            </a:r>
            <a:endParaRPr kumimoji="1" lang="en-US" altLang="zh-CN" sz="3200" dirty="0">
              <a:latin typeface="Times New Roman" pitchFamily="18" charset="0"/>
            </a:endParaRPr>
          </a:p>
          <a:p>
            <a:pPr algn="just"/>
            <a:r>
              <a:rPr kumimoji="1" lang="en-US" altLang="zh-CN" sz="3200" dirty="0">
                <a:latin typeface="Times New Roman" pitchFamily="18" charset="0"/>
              </a:rPr>
              <a:t>Unicode</a:t>
            </a:r>
            <a:r>
              <a:rPr kumimoji="1" lang="zh-CN" altLang="en-US" sz="3200" dirty="0">
                <a:latin typeface="Times New Roman" pitchFamily="18" charset="0"/>
              </a:rPr>
              <a:t>码采用</a:t>
            </a:r>
            <a:r>
              <a:rPr kumimoji="1" lang="en-US" altLang="zh-CN" sz="3200" dirty="0">
                <a:latin typeface="Times New Roman" pitchFamily="18" charset="0"/>
              </a:rPr>
              <a:t>16</a:t>
            </a:r>
            <a:r>
              <a:rPr kumimoji="1" lang="zh-CN" altLang="en-US" sz="3200" dirty="0">
                <a:latin typeface="Times New Roman" pitchFamily="18" charset="0"/>
              </a:rPr>
              <a:t>进制表示，如：</a:t>
            </a:r>
            <a:r>
              <a:rPr kumimoji="1" lang="en-US" altLang="zh-CN" sz="3200" dirty="0">
                <a:latin typeface="Times New Roman" pitchFamily="18" charset="0"/>
              </a:rPr>
              <a:t>’\u0061’</a:t>
            </a:r>
          </a:p>
          <a:p>
            <a:pPr algn="just"/>
            <a:r>
              <a:rPr kumimoji="1" lang="en-US" altLang="zh-CN" sz="3200" dirty="0">
                <a:latin typeface="Times New Roman" pitchFamily="18" charset="0"/>
              </a:rPr>
              <a:t>Unicode</a:t>
            </a:r>
            <a:r>
              <a:rPr kumimoji="1" lang="zh-CN" altLang="en-US" sz="3200" dirty="0">
                <a:latin typeface="Times New Roman" pitchFamily="18" charset="0"/>
              </a:rPr>
              <a:t>编码是统一编码</a:t>
            </a:r>
            <a:endParaRPr kumimoji="1" lang="en-US" altLang="zh-CN" sz="3200" dirty="0">
              <a:latin typeface="Times New Roman" pitchFamily="18" charset="0"/>
            </a:endParaRPr>
          </a:p>
          <a:p>
            <a:pPr lvl="1" algn="just"/>
            <a:r>
              <a:rPr kumimoji="1" lang="en-US" altLang="zh-CN" sz="2800" dirty="0">
                <a:latin typeface="Times New Roman" pitchFamily="18" charset="0"/>
              </a:rPr>
              <a:t>127</a:t>
            </a:r>
            <a:r>
              <a:rPr kumimoji="1" lang="zh-CN" altLang="en-US" sz="2800" dirty="0">
                <a:latin typeface="Times New Roman" pitchFamily="18" charset="0"/>
              </a:rPr>
              <a:t>个</a:t>
            </a:r>
            <a:r>
              <a:rPr kumimoji="1" lang="en-US" altLang="zh-CN" sz="2800" dirty="0">
                <a:latin typeface="Times New Roman" pitchFamily="18" charset="0"/>
              </a:rPr>
              <a:t>ASCII</a:t>
            </a:r>
            <a:r>
              <a:rPr kumimoji="1" lang="zh-CN" altLang="en-US" sz="2800" dirty="0" smtClean="0">
                <a:latin typeface="Times New Roman" pitchFamily="18" charset="0"/>
              </a:rPr>
              <a:t>码可</a:t>
            </a:r>
            <a:r>
              <a:rPr kumimoji="1" lang="zh-CN" altLang="en-US" sz="2800" dirty="0">
                <a:latin typeface="Times New Roman" pitchFamily="18" charset="0"/>
              </a:rPr>
              <a:t>表示英文字符，控制字符，数字，标点符</a:t>
            </a:r>
            <a:endParaRPr kumimoji="1" lang="en-US" altLang="zh-CN" sz="2800" dirty="0">
              <a:latin typeface="Times New Roman" pitchFamily="18" charset="0"/>
            </a:endParaRPr>
          </a:p>
          <a:p>
            <a:pPr lvl="1" algn="just"/>
            <a:r>
              <a:rPr kumimoji="1" lang="zh-CN" altLang="en-US" sz="2800" dirty="0">
                <a:latin typeface="Times New Roman" pitchFamily="18" charset="0"/>
              </a:rPr>
              <a:t>表示其他语言的字符：中文，德语，法语，阿拉伯等</a:t>
            </a:r>
            <a:endParaRPr lang="zh-CN" altLang="en-US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03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ASCII</a:t>
            </a:r>
            <a:r>
              <a:rPr lang="zh-CN" altLang="en-US" dirty="0"/>
              <a:t>码表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4" y="1236784"/>
            <a:ext cx="1216529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3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Unicode</a:t>
            </a:r>
            <a:r>
              <a:rPr lang="zh-CN" altLang="en-US" dirty="0" smtClean="0"/>
              <a:t>字符表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06" y="779584"/>
            <a:ext cx="8796601" cy="602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0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转义字符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24846"/>
              </p:ext>
            </p:extLst>
          </p:nvPr>
        </p:nvGraphicFramePr>
        <p:xfrm>
          <a:off x="711107" y="1219196"/>
          <a:ext cx="10057092" cy="548640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5238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09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523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r>
                        <a:rPr lang="zh-CN" altLang="en-US" baseline="0" dirty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转义字符</a:t>
                      </a:r>
                    </a:p>
                  </a:txBody>
                  <a:tcPr marL="38095" marR="38095" marT="28575" marB="28575" anchor="ctr"/>
                </a:tc>
                <a:tc>
                  <a:txBody>
                    <a:bodyPr/>
                    <a:lstStyle/>
                    <a:p>
                      <a:r>
                        <a:rPr lang="zh-CN" altLang="en-US" baseline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意义</a:t>
                      </a:r>
                    </a:p>
                  </a:txBody>
                  <a:tcPr marL="38095" marR="3809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altLang="zh-CN" baseline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ASCII</a:t>
                      </a:r>
                      <a:r>
                        <a:rPr lang="zh-CN" altLang="en-US" baseline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码值（十进制）</a:t>
                      </a:r>
                    </a:p>
                  </a:txBody>
                  <a:tcPr marL="38095" marR="38095" marT="28575" marB="2857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r>
                        <a:rPr lang="en-US" baseline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\a</a:t>
                      </a:r>
                    </a:p>
                  </a:txBody>
                  <a:tcPr marL="38095" marR="38095" marT="28575" marB="28575" anchor="ctr"/>
                </a:tc>
                <a:tc>
                  <a:txBody>
                    <a:bodyPr/>
                    <a:lstStyle/>
                    <a:p>
                      <a:r>
                        <a:rPr lang="zh-CN" altLang="en-US" baseline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响铃</a:t>
                      </a:r>
                      <a:r>
                        <a:rPr lang="en-US" altLang="zh-CN" baseline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</a:t>
                      </a:r>
                      <a:r>
                        <a:rPr lang="en-US" baseline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BEL)</a:t>
                      </a:r>
                    </a:p>
                  </a:txBody>
                  <a:tcPr marL="38095" marR="3809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7</a:t>
                      </a:r>
                      <a:endParaRPr lang="en-US" altLang="zh-CN" baseline="0" dirty="0"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38095" marR="38095" marT="28575" marB="2857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r>
                        <a:rPr lang="en-US" baseline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\b</a:t>
                      </a:r>
                    </a:p>
                  </a:txBody>
                  <a:tcPr marL="38095" marR="38095" marT="28575" marB="28575" anchor="ctr"/>
                </a:tc>
                <a:tc>
                  <a:txBody>
                    <a:bodyPr/>
                    <a:lstStyle/>
                    <a:p>
                      <a:r>
                        <a:rPr lang="zh-CN" altLang="en-US" baseline="0" dirty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退格</a:t>
                      </a:r>
                      <a:r>
                        <a:rPr lang="en-US" altLang="zh-CN" baseline="0" dirty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(BS)</a:t>
                      </a:r>
                      <a:endParaRPr lang="zh-CN" altLang="en-US" baseline="0" dirty="0"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38095" marR="3809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8</a:t>
                      </a:r>
                      <a:endParaRPr lang="en-US" altLang="zh-CN" baseline="0" dirty="0"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38095" marR="38095" marT="28575" marB="2857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r>
                        <a:rPr lang="en-US" baseline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\f</a:t>
                      </a:r>
                    </a:p>
                  </a:txBody>
                  <a:tcPr marL="38095" marR="38095" marT="28575" marB="28575" anchor="ctr"/>
                </a:tc>
                <a:tc>
                  <a:txBody>
                    <a:bodyPr/>
                    <a:lstStyle/>
                    <a:p>
                      <a:r>
                        <a:rPr lang="zh-CN" altLang="en-US" baseline="0" dirty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换页</a:t>
                      </a:r>
                      <a:r>
                        <a:rPr lang="en-US" altLang="zh-CN" baseline="0" dirty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(FF)</a:t>
                      </a:r>
                      <a:endParaRPr lang="zh-CN" altLang="en-US" baseline="0" dirty="0"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38095" marR="3809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12</a:t>
                      </a:r>
                      <a:endParaRPr lang="en-US" altLang="zh-CN" baseline="0" dirty="0"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38095" marR="38095" marT="28575" marB="2857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r>
                        <a:rPr lang="en-US" b="1" baseline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\n</a:t>
                      </a:r>
                      <a:endParaRPr lang="en-US" baseline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38095" marR="38095" marT="28575" marB="28575" anchor="ctr"/>
                </a:tc>
                <a:tc>
                  <a:txBody>
                    <a:bodyPr/>
                    <a:lstStyle/>
                    <a:p>
                      <a:r>
                        <a:rPr lang="zh-CN" altLang="en-US" b="1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换行</a:t>
                      </a:r>
                      <a:r>
                        <a:rPr lang="en-US" altLang="zh-CN" b="1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(LF)</a:t>
                      </a:r>
                      <a:endParaRPr lang="zh-CN" altLang="en-US" baseline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38095" marR="3809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10</a:t>
                      </a:r>
                      <a:endParaRPr lang="en-US" altLang="zh-CN" baseline="0" dirty="0"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38095" marR="38095" marT="28575" marB="28575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r>
                        <a:rPr lang="en-US" b="1" baseline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\r</a:t>
                      </a:r>
                      <a:endParaRPr lang="en-US" baseline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38095" marR="38095" marT="28575" marB="28575" anchor="ctr"/>
                </a:tc>
                <a:tc>
                  <a:txBody>
                    <a:bodyPr/>
                    <a:lstStyle/>
                    <a:p>
                      <a:r>
                        <a:rPr lang="zh-CN" altLang="en-US" b="1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回车</a:t>
                      </a:r>
                      <a:r>
                        <a:rPr lang="en-US" altLang="zh-CN" b="1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(CR)</a:t>
                      </a:r>
                      <a:endParaRPr lang="zh-CN" altLang="en-US" baseline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38095" marR="3809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13</a:t>
                      </a:r>
                      <a:endParaRPr lang="en-US" altLang="zh-CN" baseline="0" dirty="0"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38095" marR="38095" marT="28575" marB="28575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r>
                        <a:rPr lang="en-US" b="1" baseline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\t</a:t>
                      </a:r>
                      <a:endParaRPr lang="en-US" baseline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38095" marR="38095" marT="28575" marB="28575" anchor="ctr"/>
                </a:tc>
                <a:tc>
                  <a:txBody>
                    <a:bodyPr/>
                    <a:lstStyle/>
                    <a:p>
                      <a:r>
                        <a:rPr lang="zh-CN" altLang="en-US" b="1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水平制表</a:t>
                      </a:r>
                      <a:r>
                        <a:rPr lang="en-US" altLang="zh-CN" b="1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(HT)</a:t>
                      </a:r>
                      <a:endParaRPr lang="zh-CN" altLang="en-US" baseline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38095" marR="3809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9</a:t>
                      </a:r>
                      <a:endParaRPr lang="en-US" altLang="zh-CN" baseline="0" dirty="0"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38095" marR="38095" marT="28575" marB="28575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r>
                        <a:rPr lang="en-US" baseline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\v</a:t>
                      </a:r>
                    </a:p>
                  </a:txBody>
                  <a:tcPr marL="38095" marR="38095" marT="28575" marB="28575" anchor="ctr"/>
                </a:tc>
                <a:tc>
                  <a:txBody>
                    <a:bodyPr/>
                    <a:lstStyle/>
                    <a:p>
                      <a:r>
                        <a:rPr lang="zh-CN" altLang="en-US" baseline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垂直制表</a:t>
                      </a:r>
                      <a:r>
                        <a:rPr lang="en-US" altLang="zh-CN" baseline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</a:t>
                      </a:r>
                      <a:r>
                        <a:rPr lang="en-US" baseline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VT)</a:t>
                      </a:r>
                    </a:p>
                  </a:txBody>
                  <a:tcPr marL="38095" marR="3809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11</a:t>
                      </a:r>
                      <a:endParaRPr lang="en-US" altLang="zh-CN" baseline="0" dirty="0"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38095" marR="38095" marT="28575" marB="28575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r>
                        <a:rPr lang="en-US" altLang="zh-CN" b="1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\\</a:t>
                      </a:r>
                      <a:endParaRPr lang="zh-CN" altLang="en-US" baseline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38095" marR="38095" marT="28575" marB="28575" anchor="ctr"/>
                </a:tc>
                <a:tc>
                  <a:txBody>
                    <a:bodyPr/>
                    <a:lstStyle/>
                    <a:p>
                      <a:r>
                        <a:rPr lang="zh-CN" altLang="en-US" b="1" baseline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代表一个反斜线字符</a:t>
                      </a:r>
                      <a:r>
                        <a:rPr lang="en-US" altLang="zh-CN" b="1" baseline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''\'</a:t>
                      </a:r>
                      <a:endParaRPr lang="zh-CN" altLang="en-US" baseline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38095" marR="3809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92</a:t>
                      </a:r>
                      <a:endParaRPr lang="en-US" altLang="zh-CN" baseline="0" dirty="0"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38095" marR="38095" marT="28575" marB="28575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r>
                        <a:rPr lang="en-US" altLang="zh-CN" b="1" baseline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\'</a:t>
                      </a:r>
                      <a:endParaRPr lang="zh-CN" altLang="en-US" baseline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38095" marR="38095" marT="28575" marB="28575" anchor="ctr"/>
                </a:tc>
                <a:tc>
                  <a:txBody>
                    <a:bodyPr/>
                    <a:lstStyle/>
                    <a:p>
                      <a:r>
                        <a:rPr lang="zh-CN" altLang="en-US" b="1" baseline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代表一个单引号（撇号）字符</a:t>
                      </a:r>
                      <a:endParaRPr lang="zh-CN" altLang="en-US" baseline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38095" marR="3809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39</a:t>
                      </a:r>
                      <a:endParaRPr lang="en-US" altLang="zh-CN" baseline="0" dirty="0"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38095" marR="38095" marT="28575" marB="28575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r>
                        <a:rPr lang="en-US" altLang="zh-CN" b="1" baseline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\"</a:t>
                      </a:r>
                      <a:endParaRPr lang="zh-CN" altLang="en-US" baseline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38095" marR="38095" marT="28575" marB="28575" anchor="ctr"/>
                </a:tc>
                <a:tc>
                  <a:txBody>
                    <a:bodyPr/>
                    <a:lstStyle/>
                    <a:p>
                      <a:r>
                        <a:rPr lang="zh-CN" altLang="en-US" b="1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代表一个双引号字符</a:t>
                      </a:r>
                      <a:endParaRPr lang="zh-CN" altLang="en-US" baseline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38095" marR="3809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34</a:t>
                      </a:r>
                      <a:endParaRPr lang="en-US" altLang="zh-CN" baseline="0" dirty="0"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38095" marR="38095" marT="28575" marB="28575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r>
                        <a:rPr lang="en-US" altLang="zh-CN" baseline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\0</a:t>
                      </a:r>
                    </a:p>
                  </a:txBody>
                  <a:tcPr marL="38095" marR="38095" marT="28575" marB="28575" anchor="ctr"/>
                </a:tc>
                <a:tc>
                  <a:txBody>
                    <a:bodyPr/>
                    <a:lstStyle/>
                    <a:p>
                      <a:r>
                        <a:rPr lang="zh-CN" altLang="en-US" baseline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空字符</a:t>
                      </a:r>
                      <a:r>
                        <a:rPr lang="en-US" altLang="zh-CN" baseline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</a:t>
                      </a:r>
                      <a:r>
                        <a:rPr lang="en-US" baseline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NULL)</a:t>
                      </a:r>
                    </a:p>
                  </a:txBody>
                  <a:tcPr marL="38095" marR="3809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0</a:t>
                      </a:r>
                      <a:endParaRPr lang="en-US" altLang="zh-CN" baseline="0" dirty="0"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38095" marR="38095" marT="28575" marB="28575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r>
                        <a:rPr lang="en-US" baseline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\ddd</a:t>
                      </a:r>
                    </a:p>
                  </a:txBody>
                  <a:tcPr marL="38095" marR="3809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</a:t>
                      </a:r>
                      <a:r>
                        <a:rPr lang="zh-CN" altLang="en-US" baseline="0" dirty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位八进制数所代表的任意字符</a:t>
                      </a:r>
                    </a:p>
                  </a:txBody>
                  <a:tcPr marL="38095" marR="38095" marT="28575" marB="28575" anchor="ctr"/>
                </a:tc>
                <a:tc>
                  <a:txBody>
                    <a:bodyPr/>
                    <a:lstStyle/>
                    <a:p>
                      <a:r>
                        <a:rPr lang="zh-CN" altLang="en-US" baseline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三位八进制</a:t>
                      </a:r>
                    </a:p>
                  </a:txBody>
                  <a:tcPr marL="38095" marR="38095" marT="28575" marB="28575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r>
                        <a:rPr lang="en-US" baseline="0" dirty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\</a:t>
                      </a:r>
                      <a:r>
                        <a:rPr lang="en-US" baseline="0" dirty="0" err="1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uhhhh</a:t>
                      </a:r>
                      <a:endParaRPr lang="en-US" baseline="0" dirty="0"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38095" marR="3809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4</a:t>
                      </a:r>
                      <a:r>
                        <a:rPr lang="zh-CN" altLang="en-US" baseline="0" dirty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位十六进制所代表的任意字符</a:t>
                      </a:r>
                    </a:p>
                  </a:txBody>
                  <a:tcPr marL="38095" marR="38095" marT="28575" marB="28575" anchor="ctr"/>
                </a:tc>
                <a:tc>
                  <a:txBody>
                    <a:bodyPr/>
                    <a:lstStyle/>
                    <a:p>
                      <a:r>
                        <a:rPr lang="zh-CN" altLang="en-US" baseline="0" dirty="0"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二位十六进制</a:t>
                      </a:r>
                    </a:p>
                  </a:txBody>
                  <a:tcPr marL="38095" marR="38095" marT="28575" marB="28575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2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071E6D0-3F53-4509-A95D-2CEB3366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字符型数据测试程序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9274FE2C-15FE-472B-80D1-EC837C30B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659058"/>
              </p:ext>
            </p:extLst>
          </p:nvPr>
        </p:nvGraphicFramePr>
        <p:xfrm>
          <a:off x="101587" y="1173480"/>
          <a:ext cx="11885653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5653">
                  <a:extLst>
                    <a:ext uri="{9D8B030D-6E8A-4147-A177-3AD203B41FA5}">
                      <a16:colId xmlns="" xmlns:a16="http://schemas.microsoft.com/office/drawing/2014/main" val="2117560938"/>
                    </a:ext>
                  </a:extLst>
                </a:gridCol>
              </a:tblGrid>
              <a:tr h="4160520">
                <a:tc>
                  <a:txBody>
                    <a:bodyPr/>
                    <a:lstStyle/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public class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CharTester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{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public static void main(String[]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args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) {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char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zhchar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= '</a:t>
                      </a:r>
                      <a:r>
                        <a:rPr lang="zh-CN" altLang="en-US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中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';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char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enchar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= 'a';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char enchar2 = 97;</a:t>
                      </a:r>
                    </a:p>
                    <a:p>
                      <a:endParaRPr lang="zh-CN" altLang="en-US" sz="1800" b="1" kern="1200" baseline="0" dirty="0">
                        <a:solidFill>
                          <a:schemeClr val="lt1"/>
                        </a:solidFill>
                        <a:latin typeface="Times New Roman" pitchFamily="18" charset="0"/>
                        <a:ea typeface="宋体" pitchFamily="2" charset="-122"/>
                        <a:cs typeface="+mn-cs"/>
                      </a:endParaRPr>
                    </a:p>
                    <a:p>
                      <a:r>
                        <a:rPr lang="fr-FR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System.</a:t>
                      </a:r>
                      <a:r>
                        <a:rPr lang="fr-FR" altLang="zh-CN" sz="1800" b="1" i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out.println(zhchar + "\t" + enchar + "\t" + enchar2); </a:t>
                      </a:r>
                    </a:p>
                    <a:p>
                      <a:endParaRPr lang="zh-CN" altLang="en-US" sz="1800" b="1" kern="1200" baseline="0" dirty="0">
                        <a:solidFill>
                          <a:schemeClr val="lt1"/>
                        </a:solidFill>
                        <a:latin typeface="Times New Roman" pitchFamily="18" charset="0"/>
                        <a:ea typeface="宋体" pitchFamily="2" charset="-122"/>
                        <a:cs typeface="+mn-cs"/>
                      </a:endParaRP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char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ucchar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= '\u0061';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System.</a:t>
                      </a:r>
                      <a:r>
                        <a:rPr lang="en-US" altLang="zh-CN" sz="1800" b="1" i="1" kern="1200" baseline="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out.println</a:t>
                      </a:r>
                      <a:r>
                        <a:rPr lang="en-US" altLang="zh-CN" sz="1800" b="1" i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(</a:t>
                      </a:r>
                      <a:r>
                        <a:rPr lang="en-US" altLang="zh-CN" sz="1800" b="1" i="1" kern="1200" baseline="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ucchar</a:t>
                      </a:r>
                      <a:r>
                        <a:rPr lang="en-US" altLang="zh-CN" sz="1800" b="1" i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);</a:t>
                      </a:r>
                    </a:p>
                    <a:p>
                      <a:endParaRPr lang="zh-CN" altLang="en-US" sz="1800" b="1" kern="1200" baseline="0" dirty="0">
                        <a:solidFill>
                          <a:schemeClr val="lt1"/>
                        </a:solidFill>
                        <a:latin typeface="Times New Roman" pitchFamily="18" charset="0"/>
                        <a:ea typeface="宋体" pitchFamily="2" charset="-122"/>
                        <a:cs typeface="+mn-cs"/>
                      </a:endParaRP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char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occhar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= '\101'; 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System.</a:t>
                      </a:r>
                      <a:r>
                        <a:rPr lang="en-US" altLang="zh-CN" sz="1800" b="1" i="1" kern="1200" baseline="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out.println</a:t>
                      </a:r>
                      <a:r>
                        <a:rPr lang="en-US" altLang="zh-CN" sz="1800" b="1" i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(</a:t>
                      </a:r>
                      <a:r>
                        <a:rPr lang="en-US" altLang="zh-CN" sz="1800" b="1" i="1" kern="1200" baseline="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occhar</a:t>
                      </a:r>
                      <a:r>
                        <a:rPr lang="en-US" altLang="zh-CN" sz="1800" b="1" i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}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}</a:t>
                      </a:r>
                      <a:endParaRPr lang="en-US" altLang="zh-CN" sz="17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04" marR="121904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118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2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041" y="171451"/>
            <a:ext cx="10971372" cy="487363"/>
          </a:xfrm>
        </p:spPr>
        <p:txBody>
          <a:bodyPr/>
          <a:lstStyle/>
          <a:p>
            <a:pPr eaLnBrk="1" hangingPunct="1"/>
            <a:r>
              <a:rPr lang="zh-CN" altLang="en-US" dirty="0"/>
              <a:t>第二章：</a:t>
            </a:r>
            <a:r>
              <a:rPr lang="en-US" altLang="zh-CN" dirty="0"/>
              <a:t>JAVA</a:t>
            </a:r>
            <a:r>
              <a:rPr lang="zh-CN" altLang="en-US" dirty="0"/>
              <a:t>语言基础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标识符</a:t>
            </a: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原始数据类型</a:t>
            </a:r>
            <a:endParaRPr lang="en-US" altLang="zh-CN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运算符</a:t>
            </a:r>
            <a:endParaRPr lang="en-US" altLang="zh-CN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常量及变量</a:t>
            </a:r>
            <a:endParaRPr lang="en-US" altLang="zh-CN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语句</a:t>
            </a:r>
            <a:endParaRPr lang="en-US" altLang="zh-CN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本章小节</a:t>
            </a:r>
          </a:p>
        </p:txBody>
      </p:sp>
    </p:spTree>
    <p:extLst>
      <p:ext uri="{BB962C8B-B14F-4D97-AF65-F5344CB8AC3E}">
        <p14:creationId xmlns:p14="http://schemas.microsoft.com/office/powerpoint/2010/main" val="42845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String</a:t>
            </a:r>
            <a:r>
              <a:rPr lang="zh-CN" altLang="en-US" dirty="0"/>
              <a:t>类型（</a:t>
            </a:r>
            <a:r>
              <a:rPr lang="en-US" altLang="zh-CN" dirty="0"/>
              <a:t>1/4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3200" dirty="0">
                <a:latin typeface="Times New Roman" pitchFamily="18" charset="0"/>
              </a:rPr>
              <a:t>String</a:t>
            </a:r>
            <a:r>
              <a:rPr lang="zh-CN" altLang="en-US" sz="3200" dirty="0">
                <a:latin typeface="Times New Roman" pitchFamily="18" charset="0"/>
              </a:rPr>
              <a:t>类型：字符串类型，它不是</a:t>
            </a:r>
            <a:r>
              <a:rPr lang="en-US" altLang="zh-CN" sz="3200" dirty="0">
                <a:latin typeface="Times New Roman" pitchFamily="18" charset="0"/>
              </a:rPr>
              <a:t>Java</a:t>
            </a:r>
            <a:r>
              <a:rPr lang="zh-CN" altLang="en-US" sz="3200" dirty="0">
                <a:latin typeface="Times New Roman" pitchFamily="18" charset="0"/>
              </a:rPr>
              <a:t>的</a:t>
            </a:r>
            <a:r>
              <a:rPr lang="en-US" altLang="zh-CN" sz="3200" dirty="0">
                <a:latin typeface="Times New Roman" pitchFamily="18" charset="0"/>
              </a:rPr>
              <a:t>8</a:t>
            </a:r>
            <a:r>
              <a:rPr lang="zh-CN" altLang="en-US" sz="3200" dirty="0">
                <a:latin typeface="Times New Roman" pitchFamily="18" charset="0"/>
              </a:rPr>
              <a:t>种基本类型，是类的类型</a:t>
            </a:r>
            <a:endParaRPr lang="en-US" altLang="zh-CN" sz="3200" dirty="0">
              <a:latin typeface="Times New Roman" pitchFamily="18" charset="0"/>
            </a:endParaRPr>
          </a:p>
          <a:p>
            <a:pPr algn="just"/>
            <a:r>
              <a:rPr lang="en-US" altLang="zh-CN" sz="3200" dirty="0">
                <a:latin typeface="Times New Roman" pitchFamily="18" charset="0"/>
              </a:rPr>
              <a:t>String</a:t>
            </a:r>
            <a:r>
              <a:rPr lang="zh-CN" altLang="en-US" sz="3200" dirty="0">
                <a:latin typeface="Times New Roman" pitchFamily="18" charset="0"/>
              </a:rPr>
              <a:t>是</a:t>
            </a:r>
            <a:r>
              <a:rPr lang="en-US" altLang="zh-CN" sz="3200" dirty="0">
                <a:latin typeface="Times New Roman" pitchFamily="18" charset="0"/>
              </a:rPr>
              <a:t>java</a:t>
            </a:r>
            <a:r>
              <a:rPr lang="zh-CN" altLang="en-US" sz="3200" dirty="0">
                <a:latin typeface="Times New Roman" pitchFamily="18" charset="0"/>
              </a:rPr>
              <a:t>的一个类，这个类的实例叫做</a:t>
            </a:r>
            <a:r>
              <a:rPr lang="en-US" altLang="zh-CN" sz="3200" dirty="0">
                <a:latin typeface="Times New Roman" pitchFamily="18" charset="0"/>
              </a:rPr>
              <a:t>String</a:t>
            </a:r>
            <a:r>
              <a:rPr lang="zh-CN" altLang="en-US" sz="3200" dirty="0">
                <a:latin typeface="Times New Roman" pitchFamily="18" charset="0"/>
              </a:rPr>
              <a:t>对象</a:t>
            </a:r>
            <a:endParaRPr lang="en-US" altLang="zh-CN" sz="3200" dirty="0">
              <a:latin typeface="Times New Roman" pitchFamily="18" charset="0"/>
            </a:endParaRPr>
          </a:p>
          <a:p>
            <a:pPr algn="just"/>
            <a:r>
              <a:rPr lang="en-US" altLang="zh-CN" sz="3200" dirty="0">
                <a:latin typeface="Times New Roman" pitchFamily="18" charset="0"/>
              </a:rPr>
              <a:t>Java</a:t>
            </a:r>
            <a:r>
              <a:rPr lang="zh-CN" altLang="en-US" sz="3200" dirty="0">
                <a:latin typeface="Times New Roman" pitchFamily="18" charset="0"/>
              </a:rPr>
              <a:t>中字符串用””双引号来引用</a:t>
            </a:r>
            <a:endParaRPr lang="en-US" altLang="zh-CN" sz="3200" dirty="0">
              <a:latin typeface="Times New Roman" pitchFamily="18" charset="0"/>
            </a:endParaRPr>
          </a:p>
          <a:p>
            <a:pPr algn="just"/>
            <a:r>
              <a:rPr lang="en-US" altLang="zh-CN" sz="3200" dirty="0">
                <a:latin typeface="Times New Roman" pitchFamily="18" charset="0"/>
              </a:rPr>
              <a:t>Java</a:t>
            </a:r>
            <a:r>
              <a:rPr lang="zh-CN" altLang="en-US" sz="3200" dirty="0">
                <a:latin typeface="Times New Roman" pitchFamily="18" charset="0"/>
              </a:rPr>
              <a:t>中的字符串类不是以</a:t>
            </a:r>
            <a:r>
              <a:rPr lang="en-US" altLang="zh-CN" sz="3200" dirty="0">
                <a:latin typeface="Times New Roman" pitchFamily="18" charset="0"/>
              </a:rPr>
              <a:t>’\0’</a:t>
            </a:r>
            <a:r>
              <a:rPr lang="zh-CN" altLang="en-US" sz="3200" dirty="0">
                <a:latin typeface="Times New Roman" pitchFamily="18" charset="0"/>
              </a:rPr>
              <a:t>结尾</a:t>
            </a:r>
            <a:endParaRPr lang="en-US" altLang="zh-CN" sz="3200" dirty="0">
              <a:latin typeface="Times New Roman" pitchFamily="18" charset="0"/>
            </a:endParaRPr>
          </a:p>
          <a:p>
            <a:pPr algn="just"/>
            <a:r>
              <a:rPr lang="en-US" altLang="zh-CN" sz="3200" dirty="0">
                <a:latin typeface="Times New Roman" pitchFamily="18" charset="0"/>
              </a:rPr>
              <a:t>String</a:t>
            </a:r>
            <a:r>
              <a:rPr lang="zh-CN" altLang="en-US" sz="3200" dirty="0">
                <a:latin typeface="Times New Roman" pitchFamily="18" charset="0"/>
              </a:rPr>
              <a:t>类是</a:t>
            </a:r>
            <a:r>
              <a:rPr lang="en-US" altLang="zh-CN" sz="3200" dirty="0">
                <a:latin typeface="Times New Roman" pitchFamily="18" charset="0"/>
              </a:rPr>
              <a:t>Java</a:t>
            </a:r>
            <a:r>
              <a:rPr lang="zh-CN" altLang="en-US" sz="3200" dirty="0">
                <a:latin typeface="Times New Roman" pitchFamily="18" charset="0"/>
              </a:rPr>
              <a:t>中使用最多的类，它有很多有用的方法，查看</a:t>
            </a:r>
            <a:r>
              <a:rPr lang="en-US" altLang="zh-CN" sz="3200" dirty="0">
                <a:latin typeface="Times New Roman" pitchFamily="18" charset="0"/>
              </a:rPr>
              <a:t>JDK</a:t>
            </a:r>
            <a:r>
              <a:rPr lang="zh-CN" altLang="en-US" sz="3200" dirty="0">
                <a:latin typeface="Times New Roman" pitchFamily="18" charset="0"/>
              </a:rPr>
              <a:t>的</a:t>
            </a:r>
            <a:r>
              <a:rPr lang="en-US" altLang="zh-CN" sz="3200" dirty="0">
                <a:latin typeface="Times New Roman" pitchFamily="18" charset="0"/>
              </a:rPr>
              <a:t>API</a:t>
            </a:r>
            <a:r>
              <a:rPr lang="zh-CN" altLang="en-US" sz="3200" dirty="0">
                <a:latin typeface="Times New Roman" pitchFamily="18" charset="0"/>
              </a:rPr>
              <a:t>文档</a:t>
            </a:r>
            <a:endParaRPr lang="en-US" altLang="zh-CN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5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String</a:t>
            </a:r>
            <a:r>
              <a:rPr lang="zh-CN" altLang="en-US" dirty="0"/>
              <a:t>类型（</a:t>
            </a:r>
            <a:r>
              <a:rPr lang="en-US" altLang="zh-CN" dirty="0"/>
              <a:t>2/4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-US" sz="3200" dirty="0">
                <a:latin typeface="Times New Roman" pitchFamily="18" charset="0"/>
              </a:rPr>
              <a:t>获得</a:t>
            </a:r>
            <a:r>
              <a:rPr lang="en-US" altLang="zh-CN" sz="3200" dirty="0">
                <a:latin typeface="Times New Roman" pitchFamily="18" charset="0"/>
              </a:rPr>
              <a:t>String</a:t>
            </a:r>
            <a:r>
              <a:rPr lang="zh-CN" altLang="en-US" sz="3200" dirty="0">
                <a:latin typeface="Times New Roman" pitchFamily="18" charset="0"/>
              </a:rPr>
              <a:t>类的对象变量</a:t>
            </a:r>
            <a:endParaRPr lang="en-US" altLang="zh-CN" sz="3200" dirty="0">
              <a:latin typeface="Times New Roman" pitchFamily="18" charset="0"/>
            </a:endParaRPr>
          </a:p>
          <a:p>
            <a:pPr lvl="1" algn="just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 str1=“Hello”; String str2=new String(“ World!”);</a:t>
            </a:r>
          </a:p>
          <a:p>
            <a:pPr algn="just"/>
            <a:r>
              <a:rPr lang="zh-CN" altLang="en-US" sz="3200" dirty="0">
                <a:latin typeface="Times New Roman" pitchFamily="18" charset="0"/>
              </a:rPr>
              <a:t>使用</a:t>
            </a:r>
            <a:r>
              <a:rPr lang="en-US" altLang="zh-CN" sz="3200" dirty="0">
                <a:latin typeface="Times New Roman" pitchFamily="18" charset="0"/>
              </a:rPr>
              <a:t>+</a:t>
            </a:r>
            <a:r>
              <a:rPr lang="zh-CN" altLang="en-US" sz="3200" dirty="0">
                <a:latin typeface="Times New Roman" pitchFamily="18" charset="0"/>
              </a:rPr>
              <a:t>号来连接字符串</a:t>
            </a:r>
            <a:endParaRPr lang="en-US" altLang="zh-CN" sz="3200" dirty="0">
              <a:latin typeface="Times New Roman" pitchFamily="18" charset="0"/>
            </a:endParaRPr>
          </a:p>
          <a:p>
            <a:pPr lvl="1" algn="just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 s1=“12”; int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=3; int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=4;</a:t>
            </a:r>
          </a:p>
          <a:p>
            <a:pPr lvl="1" algn="just"/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(s1+ia+ib); </a:t>
            </a:r>
          </a:p>
          <a:p>
            <a:pPr algn="just"/>
            <a:r>
              <a:rPr lang="en-US" altLang="zh-CN" sz="3200" dirty="0">
                <a:latin typeface="Times New Roman" pitchFamily="18" charset="0"/>
              </a:rPr>
              <a:t>char </a:t>
            </a:r>
            <a:r>
              <a:rPr lang="en-US" altLang="zh-CN" sz="3200" dirty="0" err="1">
                <a:latin typeface="Times New Roman" pitchFamily="18" charset="0"/>
              </a:rPr>
              <a:t>charAt</a:t>
            </a:r>
            <a:r>
              <a:rPr lang="en-US" altLang="zh-CN" sz="3200" dirty="0">
                <a:latin typeface="Times New Roman" pitchFamily="18" charset="0"/>
              </a:rPr>
              <a:t>(</a:t>
            </a:r>
            <a:r>
              <a:rPr lang="en-US" altLang="zh-CN" sz="3200" dirty="0" err="1">
                <a:latin typeface="Times New Roman" pitchFamily="18" charset="0"/>
              </a:rPr>
              <a:t>int</a:t>
            </a:r>
            <a:r>
              <a:rPr lang="en-US" altLang="zh-CN" sz="3200" dirty="0">
                <a:latin typeface="Times New Roman" pitchFamily="18" charset="0"/>
              </a:rPr>
              <a:t>)</a:t>
            </a:r>
            <a:r>
              <a:rPr lang="zh-CN" altLang="en-US" sz="3200" dirty="0">
                <a:latin typeface="Times New Roman" pitchFamily="18" charset="0"/>
              </a:rPr>
              <a:t>：返回参数</a:t>
            </a:r>
            <a:r>
              <a:rPr lang="en-US" altLang="zh-CN" sz="3200" dirty="0">
                <a:latin typeface="Times New Roman" pitchFamily="18" charset="0"/>
              </a:rPr>
              <a:t>int</a:t>
            </a:r>
            <a:r>
              <a:rPr lang="zh-CN" altLang="en-US" sz="3200" dirty="0">
                <a:latin typeface="Times New Roman" pitchFamily="18" charset="0"/>
              </a:rPr>
              <a:t>指示位置上的字符</a:t>
            </a:r>
            <a:endParaRPr lang="en-US" altLang="zh-CN" sz="3200" dirty="0">
              <a:latin typeface="Times New Roman" pitchFamily="18" charset="0"/>
            </a:endParaRPr>
          </a:p>
          <a:p>
            <a:pPr lvl="1" algn="just"/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(str1.charAt(0));</a:t>
            </a:r>
          </a:p>
          <a:p>
            <a:pPr algn="just"/>
            <a:r>
              <a:rPr lang="en-US" altLang="zh-CN" sz="3200" dirty="0">
                <a:latin typeface="Times New Roman" pitchFamily="18" charset="0"/>
              </a:rPr>
              <a:t>String </a:t>
            </a:r>
            <a:r>
              <a:rPr lang="en-US" altLang="zh-CN" sz="3200" dirty="0" err="1">
                <a:latin typeface="Times New Roman" pitchFamily="18" charset="0"/>
              </a:rPr>
              <a:t>concat</a:t>
            </a:r>
            <a:r>
              <a:rPr lang="en-US" altLang="zh-CN" sz="3200" dirty="0">
                <a:latin typeface="Times New Roman" pitchFamily="18" charset="0"/>
              </a:rPr>
              <a:t>(String)</a:t>
            </a:r>
            <a:r>
              <a:rPr lang="zh-CN" altLang="en-US" sz="3200" dirty="0">
                <a:latin typeface="Times New Roman" pitchFamily="18" charset="0"/>
              </a:rPr>
              <a:t>：将当前</a:t>
            </a:r>
            <a:r>
              <a:rPr lang="en-US" altLang="zh-CN" sz="3200" dirty="0">
                <a:latin typeface="Times New Roman" pitchFamily="18" charset="0"/>
              </a:rPr>
              <a:t>String</a:t>
            </a:r>
            <a:r>
              <a:rPr lang="zh-CN" altLang="en-US" sz="3200" dirty="0">
                <a:latin typeface="Times New Roman" pitchFamily="18" charset="0"/>
              </a:rPr>
              <a:t>与参数</a:t>
            </a:r>
            <a:r>
              <a:rPr lang="en-US" altLang="zh-CN" sz="3200" dirty="0">
                <a:latin typeface="Times New Roman" pitchFamily="18" charset="0"/>
              </a:rPr>
              <a:t>String</a:t>
            </a:r>
            <a:r>
              <a:rPr lang="zh-CN" altLang="en-US" sz="3200" dirty="0">
                <a:latin typeface="Times New Roman" pitchFamily="18" charset="0"/>
              </a:rPr>
              <a:t>连接起来返回新串</a:t>
            </a:r>
            <a:endParaRPr lang="en-US" altLang="zh-CN" sz="3200" dirty="0">
              <a:latin typeface="Times New Roman" pitchFamily="18" charset="0"/>
            </a:endParaRPr>
          </a:p>
          <a:p>
            <a:pPr lvl="1" algn="just"/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(str1.concat(str2));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String</a:t>
            </a:r>
            <a:r>
              <a:rPr lang="zh-CN" altLang="en-US" dirty="0"/>
              <a:t>类型（</a:t>
            </a:r>
            <a:r>
              <a:rPr lang="en-US" altLang="zh-CN" dirty="0"/>
              <a:t>3/4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9085" y="1143000"/>
            <a:ext cx="11377719" cy="5257800"/>
          </a:xfrm>
        </p:spPr>
        <p:txBody>
          <a:bodyPr/>
          <a:lstStyle/>
          <a:p>
            <a:pPr algn="just"/>
            <a:r>
              <a:rPr lang="en-US" altLang="zh-CN" dirty="0">
                <a:latin typeface="Times New Roman" pitchFamily="18" charset="0"/>
              </a:rPr>
              <a:t>boolean contains(</a:t>
            </a:r>
            <a:r>
              <a:rPr lang="en-US" altLang="zh-CN" dirty="0" err="1">
                <a:latin typeface="Times New Roman" pitchFamily="18" charset="0"/>
              </a:rPr>
              <a:t>charSequence</a:t>
            </a:r>
            <a:r>
              <a:rPr lang="en-US" altLang="zh-CN" dirty="0">
                <a:latin typeface="Times New Roman" pitchFamily="18" charset="0"/>
              </a:rPr>
              <a:t> s)</a:t>
            </a:r>
            <a:r>
              <a:rPr lang="zh-CN" altLang="en-US" dirty="0">
                <a:latin typeface="Times New Roman" pitchFamily="18" charset="0"/>
              </a:rPr>
              <a:t>：判断一个字符串中是否包含参数的子串</a:t>
            </a:r>
            <a:endParaRPr lang="en-US" altLang="zh-CN" dirty="0">
              <a:latin typeface="Times New Roman" pitchFamily="18" charset="0"/>
            </a:endParaRPr>
          </a:p>
          <a:p>
            <a:pPr lvl="1"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str3 = “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Hello World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!”;</a:t>
            </a:r>
          </a:p>
          <a:p>
            <a:pPr lvl="1" algn="just"/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(str3.contains(str1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));</a:t>
            </a:r>
          </a:p>
          <a:p>
            <a:pPr algn="just"/>
            <a:r>
              <a:rPr lang="en-US" altLang="zh-CN" dirty="0" err="1">
                <a:latin typeface="Times New Roman" pitchFamily="18" charset="0"/>
              </a:rPr>
              <a:t>boolean</a:t>
            </a:r>
            <a:r>
              <a:rPr lang="en-US" altLang="zh-CN" dirty="0">
                <a:latin typeface="Times New Roman" pitchFamily="18" charset="0"/>
              </a:rPr>
              <a:t> equals(String)</a:t>
            </a:r>
            <a:r>
              <a:rPr lang="zh-CN" altLang="en-US" dirty="0">
                <a:latin typeface="Times New Roman" pitchFamily="18" charset="0"/>
              </a:rPr>
              <a:t>：比较</a:t>
            </a:r>
            <a:r>
              <a:rPr lang="en-US" altLang="zh-CN" dirty="0">
                <a:latin typeface="Times New Roman" pitchFamily="18" charset="0"/>
              </a:rPr>
              <a:t>2</a:t>
            </a:r>
            <a:r>
              <a:rPr lang="zh-CN" altLang="en-US" dirty="0">
                <a:latin typeface="Times New Roman" pitchFamily="18" charset="0"/>
              </a:rPr>
              <a:t>个字符串内容是否相等</a:t>
            </a:r>
            <a:r>
              <a:rPr lang="en-US" altLang="zh-CN" dirty="0">
                <a:latin typeface="Times New Roman" pitchFamily="18" charset="0"/>
              </a:rPr>
              <a:t>,</a:t>
            </a:r>
            <a:r>
              <a:rPr lang="zh-CN" altLang="en-US" dirty="0">
                <a:latin typeface="Times New Roman" pitchFamily="18" charset="0"/>
              </a:rPr>
              <a:t>不忽略大小写</a:t>
            </a:r>
            <a:endParaRPr lang="en-US" altLang="zh-CN" dirty="0">
              <a:latin typeface="Times New Roman" pitchFamily="18" charset="0"/>
            </a:endParaRPr>
          </a:p>
          <a:p>
            <a:pPr lvl="1"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 s2=“Hello”; String s3=“Hello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pPr lvl="1" algn="just"/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(s2.equals(s3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));</a:t>
            </a:r>
          </a:p>
          <a:p>
            <a:pPr algn="just"/>
            <a:r>
              <a:rPr lang="en-US" altLang="zh-CN" dirty="0">
                <a:latin typeface="Times New Roman" pitchFamily="18" charset="0"/>
              </a:rPr>
              <a:t>boolean </a:t>
            </a:r>
            <a:r>
              <a:rPr lang="en-US" altLang="zh-CN" dirty="0" err="1">
                <a:latin typeface="Times New Roman" pitchFamily="18" charset="0"/>
              </a:rPr>
              <a:t>equalsIgnoreCase</a:t>
            </a:r>
            <a:r>
              <a:rPr lang="en-US" altLang="zh-CN" dirty="0">
                <a:latin typeface="Times New Roman" pitchFamily="18" charset="0"/>
              </a:rPr>
              <a:t>(String)</a:t>
            </a:r>
            <a:r>
              <a:rPr lang="zh-CN" altLang="en-US" dirty="0">
                <a:latin typeface="Times New Roman" pitchFamily="18" charset="0"/>
              </a:rPr>
              <a:t>：比较</a:t>
            </a:r>
            <a:r>
              <a:rPr lang="en-US" altLang="zh-CN" dirty="0">
                <a:latin typeface="Times New Roman" pitchFamily="18" charset="0"/>
              </a:rPr>
              <a:t>2</a:t>
            </a:r>
            <a:r>
              <a:rPr lang="zh-CN" altLang="en-US" dirty="0">
                <a:latin typeface="Times New Roman" pitchFamily="18" charset="0"/>
              </a:rPr>
              <a:t>个字符串内容是否相等，忽略大小写</a:t>
            </a:r>
            <a:endParaRPr lang="en-US" altLang="zh-CN" dirty="0">
              <a:latin typeface="Times New Roman" pitchFamily="18" charset="0"/>
            </a:endParaRPr>
          </a:p>
          <a:p>
            <a:pPr lvl="1"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 s4=“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heLLo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(s4.equals(s3));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(s4.equalsIgnoreCase(s3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));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2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String</a:t>
            </a:r>
            <a:r>
              <a:rPr lang="zh-CN" altLang="en-US" dirty="0"/>
              <a:t>类型（</a:t>
            </a:r>
            <a:r>
              <a:rPr lang="en-US" altLang="zh-CN" dirty="0"/>
              <a:t>4/4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3200" dirty="0">
                <a:latin typeface="Times New Roman" pitchFamily="18" charset="0"/>
              </a:rPr>
              <a:t>int  </a:t>
            </a:r>
            <a:r>
              <a:rPr lang="en-US" altLang="zh-CN" sz="3200" dirty="0" err="1">
                <a:latin typeface="Times New Roman" pitchFamily="18" charset="0"/>
              </a:rPr>
              <a:t>indexOf</a:t>
            </a:r>
            <a:r>
              <a:rPr lang="en-US" altLang="zh-CN" sz="3200" dirty="0">
                <a:latin typeface="Times New Roman" pitchFamily="18" charset="0"/>
              </a:rPr>
              <a:t>(String/char)</a:t>
            </a:r>
            <a:r>
              <a:rPr lang="zh-CN" altLang="en-US" sz="3200" dirty="0">
                <a:latin typeface="Times New Roman" pitchFamily="18" charset="0"/>
              </a:rPr>
              <a:t>：获得参数字符</a:t>
            </a:r>
            <a:r>
              <a:rPr lang="en-US" altLang="zh-CN" sz="3200" dirty="0">
                <a:latin typeface="Times New Roman" pitchFamily="18" charset="0"/>
              </a:rPr>
              <a:t>/</a:t>
            </a:r>
            <a:r>
              <a:rPr lang="zh-CN" altLang="en-US" sz="3200" dirty="0">
                <a:latin typeface="Times New Roman" pitchFamily="18" charset="0"/>
              </a:rPr>
              <a:t>字符串</a:t>
            </a:r>
            <a:r>
              <a:rPr lang="zh-CN" altLang="en-US" sz="3200" dirty="0" smtClean="0">
                <a:latin typeface="Times New Roman" pitchFamily="18" charset="0"/>
              </a:rPr>
              <a:t>在该字符串</a:t>
            </a:r>
            <a:r>
              <a:rPr lang="zh-CN" altLang="en-US" sz="3200" dirty="0">
                <a:latin typeface="Times New Roman" pitchFamily="18" charset="0"/>
              </a:rPr>
              <a:t>中的第一次出现的位置索引，假如找不到则返回</a:t>
            </a:r>
            <a:r>
              <a:rPr lang="en-US" altLang="zh-CN" sz="3200" dirty="0">
                <a:latin typeface="Times New Roman" pitchFamily="18" charset="0"/>
              </a:rPr>
              <a:t>-1</a:t>
            </a:r>
          </a:p>
          <a:p>
            <a:pPr lvl="1" algn="just"/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(str3.indexOf(“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”));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(str3.indexOf(‘o’));</a:t>
            </a:r>
          </a:p>
          <a:p>
            <a:pPr algn="just"/>
            <a:r>
              <a:rPr lang="en-US" altLang="zh-CN" sz="3200" dirty="0">
                <a:latin typeface="Times New Roman" pitchFamily="18" charset="0"/>
              </a:rPr>
              <a:t>length()</a:t>
            </a:r>
            <a:r>
              <a:rPr lang="zh-CN" altLang="en-US" sz="3200" dirty="0">
                <a:latin typeface="Times New Roman" pitchFamily="18" charset="0"/>
              </a:rPr>
              <a:t>：获得字符串的长度</a:t>
            </a:r>
            <a:endParaRPr lang="en-US" altLang="zh-CN" sz="3200" dirty="0">
              <a:latin typeface="Times New Roman" pitchFamily="18" charset="0"/>
            </a:endParaRPr>
          </a:p>
          <a:p>
            <a:pPr lvl="1" algn="just"/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(str3.length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27905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984CF69-BC0E-47BC-974D-7B76E4A8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浮点型数据类型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BDEB48E-46ED-45DA-9D8B-90C378001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3200" dirty="0">
                <a:latin typeface="Times New Roman" pitchFamily="18" charset="0"/>
              </a:rPr>
              <a:t>float</a:t>
            </a:r>
            <a:r>
              <a:rPr lang="zh-CN" altLang="en-US" sz="3200" dirty="0">
                <a:latin typeface="Times New Roman" pitchFamily="18" charset="0"/>
              </a:rPr>
              <a:t>：单精度，</a:t>
            </a:r>
            <a:r>
              <a:rPr lang="en-US" altLang="zh-CN" sz="3200" dirty="0">
                <a:latin typeface="Times New Roman" pitchFamily="18" charset="0"/>
              </a:rPr>
              <a:t>32</a:t>
            </a:r>
            <a:r>
              <a:rPr lang="zh-CN" altLang="en-US" sz="3200" dirty="0">
                <a:latin typeface="Times New Roman" pitchFamily="18" charset="0"/>
              </a:rPr>
              <a:t>位，</a:t>
            </a:r>
            <a:r>
              <a:rPr lang="en-US" altLang="zh-CN" sz="3200" dirty="0">
                <a:latin typeface="Times New Roman" pitchFamily="18" charset="0"/>
              </a:rPr>
              <a:t>4</a:t>
            </a:r>
            <a:r>
              <a:rPr lang="zh-CN" altLang="en-US" sz="3200" dirty="0">
                <a:latin typeface="Times New Roman" pitchFamily="18" charset="0"/>
              </a:rPr>
              <a:t>个字节，使用</a:t>
            </a:r>
            <a:r>
              <a:rPr lang="en-US" altLang="zh-CN" sz="3200" dirty="0">
                <a:latin typeface="Times New Roman" pitchFamily="18" charset="0"/>
              </a:rPr>
              <a:t>f</a:t>
            </a:r>
            <a:r>
              <a:rPr lang="zh-CN" altLang="en-US" sz="3200" dirty="0">
                <a:latin typeface="Times New Roman" pitchFamily="18" charset="0"/>
              </a:rPr>
              <a:t>或</a:t>
            </a:r>
            <a:r>
              <a:rPr lang="en-US" altLang="zh-CN" sz="3200" dirty="0">
                <a:latin typeface="Times New Roman" pitchFamily="18" charset="0"/>
              </a:rPr>
              <a:t>F</a:t>
            </a:r>
            <a:r>
              <a:rPr lang="zh-CN" altLang="en-US" sz="3200" dirty="0">
                <a:latin typeface="Times New Roman" pitchFamily="18" charset="0"/>
              </a:rPr>
              <a:t>表示</a:t>
            </a:r>
            <a:endParaRPr lang="en-US" altLang="zh-CN" sz="3200" dirty="0">
              <a:latin typeface="Times New Roman" pitchFamily="18" charset="0"/>
            </a:endParaRPr>
          </a:p>
          <a:p>
            <a:pPr algn="just"/>
            <a:r>
              <a:rPr lang="en-US" altLang="zh-CN" sz="3200" dirty="0">
                <a:latin typeface="Times New Roman" pitchFamily="18" charset="0"/>
              </a:rPr>
              <a:t>double</a:t>
            </a:r>
            <a:r>
              <a:rPr lang="zh-CN" altLang="en-US" sz="3200" dirty="0">
                <a:latin typeface="Times New Roman" pitchFamily="18" charset="0"/>
              </a:rPr>
              <a:t>：双精度，</a:t>
            </a:r>
            <a:r>
              <a:rPr lang="en-US" altLang="zh-CN" sz="3200" dirty="0">
                <a:latin typeface="Times New Roman" pitchFamily="18" charset="0"/>
              </a:rPr>
              <a:t>64</a:t>
            </a:r>
            <a:r>
              <a:rPr lang="zh-CN" altLang="en-US" sz="3200" dirty="0">
                <a:latin typeface="Times New Roman" pitchFamily="18" charset="0"/>
              </a:rPr>
              <a:t>位，</a:t>
            </a:r>
            <a:r>
              <a:rPr lang="en-US" altLang="zh-CN" sz="3200" dirty="0">
                <a:latin typeface="Times New Roman" pitchFamily="18" charset="0"/>
              </a:rPr>
              <a:t>8</a:t>
            </a:r>
            <a:r>
              <a:rPr lang="zh-CN" altLang="en-US" sz="3200" dirty="0">
                <a:latin typeface="Times New Roman" pitchFamily="18" charset="0"/>
              </a:rPr>
              <a:t>个字节，默认类型，使用</a:t>
            </a:r>
            <a:r>
              <a:rPr lang="en-US" altLang="zh-CN" sz="3200" dirty="0">
                <a:latin typeface="Times New Roman" pitchFamily="18" charset="0"/>
              </a:rPr>
              <a:t>d</a:t>
            </a:r>
            <a:r>
              <a:rPr lang="zh-CN" altLang="en-US" sz="3200" dirty="0">
                <a:latin typeface="Times New Roman" pitchFamily="18" charset="0"/>
              </a:rPr>
              <a:t>或</a:t>
            </a:r>
            <a:r>
              <a:rPr lang="en-US" altLang="zh-CN" sz="3200" dirty="0">
                <a:latin typeface="Times New Roman" pitchFamily="18" charset="0"/>
              </a:rPr>
              <a:t>D</a:t>
            </a:r>
            <a:r>
              <a:rPr lang="zh-CN" altLang="en-US" sz="3200" dirty="0">
                <a:latin typeface="Times New Roman" pitchFamily="18" charset="0"/>
              </a:rPr>
              <a:t>表示</a:t>
            </a:r>
            <a:endParaRPr lang="en-US" altLang="zh-CN" sz="3200" dirty="0">
              <a:latin typeface="Times New Roman" pitchFamily="18" charset="0"/>
            </a:endParaRPr>
          </a:p>
          <a:p>
            <a:pPr algn="just"/>
            <a:r>
              <a:rPr lang="zh-CN" altLang="en-US" sz="3200" dirty="0">
                <a:latin typeface="Times New Roman" panose="02020603050405020304" pitchFamily="18" charset="0"/>
              </a:rPr>
              <a:t>小数点形式，如：</a:t>
            </a:r>
            <a:r>
              <a:rPr lang="en-US" altLang="zh-CN" sz="3200" dirty="0">
                <a:latin typeface="Times New Roman" panose="02020603050405020304" pitchFamily="18" charset="0"/>
              </a:rPr>
              <a:t>3.9</a:t>
            </a:r>
            <a:r>
              <a:rPr lang="zh-CN" altLang="en-US" sz="3200" dirty="0">
                <a:latin typeface="Times New Roman" panose="02020603050405020304" pitchFamily="18" charset="0"/>
              </a:rPr>
              <a:t>，</a:t>
            </a:r>
            <a:r>
              <a:rPr lang="en-US" altLang="zh-CN" sz="3200" dirty="0">
                <a:latin typeface="Times New Roman" panose="02020603050405020304" pitchFamily="18" charset="0"/>
              </a:rPr>
              <a:t>-0.23</a:t>
            </a:r>
            <a:r>
              <a:rPr lang="zh-CN" altLang="en-US" sz="3200" dirty="0">
                <a:latin typeface="Times New Roman" panose="02020603050405020304" pitchFamily="18" charset="0"/>
              </a:rPr>
              <a:t>，</a:t>
            </a:r>
            <a:r>
              <a:rPr lang="en-US" altLang="zh-CN" sz="3200" dirty="0">
                <a:latin typeface="Times New Roman" panose="02020603050405020304" pitchFamily="18" charset="0"/>
              </a:rPr>
              <a:t>-23.</a:t>
            </a:r>
            <a:r>
              <a:rPr lang="zh-CN" altLang="en-US" sz="3200" dirty="0">
                <a:latin typeface="Times New Roman" panose="02020603050405020304" pitchFamily="18" charset="0"/>
              </a:rPr>
              <a:t>，</a:t>
            </a:r>
            <a:r>
              <a:rPr lang="en-US" altLang="zh-CN" sz="3200" dirty="0">
                <a:latin typeface="Times New Roman" panose="02020603050405020304" pitchFamily="18" charset="0"/>
              </a:rPr>
              <a:t>.23</a:t>
            </a:r>
            <a:r>
              <a:rPr lang="zh-CN" altLang="en-US" sz="3200" dirty="0">
                <a:latin typeface="Times New Roman" panose="02020603050405020304" pitchFamily="18" charset="0"/>
              </a:rPr>
              <a:t>，</a:t>
            </a:r>
            <a:r>
              <a:rPr lang="en-US" altLang="zh-CN" sz="3200" dirty="0">
                <a:latin typeface="Times New Roman" panose="02020603050405020304" pitchFamily="18" charset="0"/>
              </a:rPr>
              <a:t>0.23</a:t>
            </a:r>
            <a:endParaRPr lang="zh-CN" altLang="en-US" sz="3200" dirty="0">
              <a:latin typeface="Times New Roman" panose="02020603050405020304" pitchFamily="18" charset="0"/>
            </a:endParaRPr>
          </a:p>
          <a:p>
            <a:pPr algn="just"/>
            <a:r>
              <a:rPr lang="zh-CN" altLang="en-US" sz="3200" dirty="0">
                <a:latin typeface="Times New Roman" panose="02020603050405020304" pitchFamily="18" charset="0"/>
              </a:rPr>
              <a:t>指数形式，如：</a:t>
            </a:r>
            <a:r>
              <a:rPr lang="en-US" altLang="zh-CN" sz="3200" dirty="0">
                <a:latin typeface="Times New Roman" panose="02020603050405020304" pitchFamily="18" charset="0"/>
              </a:rPr>
              <a:t>2.3e3</a:t>
            </a:r>
            <a:r>
              <a:rPr lang="zh-CN" altLang="en-US" sz="3200" dirty="0">
                <a:latin typeface="Times New Roman" panose="02020603050405020304" pitchFamily="18" charset="0"/>
              </a:rPr>
              <a:t>和</a:t>
            </a:r>
            <a:r>
              <a:rPr lang="en-US" altLang="zh-CN" sz="3200" dirty="0">
                <a:latin typeface="Times New Roman" panose="02020603050405020304" pitchFamily="18" charset="0"/>
              </a:rPr>
              <a:t>2.3E3</a:t>
            </a:r>
            <a:r>
              <a:rPr lang="zh-CN" altLang="en-US" sz="3200" dirty="0">
                <a:latin typeface="Times New Roman" panose="02020603050405020304" pitchFamily="18" charset="0"/>
              </a:rPr>
              <a:t>都表示</a:t>
            </a:r>
            <a:r>
              <a:rPr lang="en-US" altLang="zh-CN" sz="3200" dirty="0">
                <a:latin typeface="Times New Roman" panose="02020603050405020304" pitchFamily="18" charset="0"/>
              </a:rPr>
              <a:t>2.3×10</a:t>
            </a:r>
            <a:r>
              <a:rPr lang="en-US" altLang="zh-CN" sz="3200" baseline="30000" dirty="0">
                <a:latin typeface="Times New Roman" panose="02020603050405020304" pitchFamily="18" charset="0"/>
              </a:rPr>
              <a:t>3</a:t>
            </a:r>
            <a:r>
              <a:rPr lang="zh-CN" altLang="en-US" sz="3200" dirty="0">
                <a:latin typeface="Times New Roman" panose="02020603050405020304" pitchFamily="18" charset="0"/>
              </a:rPr>
              <a:t>；</a:t>
            </a:r>
            <a:r>
              <a:rPr lang="en-US" altLang="zh-CN" sz="3200" dirty="0">
                <a:latin typeface="Times New Roman" panose="02020603050405020304" pitchFamily="18" charset="0"/>
              </a:rPr>
              <a:t>.2e-4</a:t>
            </a:r>
            <a:r>
              <a:rPr lang="zh-CN" altLang="en-US" sz="3200" dirty="0">
                <a:latin typeface="Times New Roman" panose="02020603050405020304" pitchFamily="18" charset="0"/>
              </a:rPr>
              <a:t>表示</a:t>
            </a:r>
            <a:r>
              <a:rPr lang="en-US" altLang="zh-CN" sz="3200" dirty="0">
                <a:latin typeface="Times New Roman" panose="02020603050405020304" pitchFamily="18" charset="0"/>
              </a:rPr>
              <a:t>0.2×10</a:t>
            </a:r>
            <a:r>
              <a:rPr lang="en-US" altLang="zh-CN" sz="3200" baseline="30000" dirty="0">
                <a:latin typeface="Times New Roman" panose="02020603050405020304" pitchFamily="18" charset="0"/>
              </a:rPr>
              <a:t>-4</a:t>
            </a:r>
            <a:endParaRPr lang="en-US" altLang="zh-CN" sz="3200" dirty="0">
              <a:latin typeface="Times New Roman" pitchFamily="18" charset="0"/>
            </a:endParaRPr>
          </a:p>
          <a:p>
            <a:pPr algn="just"/>
            <a:r>
              <a:rPr lang="zh-CN" altLang="en-US" sz="3200" dirty="0">
                <a:latin typeface="Times New Roman" pitchFamily="18" charset="0"/>
              </a:rPr>
              <a:t>浮点数举例</a:t>
            </a:r>
            <a:endParaRPr lang="en-US" altLang="zh-CN" sz="3200" dirty="0">
              <a:latin typeface="Times New Roman" pitchFamily="18" charset="0"/>
            </a:endParaRPr>
          </a:p>
          <a:p>
            <a:pPr lvl="1" algn="just"/>
            <a:r>
              <a:rPr lang="en-US" altLang="zh-CN" sz="3200" dirty="0">
                <a:latin typeface="Times New Roman" pitchFamily="18" charset="0"/>
              </a:rPr>
              <a:t>float fa=123.4f;√  float fb=123.4;×</a:t>
            </a:r>
            <a:endParaRPr lang="zh-CN" altLang="en-US" sz="3200" dirty="0">
              <a:latin typeface="Times New Roman" pitchFamily="18" charset="0"/>
            </a:endParaRPr>
          </a:p>
          <a:p>
            <a:pPr lvl="1" algn="just"/>
            <a:r>
              <a:rPr lang="en-US" altLang="zh-CN" sz="3200" dirty="0">
                <a:latin typeface="Times New Roman" pitchFamily="18" charset="0"/>
              </a:rPr>
              <a:t>float fc=12.5E300F;√  float </a:t>
            </a:r>
            <a:r>
              <a:rPr lang="en-US" altLang="zh-CN" sz="3200" dirty="0" err="1">
                <a:latin typeface="Times New Roman" pitchFamily="18" charset="0"/>
              </a:rPr>
              <a:t>fd</a:t>
            </a:r>
            <a:r>
              <a:rPr lang="en-US" altLang="zh-CN" sz="3200" dirty="0">
                <a:latin typeface="Times New Roman" pitchFamily="18" charset="0"/>
              </a:rPr>
              <a:t>=(float)12.5E301; √</a:t>
            </a:r>
          </a:p>
          <a:p>
            <a:pPr lvl="1" algn="just"/>
            <a:r>
              <a:rPr lang="en-US" altLang="zh-CN" sz="3200" dirty="0">
                <a:latin typeface="Times New Roman" pitchFamily="18" charset="0"/>
              </a:rPr>
              <a:t>double da=123D; </a:t>
            </a:r>
            <a:r>
              <a:rPr lang="en-US" altLang="zh-CN" sz="3200" dirty="0" smtClean="0">
                <a:latin typeface="Times New Roman" pitchFamily="18" charset="0"/>
              </a:rPr>
              <a:t>double </a:t>
            </a:r>
            <a:r>
              <a:rPr lang="en-US" altLang="zh-CN" sz="3200" dirty="0" err="1">
                <a:latin typeface="Times New Roman" pitchFamily="18" charset="0"/>
              </a:rPr>
              <a:t>db</a:t>
            </a:r>
            <a:r>
              <a:rPr lang="en-US" altLang="zh-CN" sz="3200" dirty="0">
                <a:latin typeface="Times New Roman" pitchFamily="18" charset="0"/>
              </a:rPr>
              <a:t>=123.456d; </a:t>
            </a:r>
            <a:r>
              <a:rPr lang="en-US" altLang="zh-CN" sz="3200" dirty="0" smtClean="0">
                <a:latin typeface="Times New Roman" pitchFamily="18" charset="0"/>
              </a:rPr>
              <a:t>double </a:t>
            </a:r>
            <a:r>
              <a:rPr lang="en-US" altLang="zh-CN" sz="3200" dirty="0">
                <a:latin typeface="Times New Roman" pitchFamily="18" charset="0"/>
              </a:rPr>
              <a:t>dc=123.45e301</a:t>
            </a:r>
            <a:r>
              <a:rPr lang="en-US" altLang="zh-CN" sz="3200" dirty="0" smtClean="0">
                <a:latin typeface="Times New Roman" pitchFamily="18" charset="0"/>
              </a:rPr>
              <a:t>;</a:t>
            </a:r>
            <a:endParaRPr lang="en-US" altLang="zh-CN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0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FC12A2D-214E-4055-953F-2D9F613BF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浮点型数据存储方式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3A9433F-51C4-4F03-9E4A-380918A58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85" y="1143000"/>
            <a:ext cx="11377719" cy="5257800"/>
          </a:xfrm>
        </p:spPr>
        <p:txBody>
          <a:bodyPr/>
          <a:lstStyle/>
          <a:p>
            <a:pPr algn="just"/>
            <a:r>
              <a:rPr lang="zh-CN" altLang="en-US" dirty="0">
                <a:latin typeface="Times New Roman" pitchFamily="18" charset="0"/>
              </a:rPr>
              <a:t>整型存储方式是精确存储</a:t>
            </a:r>
          </a:p>
          <a:p>
            <a:pPr algn="just"/>
            <a:r>
              <a:rPr lang="zh-CN" altLang="en-US" dirty="0">
                <a:latin typeface="Times New Roman" pitchFamily="18" charset="0"/>
              </a:rPr>
              <a:t>浮点存储方式是近似存储：实数范围太大了，实数太多了，无法在内存中对应每一个实数的状态</a:t>
            </a:r>
          </a:p>
          <a:p>
            <a:pPr algn="just"/>
            <a:r>
              <a:rPr lang="zh-CN" altLang="en-US" dirty="0">
                <a:latin typeface="Times New Roman" pitchFamily="18" charset="0"/>
              </a:rPr>
              <a:t>测试程序：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9274FE2C-15FE-472B-80D1-EC837C30B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422765"/>
              </p:ext>
            </p:extLst>
          </p:nvPr>
        </p:nvGraphicFramePr>
        <p:xfrm>
          <a:off x="203173" y="3048000"/>
          <a:ext cx="11885653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5653">
                  <a:extLst>
                    <a:ext uri="{9D8B030D-6E8A-4147-A177-3AD203B41FA5}">
                      <a16:colId xmlns="" xmlns:a16="http://schemas.microsoft.com/office/drawing/2014/main" val="2117560938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public class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DoubleTester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{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public static void main(String[]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args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) {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    double d = 0.0 / 0.0; 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System.</a:t>
                      </a:r>
                      <a:r>
                        <a:rPr lang="en-US" altLang="zh-CN" sz="1800" b="1" i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out.println</a:t>
                      </a:r>
                      <a:r>
                        <a:rPr lang="en-US" altLang="zh-CN" sz="1800" b="1" i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(d);</a:t>
                      </a:r>
                    </a:p>
                    <a:p>
                      <a:endParaRPr lang="zh-CN" altLang="en-US" sz="1800" b="1" kern="1200" baseline="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    double a = 2.0; 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    double b = 1.91; 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    double c = 0.09; 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System.</a:t>
                      </a:r>
                      <a:r>
                        <a:rPr lang="en-US" altLang="zh-CN" sz="1800" b="1" i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out.println</a:t>
                      </a:r>
                      <a:r>
                        <a:rPr lang="en-US" altLang="zh-CN" sz="1800" b="1" i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(a - b == c);</a:t>
                      </a:r>
                      <a:endParaRPr lang="zh-CN" altLang="en-US" sz="1800" b="1" kern="1200" baseline="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System.</a:t>
                      </a:r>
                      <a:r>
                        <a:rPr lang="en-US" altLang="zh-CN" sz="1800" b="1" i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out.println</a:t>
                      </a:r>
                      <a:r>
                        <a:rPr lang="en-US" altLang="zh-CN" sz="1800" b="1" i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(a - b);</a:t>
                      </a:r>
                      <a:endParaRPr lang="zh-CN" altLang="en-US" sz="1800" b="1" kern="1200" baseline="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System.</a:t>
                      </a:r>
                      <a:r>
                        <a:rPr lang="en-US" altLang="zh-CN" sz="1800" b="1" i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out.println</a:t>
                      </a:r>
                      <a:r>
                        <a:rPr lang="en-US" altLang="zh-CN" sz="1800" b="1" i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800" b="1" i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Math.abs</a:t>
                      </a:r>
                      <a:r>
                        <a:rPr lang="en-US" altLang="zh-CN" sz="1800" b="1" i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(a - b - c) &lt; 1E-6);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}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}</a:t>
                      </a:r>
                    </a:p>
                  </a:txBody>
                  <a:tcPr marL="121904" marR="121904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118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19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4412FEF-E93F-44AA-BF11-90A4B8B9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Math</a:t>
            </a:r>
            <a:r>
              <a:rPr lang="zh-CN" altLang="en-US" dirty="0"/>
              <a:t>类的数学函数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3FB5B9B-151A-4DA4-A182-DEBF14125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3200" dirty="0">
                <a:latin typeface="Times New Roman" pitchFamily="18" charset="0"/>
              </a:rPr>
              <a:t>Math</a:t>
            </a:r>
            <a:r>
              <a:rPr lang="zh-CN" altLang="en-US" sz="3200" dirty="0">
                <a:latin typeface="Times New Roman" pitchFamily="18" charset="0"/>
              </a:rPr>
              <a:t>类定义了许多静态方法：</a:t>
            </a:r>
            <a:endParaRPr lang="en-US" altLang="zh-CN" sz="3200" dirty="0">
              <a:latin typeface="Times New Roman" pitchFamily="18" charset="0"/>
            </a:endParaRPr>
          </a:p>
          <a:p>
            <a:pPr lvl="1" algn="just"/>
            <a:r>
              <a:rPr lang="en-US" altLang="zh-CN" sz="2800" dirty="0">
                <a:latin typeface="Times New Roman" pitchFamily="18" charset="0"/>
              </a:rPr>
              <a:t>abs()</a:t>
            </a:r>
            <a:r>
              <a:rPr lang="zh-CN" altLang="en-US" sz="2800" dirty="0">
                <a:latin typeface="Times New Roman" pitchFamily="18" charset="0"/>
              </a:rPr>
              <a:t>：求绝对值</a:t>
            </a:r>
          </a:p>
          <a:p>
            <a:pPr lvl="1" algn="just"/>
            <a:r>
              <a:rPr lang="en-US" altLang="zh-CN" sz="2800" dirty="0">
                <a:latin typeface="Times New Roman" pitchFamily="18" charset="0"/>
              </a:rPr>
              <a:t>sqrt()</a:t>
            </a:r>
            <a:r>
              <a:rPr lang="zh-CN" altLang="en-US" sz="2800" dirty="0">
                <a:latin typeface="Times New Roman" pitchFamily="18" charset="0"/>
              </a:rPr>
              <a:t>：求平方根</a:t>
            </a:r>
          </a:p>
          <a:p>
            <a:pPr lvl="1" algn="just"/>
            <a:r>
              <a:rPr lang="en-US" altLang="zh-CN" sz="2800" dirty="0">
                <a:latin typeface="Times New Roman" pitchFamily="18" charset="0"/>
              </a:rPr>
              <a:t>pow()</a:t>
            </a:r>
            <a:r>
              <a:rPr lang="zh-CN" altLang="en-US" sz="2800" dirty="0">
                <a:latin typeface="Times New Roman" pitchFamily="18" charset="0"/>
              </a:rPr>
              <a:t>：求乘方</a:t>
            </a:r>
          </a:p>
          <a:p>
            <a:pPr lvl="1" algn="just"/>
            <a:r>
              <a:rPr lang="en-US" altLang="zh-CN" sz="2800" dirty="0">
                <a:latin typeface="Times New Roman" pitchFamily="18" charset="0"/>
              </a:rPr>
              <a:t>cos()</a:t>
            </a:r>
            <a:r>
              <a:rPr lang="zh-CN" altLang="en-US" sz="2800" dirty="0">
                <a:latin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</a:rPr>
              <a:t>sin()</a:t>
            </a:r>
            <a:r>
              <a:rPr lang="zh-CN" altLang="en-US" sz="2800" dirty="0">
                <a:latin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</a:rPr>
              <a:t>tan()</a:t>
            </a:r>
            <a:r>
              <a:rPr lang="zh-CN" altLang="en-US" sz="2800" dirty="0">
                <a:latin typeface="Times New Roman" pitchFamily="18" charset="0"/>
              </a:rPr>
              <a:t>，</a:t>
            </a:r>
            <a:r>
              <a:rPr lang="en-US" altLang="zh-CN" sz="2800" dirty="0" err="1">
                <a:latin typeface="Times New Roman" pitchFamily="18" charset="0"/>
              </a:rPr>
              <a:t>ctan</a:t>
            </a:r>
            <a:r>
              <a:rPr lang="en-US" altLang="zh-CN" sz="2800" dirty="0">
                <a:latin typeface="Times New Roman" pitchFamily="18" charset="0"/>
              </a:rPr>
              <a:t>()</a:t>
            </a:r>
            <a:r>
              <a:rPr lang="zh-CN" altLang="en-US" sz="2800" dirty="0">
                <a:latin typeface="Times New Roman" pitchFamily="18" charset="0"/>
              </a:rPr>
              <a:t>：数学的三角函数运算</a:t>
            </a:r>
          </a:p>
          <a:p>
            <a:pPr lvl="1" algn="just"/>
            <a:r>
              <a:rPr lang="en-US" altLang="zh-CN" sz="2800" dirty="0">
                <a:latin typeface="Times New Roman" pitchFamily="18" charset="0"/>
              </a:rPr>
              <a:t>random()</a:t>
            </a:r>
            <a:r>
              <a:rPr lang="zh-CN" altLang="en-US" sz="2800" dirty="0">
                <a:latin typeface="Times New Roman" pitchFamily="18" charset="0"/>
              </a:rPr>
              <a:t>：获得</a:t>
            </a:r>
            <a:r>
              <a:rPr lang="en-US" altLang="zh-CN" sz="2800" dirty="0">
                <a:latin typeface="Times New Roman" pitchFamily="18" charset="0"/>
              </a:rPr>
              <a:t>0-1</a:t>
            </a:r>
            <a:r>
              <a:rPr lang="zh-CN" altLang="en-US" sz="2800" dirty="0">
                <a:latin typeface="Times New Roman" pitchFamily="18" charset="0"/>
              </a:rPr>
              <a:t>之间的随机数</a:t>
            </a:r>
            <a:endParaRPr lang="en-US" altLang="zh-CN" sz="2800" dirty="0">
              <a:latin typeface="Times New Roman" pitchFamily="18" charset="0"/>
            </a:endParaRPr>
          </a:p>
          <a:p>
            <a:pPr lvl="1" algn="just"/>
            <a:r>
              <a:rPr lang="en-US" altLang="zh-CN" sz="2800" dirty="0">
                <a:latin typeface="Times New Roman" pitchFamily="18" charset="0"/>
              </a:rPr>
              <a:t>…</a:t>
            </a:r>
            <a:endParaRPr lang="zh-CN" altLang="en-US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46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65D3C17-933D-479B-B1A6-DFFB98051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数据类型转换：自动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DBB6944-78C6-4C09-8FCB-64DD9A15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3200" dirty="0">
                <a:latin typeface="Times New Roman" pitchFamily="18" charset="0"/>
              </a:rPr>
              <a:t>a</a:t>
            </a:r>
            <a:r>
              <a:rPr lang="zh-CN" altLang="en-US" sz="3200" dirty="0">
                <a:latin typeface="Times New Roman" pitchFamily="18" charset="0"/>
              </a:rPr>
              <a:t>类型转换为</a:t>
            </a:r>
            <a:r>
              <a:rPr lang="en-US" altLang="zh-CN" sz="3200" dirty="0">
                <a:latin typeface="Times New Roman" pitchFamily="18" charset="0"/>
              </a:rPr>
              <a:t>b</a:t>
            </a:r>
            <a:r>
              <a:rPr lang="zh-CN" altLang="en-US" sz="3200" dirty="0">
                <a:latin typeface="Times New Roman" pitchFamily="18" charset="0"/>
              </a:rPr>
              <a:t>类型时，</a:t>
            </a:r>
            <a:r>
              <a:rPr lang="en-US" altLang="zh-CN" sz="3200" dirty="0">
                <a:latin typeface="Times New Roman" pitchFamily="18" charset="0"/>
              </a:rPr>
              <a:t>a</a:t>
            </a:r>
            <a:r>
              <a:rPr lang="zh-CN" altLang="en-US" sz="3200" dirty="0">
                <a:latin typeface="Times New Roman" pitchFamily="18" charset="0"/>
              </a:rPr>
              <a:t>的取值范围是</a:t>
            </a:r>
            <a:r>
              <a:rPr lang="en-US" altLang="zh-CN" sz="3200" dirty="0">
                <a:latin typeface="Times New Roman" pitchFamily="18" charset="0"/>
              </a:rPr>
              <a:t>b</a:t>
            </a:r>
            <a:r>
              <a:rPr lang="zh-CN" altLang="en-US" sz="3200" dirty="0">
                <a:latin typeface="Times New Roman" pitchFamily="18" charset="0"/>
              </a:rPr>
              <a:t>的取值范围的完全子集，这就是自动类型转换</a:t>
            </a:r>
            <a:endParaRPr lang="en-US" altLang="zh-CN" sz="3200" dirty="0">
              <a:latin typeface="Times New Roman" pitchFamily="18" charset="0"/>
            </a:endParaRPr>
          </a:p>
          <a:p>
            <a:pPr algn="just"/>
            <a:r>
              <a:rPr lang="zh-CN" altLang="en-US" sz="3200" dirty="0">
                <a:latin typeface="Times New Roman" pitchFamily="18" charset="0"/>
              </a:rPr>
              <a:t>在</a:t>
            </a:r>
            <a:r>
              <a:rPr lang="en-US" altLang="zh-CN" sz="3200" dirty="0">
                <a:latin typeface="Times New Roman" pitchFamily="18" charset="0"/>
              </a:rPr>
              <a:t>Java</a:t>
            </a:r>
            <a:r>
              <a:rPr lang="zh-CN" altLang="en-US" sz="3200" dirty="0">
                <a:latin typeface="Times New Roman" pitchFamily="18" charset="0"/>
              </a:rPr>
              <a:t>的</a:t>
            </a:r>
            <a:r>
              <a:rPr lang="en-US" altLang="zh-CN" sz="3200" dirty="0">
                <a:latin typeface="Times New Roman" pitchFamily="18" charset="0"/>
              </a:rPr>
              <a:t>8</a:t>
            </a:r>
            <a:r>
              <a:rPr lang="zh-CN" altLang="en-US" sz="3200" dirty="0">
                <a:latin typeface="Times New Roman" pitchFamily="18" charset="0"/>
              </a:rPr>
              <a:t>种基本类型中，除</a:t>
            </a:r>
            <a:r>
              <a:rPr lang="en-US" altLang="zh-CN" sz="3200" dirty="0">
                <a:latin typeface="Times New Roman" pitchFamily="18" charset="0"/>
              </a:rPr>
              <a:t>boolean</a:t>
            </a:r>
            <a:r>
              <a:rPr lang="zh-CN" altLang="en-US" sz="3200" dirty="0">
                <a:latin typeface="Times New Roman" pitchFamily="18" charset="0"/>
              </a:rPr>
              <a:t>以外，其他</a:t>
            </a:r>
            <a:r>
              <a:rPr lang="en-US" altLang="zh-CN" sz="3200" dirty="0">
                <a:latin typeface="Times New Roman" pitchFamily="18" charset="0"/>
              </a:rPr>
              <a:t>7</a:t>
            </a:r>
            <a:r>
              <a:rPr lang="zh-CN" altLang="en-US" sz="3200" dirty="0">
                <a:latin typeface="Times New Roman" pitchFamily="18" charset="0"/>
              </a:rPr>
              <a:t>种类型都是可以相互转换的</a:t>
            </a:r>
            <a:endParaRPr lang="en-US" altLang="zh-CN" sz="3200" dirty="0">
              <a:latin typeface="Times New Roman" pitchFamily="18" charset="0"/>
            </a:endParaRPr>
          </a:p>
          <a:p>
            <a:pPr algn="just"/>
            <a:r>
              <a:rPr lang="en-US" altLang="zh-CN" sz="3200" dirty="0">
                <a:latin typeface="Times New Roman" pitchFamily="18" charset="0"/>
              </a:rPr>
              <a:t>7</a:t>
            </a:r>
            <a:r>
              <a:rPr lang="zh-CN" altLang="en-US" sz="3200" dirty="0">
                <a:latin typeface="Times New Roman" pitchFamily="18" charset="0"/>
              </a:rPr>
              <a:t>种原始类型之间可自动转换结构图</a:t>
            </a:r>
            <a:endParaRPr lang="en-US" altLang="zh-CN" sz="3200" dirty="0">
              <a:latin typeface="Times New Roman" pitchFamily="18" charset="0"/>
            </a:endParaRPr>
          </a:p>
          <a:p>
            <a:pPr lvl="1" algn="just"/>
            <a:r>
              <a:rPr lang="en-US" altLang="zh-CN" sz="2800" dirty="0" err="1">
                <a:latin typeface="Times New Roman" pitchFamily="18" charset="0"/>
              </a:rPr>
              <a:t>byte→short→int→long→float→double</a:t>
            </a:r>
            <a:endParaRPr lang="en-US" altLang="zh-CN" sz="2800" dirty="0">
              <a:latin typeface="Times New Roman" pitchFamily="18" charset="0"/>
            </a:endParaRPr>
          </a:p>
          <a:p>
            <a:pPr marL="457200" lvl="1" indent="0" algn="just">
              <a:buNone/>
            </a:pPr>
            <a:r>
              <a:rPr lang="en-US" altLang="zh-CN" sz="2800" dirty="0">
                <a:latin typeface="Times New Roman" pitchFamily="18" charset="0"/>
              </a:rPr>
              <a:t>               char</a:t>
            </a:r>
          </a:p>
          <a:p>
            <a:pPr lvl="1" algn="just"/>
            <a:r>
              <a:rPr lang="zh-CN" altLang="en-US" sz="2800" dirty="0">
                <a:latin typeface="Times New Roman" pitchFamily="18" charset="0"/>
              </a:rPr>
              <a:t>顺着箭头方向可自动转换；逆着箭头方向则是强制转换</a:t>
            </a:r>
          </a:p>
        </p:txBody>
      </p:sp>
      <p:cxnSp>
        <p:nvCxnSpPr>
          <p:cNvPr id="5" name="直接箭头连接符 4"/>
          <p:cNvCxnSpPr/>
          <p:nvPr/>
        </p:nvCxnSpPr>
        <p:spPr bwMode="auto">
          <a:xfrm flipV="1">
            <a:off x="2818606" y="4343400"/>
            <a:ext cx="507934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8680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数据类型转换：强制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-US" sz="3200" dirty="0">
                <a:latin typeface="Times New Roman" pitchFamily="18" charset="0"/>
              </a:rPr>
              <a:t>整型数据之间的强转：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</a:rPr>
              <a:t>改变数据的符号；改变数值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lvl="1" algn="just"/>
            <a:r>
              <a:rPr lang="en-US" altLang="zh-CN" sz="2800" dirty="0">
                <a:latin typeface="Times New Roman" pitchFamily="18" charset="0"/>
              </a:rPr>
              <a:t>int a=0x2aff; byte b=(byte)a;   b</a:t>
            </a:r>
            <a:r>
              <a:rPr lang="zh-CN" altLang="en-US" sz="2800" dirty="0">
                <a:latin typeface="Times New Roman" pitchFamily="18" charset="0"/>
              </a:rPr>
              <a:t>为</a:t>
            </a:r>
            <a:r>
              <a:rPr lang="en-US" altLang="zh-CN" sz="2800" dirty="0">
                <a:latin typeface="Times New Roman" pitchFamily="18" charset="0"/>
              </a:rPr>
              <a:t>-1</a:t>
            </a:r>
          </a:p>
          <a:p>
            <a:pPr algn="just"/>
            <a:r>
              <a:rPr lang="zh-CN" altLang="en-US" sz="3200" dirty="0">
                <a:latin typeface="Times New Roman" pitchFamily="18" charset="0"/>
              </a:rPr>
              <a:t>强制转换的原理：从最低位开始取到目标类型长度为止</a:t>
            </a:r>
            <a:endParaRPr lang="en-US" altLang="zh-CN" sz="3200" dirty="0">
              <a:latin typeface="Times New Roman" pitchFamily="18" charset="0"/>
            </a:endParaRPr>
          </a:p>
          <a:p>
            <a:pPr lvl="1" algn="just"/>
            <a:r>
              <a:rPr lang="zh-CN" altLang="en-US" sz="2800" dirty="0">
                <a:latin typeface="Times New Roman" pitchFamily="18" charset="0"/>
              </a:rPr>
              <a:t>整型之间的强转是保留二进制低位，去掉高位，需要考虑在内存中如何存储</a:t>
            </a:r>
            <a:endParaRPr lang="en-US" altLang="zh-CN" sz="2800" dirty="0">
              <a:latin typeface="Times New Roman" pitchFamily="18" charset="0"/>
            </a:endParaRPr>
          </a:p>
          <a:p>
            <a:pPr lvl="1" algn="just"/>
            <a:r>
              <a:rPr lang="zh-CN" altLang="en-US" sz="2800" dirty="0">
                <a:latin typeface="Times New Roman" pitchFamily="18" charset="0"/>
              </a:rPr>
              <a:t>实型强转整型是保留整数，去掉小数，不考虑实型在内存中的如何</a:t>
            </a:r>
            <a:r>
              <a:rPr lang="zh-CN" altLang="en-US" sz="2800" dirty="0" smtClean="0">
                <a:latin typeface="Times New Roman" pitchFamily="18" charset="0"/>
              </a:rPr>
              <a:t>存储</a:t>
            </a:r>
            <a:endParaRPr lang="en-US" altLang="zh-CN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2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041" y="171451"/>
            <a:ext cx="10971372" cy="487363"/>
          </a:xfrm>
        </p:spPr>
        <p:txBody>
          <a:bodyPr/>
          <a:lstStyle/>
          <a:p>
            <a:pPr eaLnBrk="1" hangingPunct="1"/>
            <a:r>
              <a:rPr lang="zh-CN" altLang="en-US" sz="3800" dirty="0"/>
              <a:t>第二章：</a:t>
            </a:r>
            <a:r>
              <a:rPr lang="en-US" altLang="zh-CN" sz="3800" dirty="0"/>
              <a:t>JAVA</a:t>
            </a:r>
            <a:r>
              <a:rPr lang="zh-CN" altLang="en-US" sz="3800" dirty="0"/>
              <a:t>语言基础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标识符</a:t>
            </a: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原始数据类型</a:t>
            </a:r>
            <a:endParaRPr lang="en-US" altLang="zh-CN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运算符</a:t>
            </a:r>
            <a:endParaRPr lang="en-US" altLang="zh-CN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常量及变量</a:t>
            </a:r>
            <a:endParaRPr lang="en-US" altLang="zh-CN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语句</a:t>
            </a:r>
            <a:endParaRPr lang="en-US" altLang="zh-CN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本章小节</a:t>
            </a:r>
          </a:p>
        </p:txBody>
      </p:sp>
    </p:spTree>
    <p:extLst>
      <p:ext uri="{BB962C8B-B14F-4D97-AF65-F5344CB8AC3E}">
        <p14:creationId xmlns:p14="http://schemas.microsoft.com/office/powerpoint/2010/main" val="144615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8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111E277-C1BE-4387-93F1-F23249142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标识符的定义规则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E0F4133-843E-48F2-BB56-1CD33B48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dirty="0">
                <a:latin typeface="Times New Roman" pitchFamily="18" charset="0"/>
              </a:rPr>
              <a:t>标识符：</a:t>
            </a:r>
            <a:endParaRPr lang="en-US" altLang="zh-CN" sz="3200" dirty="0">
              <a:latin typeface="Times New Roman" pitchFamily="18" charset="0"/>
            </a:endParaRPr>
          </a:p>
          <a:p>
            <a:pPr lvl="1"/>
            <a:r>
              <a:rPr lang="zh-CN" altLang="en-US" sz="2800" dirty="0">
                <a:latin typeface="Times New Roman" pitchFamily="18" charset="0"/>
              </a:rPr>
              <a:t>程序中的组件名字，包括类名，方法的参数名，变量名，方法名，包名等</a:t>
            </a:r>
            <a:endParaRPr lang="en-US" altLang="zh-CN" sz="2800" dirty="0">
              <a:latin typeface="Times New Roman" pitchFamily="18" charset="0"/>
            </a:endParaRPr>
          </a:p>
          <a:p>
            <a:r>
              <a:rPr lang="zh-CN" altLang="en-US" sz="3200" dirty="0">
                <a:latin typeface="Times New Roman" pitchFamily="18" charset="0"/>
              </a:rPr>
              <a:t>以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</a:rPr>
              <a:t>字母</a:t>
            </a:r>
            <a:r>
              <a:rPr lang="zh-CN" altLang="en-US" sz="3200" dirty="0">
                <a:latin typeface="Times New Roman" pitchFamily="18" charset="0"/>
              </a:rPr>
              <a:t>、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_</a:t>
            </a:r>
            <a:r>
              <a:rPr lang="zh-CN" altLang="en-US" sz="3200" dirty="0">
                <a:latin typeface="Times New Roman" pitchFamily="18" charset="0"/>
              </a:rPr>
              <a:t>、或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$</a:t>
            </a:r>
            <a:r>
              <a:rPr lang="zh-CN" altLang="en-US" sz="3200" dirty="0">
                <a:latin typeface="Times New Roman" pitchFamily="18" charset="0"/>
              </a:rPr>
              <a:t>开头</a:t>
            </a:r>
            <a:endParaRPr lang="en-US" altLang="zh-CN" sz="3200" dirty="0">
              <a:latin typeface="Times New Roman" pitchFamily="18" charset="0"/>
            </a:endParaRPr>
          </a:p>
          <a:p>
            <a:r>
              <a:rPr lang="zh-CN" altLang="en-US" sz="3200" dirty="0">
                <a:latin typeface="Times New Roman" pitchFamily="18" charset="0"/>
              </a:rPr>
              <a:t>只含有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</a:rPr>
              <a:t>字母</a:t>
            </a:r>
            <a:r>
              <a:rPr lang="zh-CN" altLang="en-US" sz="3200" dirty="0">
                <a:latin typeface="Times New Roman" pitchFamily="18" charset="0"/>
              </a:rPr>
              <a:t>、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_</a:t>
            </a:r>
            <a:r>
              <a:rPr lang="zh-CN" altLang="en-US" sz="3200" dirty="0">
                <a:latin typeface="Times New Roman" pitchFamily="18" charset="0"/>
              </a:rPr>
              <a:t>、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$</a:t>
            </a:r>
            <a:r>
              <a:rPr lang="zh-CN" altLang="en-US" sz="3200" dirty="0">
                <a:latin typeface="Times New Roman" pitchFamily="18" charset="0"/>
              </a:rPr>
              <a:t>和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</a:rPr>
              <a:t>数字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zh-CN" altLang="en-US" sz="3200" dirty="0">
                <a:latin typeface="Times New Roman" pitchFamily="18" charset="0"/>
              </a:rPr>
              <a:t>没有长度限制，不能有空格</a:t>
            </a:r>
            <a:endParaRPr lang="en-US" altLang="zh-CN" sz="3200" dirty="0">
              <a:latin typeface="Times New Roman" pitchFamily="18" charset="0"/>
            </a:endParaRPr>
          </a:p>
          <a:p>
            <a:r>
              <a:rPr lang="zh-CN" altLang="en-US" sz="3200" dirty="0">
                <a:latin typeface="Times New Roman" pitchFamily="18" charset="0"/>
              </a:rPr>
              <a:t>不能使用</a:t>
            </a:r>
            <a:r>
              <a:rPr lang="en-US" altLang="zh-CN" sz="3200" dirty="0">
                <a:latin typeface="Times New Roman" pitchFamily="18" charset="0"/>
              </a:rPr>
              <a:t>Java </a:t>
            </a:r>
            <a:r>
              <a:rPr lang="zh-CN" altLang="en-US" sz="3200" dirty="0">
                <a:latin typeface="Times New Roman" pitchFamily="18" charset="0"/>
              </a:rPr>
              <a:t>的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</a:rPr>
              <a:t>关键字</a:t>
            </a:r>
            <a:r>
              <a:rPr lang="zh-CN" altLang="en-US" sz="3200" dirty="0">
                <a:latin typeface="Times New Roman" pitchFamily="18" charset="0"/>
              </a:rPr>
              <a:t>或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</a:rPr>
              <a:t>保留字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zh-CN" altLang="en-US" sz="3200" dirty="0">
                <a:latin typeface="Times New Roman" pitchFamily="18" charset="0"/>
              </a:rPr>
              <a:t>大小写敏感</a:t>
            </a:r>
            <a:endParaRPr lang="en-US" altLang="zh-CN" sz="3200" dirty="0">
              <a:latin typeface="Times New Roman" pitchFamily="18" charset="0"/>
            </a:endParaRPr>
          </a:p>
          <a:p>
            <a:endParaRPr lang="en-US" altLang="zh-CN" sz="3200" dirty="0">
              <a:latin typeface="Times New Roman" pitchFamily="18" charset="0"/>
            </a:endParaRPr>
          </a:p>
          <a:p>
            <a:r>
              <a:rPr lang="zh-CN" altLang="en-US" sz="3200" dirty="0">
                <a:latin typeface="Times New Roman" pitchFamily="18" charset="0"/>
              </a:rPr>
              <a:t>例：</a:t>
            </a:r>
            <a:r>
              <a:rPr lang="en-US" altLang="zh-CN" sz="3200" dirty="0">
                <a:latin typeface="Times New Roman" pitchFamily="18" charset="0"/>
              </a:rPr>
              <a:t>_</a:t>
            </a:r>
            <a:r>
              <a:rPr lang="en-US" altLang="zh-CN" sz="3200" dirty="0" err="1">
                <a:latin typeface="Times New Roman" pitchFamily="18" charset="0"/>
              </a:rPr>
              <a:t>abc</a:t>
            </a:r>
            <a:r>
              <a:rPr lang="en-US" altLang="zh-CN" sz="3200" dirty="0">
                <a:latin typeface="Times New Roman" pitchFamily="18" charset="0"/>
              </a:rPr>
              <a:t> √, $ABC √,2A ×,A# ×,For√,</a:t>
            </a:r>
            <a:r>
              <a:rPr lang="zh-CN" altLang="en-US" sz="3200" dirty="0">
                <a:latin typeface="Times New Roman" pitchFamily="18" charset="0"/>
              </a:rPr>
              <a:t>顺时 </a:t>
            </a:r>
            <a:r>
              <a:rPr lang="zh-CN" altLang="en-US" sz="3200" dirty="0" smtClean="0">
                <a:latin typeface="Times New Roman" pitchFamily="18" charset="0"/>
              </a:rPr>
              <a:t>√</a:t>
            </a:r>
            <a:endParaRPr lang="zh-CN" altLang="en-US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1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移位运算符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346" y="1092552"/>
            <a:ext cx="11682478" cy="2946048"/>
          </a:xfrm>
        </p:spPr>
        <p:txBody>
          <a:bodyPr/>
          <a:lstStyle/>
          <a:p>
            <a:pPr algn="just"/>
            <a:r>
              <a:rPr lang="zh-CN" altLang="en-US" dirty="0">
                <a:latin typeface="Times New Roman" pitchFamily="18" charset="0"/>
              </a:rPr>
              <a:t>所有的移位运算只能针对整型数据操作</a:t>
            </a:r>
            <a:endParaRPr lang="en-US" altLang="zh-CN" dirty="0">
              <a:latin typeface="Times New Roman" pitchFamily="18" charset="0"/>
            </a:endParaRPr>
          </a:p>
          <a:p>
            <a:pPr algn="just"/>
            <a:r>
              <a:rPr lang="en-US" altLang="zh-CN" dirty="0">
                <a:latin typeface="Times New Roman" pitchFamily="18" charset="0"/>
              </a:rPr>
              <a:t>&gt;&gt;</a:t>
            </a:r>
            <a:r>
              <a:rPr lang="zh-CN" altLang="en-US" dirty="0">
                <a:latin typeface="Times New Roman" pitchFamily="18" charset="0"/>
              </a:rPr>
              <a:t>（右移一位等于除</a:t>
            </a:r>
            <a:r>
              <a:rPr lang="en-US" altLang="zh-CN" dirty="0">
                <a:latin typeface="Times New Roman" pitchFamily="18" charset="0"/>
              </a:rPr>
              <a:t>2</a:t>
            </a:r>
            <a:r>
              <a:rPr lang="zh-CN" altLang="en-US" dirty="0">
                <a:latin typeface="Times New Roman" pitchFamily="18" charset="0"/>
              </a:rPr>
              <a:t>），</a:t>
            </a:r>
            <a:r>
              <a:rPr lang="en-US" altLang="zh-CN" dirty="0">
                <a:latin typeface="Times New Roman" pitchFamily="18" charset="0"/>
              </a:rPr>
              <a:t>&lt;&lt;</a:t>
            </a:r>
            <a:r>
              <a:rPr lang="zh-CN" altLang="en-US" dirty="0">
                <a:latin typeface="Times New Roman" pitchFamily="18" charset="0"/>
              </a:rPr>
              <a:t>（左移一位等于乘</a:t>
            </a:r>
            <a:r>
              <a:rPr lang="en-US" altLang="zh-CN" dirty="0">
                <a:latin typeface="Times New Roman" pitchFamily="18" charset="0"/>
              </a:rPr>
              <a:t>2</a:t>
            </a:r>
            <a:r>
              <a:rPr lang="zh-CN" altLang="en-US" dirty="0">
                <a:latin typeface="Times New Roman" pitchFamily="18" charset="0"/>
              </a:rPr>
              <a:t>）</a:t>
            </a:r>
            <a:endParaRPr lang="en-US" altLang="zh-CN" dirty="0">
              <a:latin typeface="Times New Roman" pitchFamily="18" charset="0"/>
            </a:endParaRPr>
          </a:p>
          <a:p>
            <a:pPr algn="just"/>
            <a:r>
              <a:rPr lang="zh-CN" altLang="en-US" dirty="0">
                <a:latin typeface="Times New Roman" pitchFamily="18" charset="0"/>
              </a:rPr>
              <a:t>有符号右移：移走后最左边高位填补为原来的符号位</a:t>
            </a:r>
            <a:endParaRPr lang="en-US" altLang="zh-CN" dirty="0">
              <a:latin typeface="Times New Roman" pitchFamily="18" charset="0"/>
            </a:endParaRPr>
          </a:p>
          <a:p>
            <a:pPr algn="just"/>
            <a:r>
              <a:rPr lang="zh-CN" altLang="en-US" dirty="0">
                <a:latin typeface="Times New Roman" pitchFamily="18" charset="0"/>
              </a:rPr>
              <a:t>有符号左移：移出去的不管，移进来用</a:t>
            </a:r>
            <a:r>
              <a:rPr lang="en-US" altLang="zh-CN" dirty="0">
                <a:latin typeface="Times New Roman" pitchFamily="18" charset="0"/>
              </a:rPr>
              <a:t>0</a:t>
            </a:r>
            <a:r>
              <a:rPr lang="zh-CN" altLang="en-US" dirty="0">
                <a:latin typeface="Times New Roman" pitchFamily="18" charset="0"/>
              </a:rPr>
              <a:t>来填补</a:t>
            </a:r>
            <a:endParaRPr lang="en-US" altLang="zh-CN" dirty="0">
              <a:latin typeface="Times New Roman" pitchFamily="18" charset="0"/>
            </a:endParaRPr>
          </a:p>
          <a:p>
            <a:pPr algn="just"/>
            <a:r>
              <a:rPr lang="zh-CN" altLang="en-US" dirty="0">
                <a:latin typeface="Times New Roman" pitchFamily="18" charset="0"/>
              </a:rPr>
              <a:t>无符号右移：移出去的不管，移进来都用</a:t>
            </a:r>
            <a:r>
              <a:rPr lang="en-US" altLang="zh-CN" dirty="0">
                <a:latin typeface="Times New Roman" pitchFamily="18" charset="0"/>
              </a:rPr>
              <a:t>0</a:t>
            </a:r>
            <a:r>
              <a:rPr lang="zh-CN" altLang="en-US" dirty="0">
                <a:latin typeface="Times New Roman" pitchFamily="18" charset="0"/>
              </a:rPr>
              <a:t>填补</a:t>
            </a:r>
            <a:endParaRPr lang="en-US" altLang="zh-CN" dirty="0">
              <a:latin typeface="Times New Roman" pitchFamily="18" charset="0"/>
            </a:endParaRPr>
          </a:p>
          <a:p>
            <a:pPr algn="just"/>
            <a:r>
              <a:rPr lang="zh-CN" altLang="en-US" dirty="0">
                <a:latin typeface="Times New Roman" pitchFamily="18" charset="0"/>
              </a:rPr>
              <a:t>超出位数范围：</a:t>
            </a:r>
            <a:r>
              <a:rPr lang="en-US" altLang="zh-CN" dirty="0">
                <a:latin typeface="Times New Roman" pitchFamily="18" charset="0"/>
              </a:rPr>
              <a:t>a&lt;&lt;34</a:t>
            </a:r>
            <a:r>
              <a:rPr lang="zh-CN" altLang="en-US" dirty="0">
                <a:latin typeface="Times New Roman" pitchFamily="18" charset="0"/>
              </a:rPr>
              <a:t>等价于</a:t>
            </a:r>
            <a:r>
              <a:rPr lang="en-US" altLang="zh-CN" dirty="0">
                <a:latin typeface="Times New Roman" pitchFamily="18" charset="0"/>
              </a:rPr>
              <a:t>a&lt;&lt;(34%32)</a:t>
            </a:r>
            <a:endParaRPr lang="zh-CN" altLang="en-US" dirty="0"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" y="4278630"/>
            <a:ext cx="12068509" cy="250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25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位运算符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9085" y="3886200"/>
            <a:ext cx="11377719" cy="2819400"/>
          </a:xfrm>
        </p:spPr>
        <p:txBody>
          <a:bodyPr/>
          <a:lstStyle/>
          <a:p>
            <a:pPr algn="just"/>
            <a:r>
              <a:rPr lang="zh-CN" altLang="en-US" sz="3200" dirty="0">
                <a:latin typeface="Times New Roman" pitchFamily="18" charset="0"/>
              </a:rPr>
              <a:t>想要</a:t>
            </a:r>
            <a:r>
              <a:rPr lang="en-US" altLang="zh-CN" sz="3200" dirty="0">
                <a:latin typeface="Times New Roman" pitchFamily="18" charset="0"/>
              </a:rPr>
              <a:t>a</a:t>
            </a:r>
            <a:r>
              <a:rPr lang="zh-CN" altLang="en-US" sz="3200" dirty="0">
                <a:latin typeface="Times New Roman" pitchFamily="18" charset="0"/>
              </a:rPr>
              <a:t>高</a:t>
            </a:r>
            <a:r>
              <a:rPr lang="en-US" altLang="zh-CN" sz="3200" dirty="0">
                <a:latin typeface="Times New Roman" pitchFamily="18" charset="0"/>
              </a:rPr>
              <a:t>8</a:t>
            </a:r>
            <a:r>
              <a:rPr lang="zh-CN" altLang="en-US" sz="3200" dirty="0">
                <a:latin typeface="Times New Roman" pitchFamily="18" charset="0"/>
              </a:rPr>
              <a:t>位不变，低</a:t>
            </a:r>
            <a:r>
              <a:rPr lang="en-US" altLang="zh-CN" sz="3200" dirty="0">
                <a:latin typeface="Times New Roman" pitchFamily="18" charset="0"/>
              </a:rPr>
              <a:t>8</a:t>
            </a:r>
            <a:r>
              <a:rPr lang="zh-CN" altLang="en-US" sz="3200" dirty="0">
                <a:latin typeface="Times New Roman" pitchFamily="18" charset="0"/>
              </a:rPr>
              <a:t>位全变</a:t>
            </a:r>
            <a:r>
              <a:rPr lang="en-US" altLang="zh-CN" sz="3200" dirty="0">
                <a:latin typeface="Times New Roman" pitchFamily="18" charset="0"/>
              </a:rPr>
              <a:t>0</a:t>
            </a:r>
            <a:r>
              <a:rPr lang="zh-CN" altLang="en-US" sz="3200" dirty="0">
                <a:latin typeface="Times New Roman" pitchFamily="18" charset="0"/>
              </a:rPr>
              <a:t>：</a:t>
            </a:r>
            <a:r>
              <a:rPr lang="en-US" altLang="zh-CN" sz="3200" dirty="0">
                <a:latin typeface="Times New Roman" pitchFamily="18" charset="0"/>
              </a:rPr>
              <a:t>a&amp;0xff00</a:t>
            </a:r>
          </a:p>
          <a:p>
            <a:pPr algn="just"/>
            <a:r>
              <a:rPr lang="zh-CN" altLang="en-US" sz="3200" dirty="0">
                <a:latin typeface="Times New Roman" pitchFamily="18" charset="0"/>
              </a:rPr>
              <a:t>想要</a:t>
            </a:r>
            <a:r>
              <a:rPr lang="en-US" altLang="zh-CN" sz="3200" dirty="0">
                <a:latin typeface="Times New Roman" pitchFamily="18" charset="0"/>
              </a:rPr>
              <a:t>a</a:t>
            </a:r>
            <a:r>
              <a:rPr lang="zh-CN" altLang="en-US" sz="3200" dirty="0">
                <a:latin typeface="Times New Roman" pitchFamily="18" charset="0"/>
              </a:rPr>
              <a:t>高</a:t>
            </a:r>
            <a:r>
              <a:rPr lang="en-US" altLang="zh-CN" sz="3200" dirty="0">
                <a:latin typeface="Times New Roman" pitchFamily="18" charset="0"/>
              </a:rPr>
              <a:t>8</a:t>
            </a:r>
            <a:r>
              <a:rPr lang="zh-CN" altLang="en-US" sz="3200" dirty="0">
                <a:latin typeface="Times New Roman" pitchFamily="18" charset="0"/>
              </a:rPr>
              <a:t>位不变，低</a:t>
            </a:r>
            <a:r>
              <a:rPr lang="en-US" altLang="zh-CN" sz="3200" dirty="0">
                <a:latin typeface="Times New Roman" pitchFamily="18" charset="0"/>
              </a:rPr>
              <a:t>8</a:t>
            </a:r>
            <a:r>
              <a:rPr lang="zh-CN" altLang="en-US" sz="3200" dirty="0">
                <a:latin typeface="Times New Roman" pitchFamily="18" charset="0"/>
              </a:rPr>
              <a:t>为全变</a:t>
            </a:r>
            <a:r>
              <a:rPr lang="en-US" altLang="zh-CN" sz="3200" dirty="0">
                <a:latin typeface="Times New Roman" pitchFamily="18" charset="0"/>
              </a:rPr>
              <a:t>1</a:t>
            </a:r>
            <a:r>
              <a:rPr lang="zh-CN" altLang="en-US" sz="3200" dirty="0">
                <a:latin typeface="Times New Roman" pitchFamily="18" charset="0"/>
              </a:rPr>
              <a:t>：</a:t>
            </a:r>
            <a:r>
              <a:rPr lang="en-US" altLang="zh-CN" sz="3200" dirty="0">
                <a:latin typeface="Times New Roman" pitchFamily="18" charset="0"/>
              </a:rPr>
              <a:t>a|0x00ff</a:t>
            </a:r>
          </a:p>
          <a:p>
            <a:pPr algn="just"/>
            <a:r>
              <a:rPr lang="zh-CN" altLang="en-US" sz="3200" dirty="0">
                <a:latin typeface="Times New Roman" pitchFamily="18" charset="0"/>
              </a:rPr>
              <a:t>想要</a:t>
            </a:r>
            <a:r>
              <a:rPr lang="en-US" altLang="zh-CN" sz="3200" dirty="0">
                <a:latin typeface="Times New Roman" pitchFamily="18" charset="0"/>
              </a:rPr>
              <a:t>a</a:t>
            </a:r>
            <a:r>
              <a:rPr lang="zh-CN" altLang="en-US" sz="3200" dirty="0">
                <a:latin typeface="Times New Roman" pitchFamily="18" charset="0"/>
              </a:rPr>
              <a:t>高</a:t>
            </a:r>
            <a:r>
              <a:rPr lang="en-US" altLang="zh-CN" sz="3200" dirty="0">
                <a:latin typeface="Times New Roman" pitchFamily="18" charset="0"/>
              </a:rPr>
              <a:t>8</a:t>
            </a:r>
            <a:r>
              <a:rPr lang="zh-CN" altLang="en-US" sz="3200" dirty="0">
                <a:latin typeface="Times New Roman" pitchFamily="18" charset="0"/>
              </a:rPr>
              <a:t>位不变，低</a:t>
            </a:r>
            <a:r>
              <a:rPr lang="en-US" altLang="zh-CN" sz="3200" dirty="0">
                <a:latin typeface="Times New Roman" pitchFamily="18" charset="0"/>
              </a:rPr>
              <a:t>8</a:t>
            </a:r>
            <a:r>
              <a:rPr lang="zh-CN" altLang="en-US" sz="3200" dirty="0">
                <a:latin typeface="Times New Roman" pitchFamily="18" charset="0"/>
              </a:rPr>
              <a:t>位求反：</a:t>
            </a:r>
            <a:r>
              <a:rPr lang="en-US" altLang="zh-CN" sz="3200" dirty="0">
                <a:latin typeface="Times New Roman" pitchFamily="18" charset="0"/>
              </a:rPr>
              <a:t>a^0x00ff</a:t>
            </a:r>
          </a:p>
          <a:p>
            <a:pPr algn="just"/>
            <a:r>
              <a:rPr lang="zh-CN" altLang="en-US" sz="3200" dirty="0">
                <a:latin typeface="Times New Roman" pitchFamily="18" charset="0"/>
              </a:rPr>
              <a:t>想要</a:t>
            </a:r>
            <a:r>
              <a:rPr lang="en-US" altLang="zh-CN" sz="3200" dirty="0">
                <a:latin typeface="Times New Roman" pitchFamily="18" charset="0"/>
              </a:rPr>
              <a:t>a</a:t>
            </a:r>
            <a:r>
              <a:rPr lang="zh-CN" altLang="en-US" sz="3200" dirty="0">
                <a:latin typeface="Times New Roman" pitchFamily="18" charset="0"/>
              </a:rPr>
              <a:t>高</a:t>
            </a:r>
            <a:r>
              <a:rPr lang="en-US" altLang="zh-CN" sz="3200" dirty="0">
                <a:latin typeface="Times New Roman" pitchFamily="18" charset="0"/>
              </a:rPr>
              <a:t>8</a:t>
            </a:r>
            <a:r>
              <a:rPr lang="zh-CN" altLang="en-US" sz="3200" dirty="0">
                <a:latin typeface="Times New Roman" pitchFamily="18" charset="0"/>
              </a:rPr>
              <a:t>位求反，低</a:t>
            </a:r>
            <a:r>
              <a:rPr lang="en-US" altLang="zh-CN" sz="3200" dirty="0">
                <a:latin typeface="Times New Roman" pitchFamily="18" charset="0"/>
              </a:rPr>
              <a:t>8</a:t>
            </a:r>
            <a:r>
              <a:rPr lang="zh-CN" altLang="en-US" sz="3200" dirty="0">
                <a:latin typeface="Times New Roman" pitchFamily="18" charset="0"/>
              </a:rPr>
              <a:t>位全为</a:t>
            </a:r>
            <a:r>
              <a:rPr lang="en-US" altLang="zh-CN" sz="3200" dirty="0">
                <a:latin typeface="Times New Roman" pitchFamily="18" charset="0"/>
              </a:rPr>
              <a:t>0</a:t>
            </a:r>
            <a:r>
              <a:rPr lang="zh-CN" altLang="en-US" sz="3200" dirty="0">
                <a:latin typeface="Times New Roman" pitchFamily="18" charset="0"/>
              </a:rPr>
              <a:t>：</a:t>
            </a:r>
            <a:r>
              <a:rPr lang="en-US" altLang="zh-CN" sz="3200" dirty="0">
                <a:latin typeface="Times New Roman" pitchFamily="18" charset="0"/>
              </a:rPr>
              <a:t>(a^0xff00)&amp;0xff00</a:t>
            </a:r>
          </a:p>
          <a:p>
            <a:pPr algn="just"/>
            <a:r>
              <a:rPr lang="zh-CN" altLang="en-US" sz="3200" dirty="0">
                <a:latin typeface="Times New Roman" pitchFamily="18" charset="0"/>
              </a:rPr>
              <a:t>想要</a:t>
            </a:r>
            <a:r>
              <a:rPr lang="en-US" altLang="zh-CN" sz="3200" dirty="0">
                <a:latin typeface="Times New Roman" pitchFamily="18" charset="0"/>
              </a:rPr>
              <a:t>a</a:t>
            </a:r>
            <a:r>
              <a:rPr lang="zh-CN" altLang="en-US" sz="3200" dirty="0">
                <a:latin typeface="Times New Roman" pitchFamily="18" charset="0"/>
              </a:rPr>
              <a:t>的</a:t>
            </a:r>
            <a:r>
              <a:rPr lang="en-US" altLang="zh-CN" sz="3200" dirty="0">
                <a:latin typeface="Times New Roman" pitchFamily="18" charset="0"/>
              </a:rPr>
              <a:t>1,3,5,7</a:t>
            </a:r>
            <a:r>
              <a:rPr lang="zh-CN" altLang="en-US" sz="3200" dirty="0">
                <a:latin typeface="Times New Roman" pitchFamily="18" charset="0"/>
              </a:rPr>
              <a:t>位取反，</a:t>
            </a:r>
            <a:r>
              <a:rPr lang="en-US" altLang="zh-CN" sz="3200" dirty="0">
                <a:latin typeface="Times New Roman" pitchFamily="18" charset="0"/>
              </a:rPr>
              <a:t>2,4,6,8</a:t>
            </a:r>
            <a:r>
              <a:rPr lang="zh-CN" altLang="en-US" sz="3200" dirty="0">
                <a:latin typeface="Times New Roman" pitchFamily="18" charset="0"/>
              </a:rPr>
              <a:t>位不变：</a:t>
            </a:r>
            <a:r>
              <a:rPr lang="en-US" altLang="zh-CN" sz="3200" dirty="0" smtClean="0">
                <a:latin typeface="Times New Roman" pitchFamily="18" charset="0"/>
              </a:rPr>
              <a:t>a^0x0055</a:t>
            </a:r>
            <a:endParaRPr lang="zh-CN" altLang="en-US" sz="3200" dirty="0"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1" y="1175766"/>
            <a:ext cx="12077652" cy="255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20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赋值运算符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-US" sz="3200" dirty="0">
                <a:latin typeface="Times New Roman" pitchFamily="18" charset="0"/>
              </a:rPr>
              <a:t>赋值运算符：一个简单的赋值</a:t>
            </a:r>
            <a:r>
              <a:rPr lang="en-US" altLang="zh-CN" sz="3200" dirty="0">
                <a:latin typeface="Times New Roman" pitchFamily="18" charset="0"/>
              </a:rPr>
              <a:t>=</a:t>
            </a:r>
            <a:r>
              <a:rPr lang="zh-CN" altLang="en-US" sz="3200" dirty="0">
                <a:latin typeface="Times New Roman" pitchFamily="18" charset="0"/>
              </a:rPr>
              <a:t>和</a:t>
            </a:r>
            <a:r>
              <a:rPr lang="en-US" altLang="zh-CN" sz="3200" dirty="0">
                <a:latin typeface="Times New Roman" pitchFamily="18" charset="0"/>
              </a:rPr>
              <a:t>11</a:t>
            </a:r>
            <a:r>
              <a:rPr lang="zh-CN" altLang="en-US" sz="3200" dirty="0">
                <a:latin typeface="Times New Roman" pitchFamily="18" charset="0"/>
              </a:rPr>
              <a:t>个复合赋值</a:t>
            </a:r>
            <a:endParaRPr lang="en-US" altLang="zh-CN" sz="3200" dirty="0">
              <a:latin typeface="Times New Roman" pitchFamily="18" charset="0"/>
            </a:endParaRPr>
          </a:p>
          <a:p>
            <a:pPr lvl="1" algn="just"/>
            <a:r>
              <a:rPr lang="zh-CN" altLang="en-US" sz="2800" dirty="0">
                <a:latin typeface="Times New Roman" pitchFamily="18" charset="0"/>
              </a:rPr>
              <a:t>复合赋值运算不会产生自动类型的提升 </a:t>
            </a:r>
            <a:endParaRPr lang="en-US" altLang="zh-CN" sz="2800" dirty="0">
              <a:latin typeface="Times New Roman" pitchFamily="18" charset="0"/>
            </a:endParaRPr>
          </a:p>
          <a:p>
            <a:pPr lvl="2" algn="just"/>
            <a:r>
              <a:rPr lang="en-US" altLang="zh-CN" sz="2800" dirty="0">
                <a:latin typeface="Times New Roman" pitchFamily="18" charset="0"/>
              </a:rPr>
              <a:t>byte b1=2; b1+=2;√ b1=b1+2;×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" y="2985516"/>
            <a:ext cx="12059366" cy="341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15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关系运算符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" y="2209800"/>
            <a:ext cx="12059366" cy="351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1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逻辑运算符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9085" y="4596072"/>
            <a:ext cx="11377719" cy="2235552"/>
          </a:xfrm>
        </p:spPr>
        <p:txBody>
          <a:bodyPr/>
          <a:lstStyle/>
          <a:p>
            <a:pPr algn="just"/>
            <a:r>
              <a:rPr lang="en-US" altLang="zh-CN" sz="3200" dirty="0">
                <a:latin typeface="Times New Roman" pitchFamily="18" charset="0"/>
              </a:rPr>
              <a:t>&amp;&amp; </a:t>
            </a:r>
            <a:r>
              <a:rPr lang="zh-CN" altLang="en-US" sz="3200" dirty="0">
                <a:latin typeface="Times New Roman" pitchFamily="18" charset="0"/>
              </a:rPr>
              <a:t>，</a:t>
            </a:r>
            <a:r>
              <a:rPr lang="en-US" altLang="zh-CN" sz="3200" dirty="0">
                <a:latin typeface="Times New Roman" pitchFamily="18" charset="0"/>
              </a:rPr>
              <a:t>||</a:t>
            </a:r>
            <a:r>
              <a:rPr lang="zh-CN" altLang="en-US" sz="3200" dirty="0">
                <a:latin typeface="Times New Roman" pitchFamily="18" charset="0"/>
              </a:rPr>
              <a:t>支持短路运算</a:t>
            </a:r>
            <a:endParaRPr lang="en-US" altLang="zh-CN" sz="3200" dirty="0">
              <a:latin typeface="Times New Roman" pitchFamily="18" charset="0"/>
            </a:endParaRPr>
          </a:p>
          <a:p>
            <a:pPr lvl="1" algn="just"/>
            <a:r>
              <a:rPr lang="en-US" altLang="zh-CN" sz="2800" dirty="0">
                <a:latin typeface="Times New Roman" pitchFamily="18" charset="0"/>
              </a:rPr>
              <a:t>&amp;&amp;</a:t>
            </a:r>
            <a:r>
              <a:rPr lang="zh-CN" altLang="en-US" sz="2800" dirty="0">
                <a:latin typeface="Times New Roman" pitchFamily="18" charset="0"/>
              </a:rPr>
              <a:t>： 若左边的运算结果为假，则右边不做运算了 </a:t>
            </a:r>
            <a:endParaRPr lang="en-US" altLang="zh-CN" sz="2800" dirty="0">
              <a:latin typeface="Times New Roman" pitchFamily="18" charset="0"/>
            </a:endParaRPr>
          </a:p>
          <a:p>
            <a:pPr lvl="1" algn="just"/>
            <a:r>
              <a:rPr lang="en-US" altLang="zh-CN" sz="2800" dirty="0">
                <a:latin typeface="Times New Roman" pitchFamily="18" charset="0"/>
              </a:rPr>
              <a:t>||</a:t>
            </a:r>
            <a:r>
              <a:rPr lang="zh-CN" altLang="en-US" sz="2800" dirty="0">
                <a:latin typeface="Times New Roman" pitchFamily="18" charset="0"/>
              </a:rPr>
              <a:t>：若左边的运算结果为真，则右边不做运算了</a:t>
            </a:r>
            <a:endParaRPr lang="en-US" altLang="zh-CN" sz="2800" dirty="0">
              <a:latin typeface="Times New Roman" pitchFamily="18" charset="0"/>
            </a:endParaRPr>
          </a:p>
          <a:p>
            <a:pPr algn="just"/>
            <a:r>
              <a:rPr lang="en-US" altLang="zh-CN" sz="3200" dirty="0">
                <a:latin typeface="Times New Roman" pitchFamily="18" charset="0"/>
              </a:rPr>
              <a:t>&amp;</a:t>
            </a:r>
            <a:r>
              <a:rPr lang="zh-CN" altLang="en-US" sz="3200" dirty="0">
                <a:latin typeface="Times New Roman" pitchFamily="18" charset="0"/>
              </a:rPr>
              <a:t>，</a:t>
            </a:r>
            <a:r>
              <a:rPr lang="en-US" altLang="zh-CN" sz="3200" dirty="0">
                <a:latin typeface="Times New Roman" pitchFamily="18" charset="0"/>
              </a:rPr>
              <a:t>|</a:t>
            </a:r>
            <a:r>
              <a:rPr lang="zh-CN" altLang="en-US" sz="3200" dirty="0">
                <a:latin typeface="Times New Roman" pitchFamily="18" charset="0"/>
              </a:rPr>
              <a:t>不支持短路运算：运算符两边都要运算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" y="1125416"/>
            <a:ext cx="12068509" cy="340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99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运算符的优先级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516" y="788376"/>
            <a:ext cx="9717384" cy="603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9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041" y="171451"/>
            <a:ext cx="10971372" cy="487363"/>
          </a:xfrm>
        </p:spPr>
        <p:txBody>
          <a:bodyPr/>
          <a:lstStyle/>
          <a:p>
            <a:pPr eaLnBrk="1" hangingPunct="1"/>
            <a:r>
              <a:rPr lang="zh-CN" altLang="en-US" sz="3800" dirty="0"/>
              <a:t>第二章：</a:t>
            </a:r>
            <a:r>
              <a:rPr lang="en-US" altLang="zh-CN" sz="3800" dirty="0"/>
              <a:t>JAVA</a:t>
            </a:r>
            <a:r>
              <a:rPr lang="zh-CN" altLang="en-US" sz="3800" dirty="0"/>
              <a:t>语言基础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标识符</a:t>
            </a: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原始数据类型</a:t>
            </a:r>
            <a:endParaRPr lang="en-US" altLang="zh-CN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运算符</a:t>
            </a:r>
            <a:endParaRPr lang="en-US" altLang="zh-CN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常量及变量</a:t>
            </a:r>
            <a:endParaRPr lang="en-US" altLang="zh-CN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语句</a:t>
            </a:r>
            <a:endParaRPr lang="en-US" altLang="zh-CN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本章小节</a:t>
            </a:r>
          </a:p>
        </p:txBody>
      </p:sp>
    </p:spTree>
    <p:extLst>
      <p:ext uri="{BB962C8B-B14F-4D97-AF65-F5344CB8AC3E}">
        <p14:creationId xmlns:p14="http://schemas.microsoft.com/office/powerpoint/2010/main" val="203622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82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常量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-US" sz="3200" dirty="0">
                <a:latin typeface="Times New Roman" pitchFamily="18" charset="0"/>
              </a:rPr>
              <a:t>常量是程序里持续不变的值，也称为字面量，是不能改变的数据</a:t>
            </a:r>
            <a:endParaRPr lang="en-US" altLang="zh-CN" sz="3200" dirty="0">
              <a:latin typeface="Times New Roman" pitchFamily="18" charset="0"/>
            </a:endParaRPr>
          </a:p>
          <a:p>
            <a:pPr algn="just"/>
            <a:r>
              <a:rPr lang="zh-CN" altLang="en-US" sz="3200" dirty="0">
                <a:latin typeface="Times New Roman" pitchFamily="18" charset="0"/>
              </a:rPr>
              <a:t>常量的声明： </a:t>
            </a:r>
            <a:r>
              <a:rPr lang="en-US" altLang="zh-CN" sz="3200" dirty="0">
                <a:latin typeface="Times New Roman" pitchFamily="18" charset="0"/>
              </a:rPr>
              <a:t>final </a:t>
            </a:r>
            <a:r>
              <a:rPr lang="zh-CN" altLang="en-US" sz="3200" dirty="0">
                <a:latin typeface="Times New Roman" pitchFamily="18" charset="0"/>
              </a:rPr>
              <a:t>类型 常量名</a:t>
            </a:r>
            <a:r>
              <a:rPr lang="en-US" altLang="zh-CN" sz="3200" dirty="0">
                <a:latin typeface="Times New Roman" pitchFamily="18" charset="0"/>
              </a:rPr>
              <a:t>;   final </a:t>
            </a:r>
            <a:r>
              <a:rPr lang="zh-CN" altLang="en-US" sz="3200" dirty="0">
                <a:latin typeface="Times New Roman" pitchFamily="18" charset="0"/>
              </a:rPr>
              <a:t>类型 常量名</a:t>
            </a:r>
            <a:r>
              <a:rPr lang="en-US" altLang="zh-CN" sz="3200" dirty="0">
                <a:latin typeface="Times New Roman" pitchFamily="18" charset="0"/>
              </a:rPr>
              <a:t>=</a:t>
            </a:r>
            <a:r>
              <a:rPr lang="zh-CN" altLang="en-US" sz="3200" dirty="0">
                <a:latin typeface="Times New Roman" pitchFamily="18" charset="0"/>
              </a:rPr>
              <a:t>常量值</a:t>
            </a:r>
            <a:r>
              <a:rPr lang="en-US" altLang="zh-CN" sz="3200" dirty="0">
                <a:latin typeface="Times New Roman" pitchFamily="18" charset="0"/>
              </a:rPr>
              <a:t>;</a:t>
            </a:r>
          </a:p>
          <a:p>
            <a:pPr algn="just"/>
            <a:r>
              <a:rPr lang="zh-CN" altLang="en-US" sz="3200" dirty="0">
                <a:latin typeface="Times New Roman" pitchFamily="18" charset="0"/>
              </a:rPr>
              <a:t>常量的分类</a:t>
            </a:r>
            <a:endParaRPr lang="en-US" altLang="zh-CN" sz="3200" dirty="0">
              <a:latin typeface="Times New Roman" pitchFamily="18" charset="0"/>
            </a:endParaRPr>
          </a:p>
          <a:p>
            <a:pPr lvl="1" algn="just"/>
            <a:r>
              <a:rPr lang="zh-CN" altLang="en-US" sz="3200" dirty="0">
                <a:latin typeface="Times New Roman" pitchFamily="18" charset="0"/>
              </a:rPr>
              <a:t>整型常量，浮点型常量，字符型常量，字符串型常量，布尔型常量，空值常量</a:t>
            </a:r>
            <a:r>
              <a:rPr lang="en-US" altLang="zh-CN" sz="3200" dirty="0">
                <a:latin typeface="Times New Roman" pitchFamily="18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25512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变量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-US" sz="3200" dirty="0">
                <a:latin typeface="Times New Roman" pitchFamily="18" charset="0"/>
              </a:rPr>
              <a:t>系统为程序分配的内存单元，存储数据的，用一个标识符来表示，其中的数据值是可以改变的，所以叫变量</a:t>
            </a:r>
            <a:endParaRPr lang="en-US" altLang="zh-CN" sz="3200" dirty="0">
              <a:latin typeface="Times New Roman" pitchFamily="18" charset="0"/>
            </a:endParaRPr>
          </a:p>
          <a:p>
            <a:pPr algn="just"/>
            <a:r>
              <a:rPr lang="en-US" altLang="zh-CN" sz="3200" dirty="0">
                <a:latin typeface="Times New Roman" pitchFamily="18" charset="0"/>
              </a:rPr>
              <a:t>Java</a:t>
            </a:r>
            <a:r>
              <a:rPr lang="zh-CN" altLang="en-US" sz="3200" dirty="0">
                <a:latin typeface="Times New Roman" panose="02020603050405020304" pitchFamily="18" charset="0"/>
              </a:rPr>
              <a:t>中的变量遵从先声明后使用的原则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pPr algn="just"/>
            <a:r>
              <a:rPr lang="zh-CN" altLang="en-US" sz="3200" dirty="0">
                <a:latin typeface="Times New Roman" panose="02020603050405020304" pitchFamily="18" charset="0"/>
              </a:rPr>
              <a:t>变量的声明格式如下：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pPr lvl="1" algn="just"/>
            <a:r>
              <a:rPr lang="zh-CN" altLang="en-US" sz="2800" dirty="0">
                <a:latin typeface="Times New Roman" panose="02020603050405020304" pitchFamily="18" charset="0"/>
              </a:rPr>
              <a:t>类型名  变量名</a:t>
            </a:r>
            <a:r>
              <a:rPr lang="en-US" altLang="zh-CN" sz="2800" dirty="0">
                <a:latin typeface="Times New Roman" panose="02020603050405020304" pitchFamily="18" charset="0"/>
              </a:rPr>
              <a:t>1[</a:t>
            </a:r>
            <a:r>
              <a:rPr lang="zh-CN" altLang="en-US" sz="2800" dirty="0">
                <a:latin typeface="Times New Roman" panose="02020603050405020304" pitchFamily="18" charset="0"/>
              </a:rPr>
              <a:t>，变量名</a:t>
            </a:r>
            <a:r>
              <a:rPr lang="en-US" altLang="zh-CN" sz="2800" dirty="0">
                <a:latin typeface="Times New Roman" panose="02020603050405020304" pitchFamily="18" charset="0"/>
              </a:rPr>
              <a:t>2][</a:t>
            </a:r>
            <a:r>
              <a:rPr lang="zh-CN" altLang="en-US" sz="2800" dirty="0">
                <a:latin typeface="Times New Roman" panose="02020603050405020304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</a:rPr>
              <a:t>……];</a:t>
            </a:r>
          </a:p>
          <a:p>
            <a:pPr lvl="1" algn="just"/>
            <a:r>
              <a:rPr lang="zh-CN" altLang="en-US" sz="2800" dirty="0">
                <a:latin typeface="Times New Roman" panose="02020603050405020304" pitchFamily="18" charset="0"/>
              </a:rPr>
              <a:t>类型名  变量名</a:t>
            </a:r>
            <a:r>
              <a:rPr lang="en-US" altLang="zh-CN" sz="2800" dirty="0">
                <a:latin typeface="Times New Roman" panose="02020603050405020304" pitchFamily="18" charset="0"/>
              </a:rPr>
              <a:t>1[=</a:t>
            </a:r>
            <a:r>
              <a:rPr lang="zh-CN" altLang="en-US" sz="2800" dirty="0">
                <a:latin typeface="Times New Roman" panose="02020603050405020304" pitchFamily="18" charset="0"/>
              </a:rPr>
              <a:t>初值</a:t>
            </a:r>
            <a:r>
              <a:rPr lang="en-US" altLang="zh-CN" sz="2800" dirty="0">
                <a:latin typeface="Times New Roman" panose="02020603050405020304" pitchFamily="18" charset="0"/>
              </a:rPr>
              <a:t>1][</a:t>
            </a:r>
            <a:r>
              <a:rPr lang="zh-CN" altLang="en-US" sz="2800" dirty="0">
                <a:latin typeface="Times New Roman" panose="02020603050405020304" pitchFamily="18" charset="0"/>
              </a:rPr>
              <a:t>，变量名</a:t>
            </a:r>
            <a:r>
              <a:rPr lang="en-US" altLang="zh-CN" sz="2800" dirty="0">
                <a:latin typeface="Times New Roman" panose="02020603050405020304" pitchFamily="18" charset="0"/>
              </a:rPr>
              <a:t>2[=</a:t>
            </a:r>
            <a:r>
              <a:rPr lang="zh-CN" altLang="en-US" sz="2800" dirty="0">
                <a:latin typeface="Times New Roman" panose="02020603050405020304" pitchFamily="18" charset="0"/>
              </a:rPr>
              <a:t>初值</a:t>
            </a:r>
            <a:r>
              <a:rPr lang="en-US" altLang="zh-CN" sz="2800" dirty="0">
                <a:latin typeface="Times New Roman" panose="02020603050405020304" pitchFamily="18" charset="0"/>
              </a:rPr>
              <a:t>2]</a:t>
            </a:r>
            <a:r>
              <a:rPr lang="zh-CN" altLang="en-US" sz="2800" dirty="0">
                <a:latin typeface="Times New Roman" panose="02020603050405020304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</a:rPr>
              <a:t>……]</a:t>
            </a:r>
            <a:r>
              <a:rPr lang="zh-CN" altLang="en-US" sz="2800" dirty="0">
                <a:latin typeface="Times New Roman" panose="02020603050405020304" pitchFamily="18" charset="0"/>
              </a:rPr>
              <a:t>；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algn="just"/>
            <a:r>
              <a:rPr lang="zh-CN" altLang="en-US" sz="3200" dirty="0">
                <a:latin typeface="Times New Roman" pitchFamily="18" charset="0"/>
              </a:rPr>
              <a:t>变量的类型</a:t>
            </a:r>
            <a:endParaRPr lang="en-US" altLang="zh-CN" sz="3200" dirty="0">
              <a:latin typeface="Times New Roman" pitchFamily="18" charset="0"/>
            </a:endParaRPr>
          </a:p>
          <a:p>
            <a:pPr lvl="1" algn="just"/>
            <a:r>
              <a:rPr lang="zh-CN" altLang="en-US" sz="3200" dirty="0">
                <a:latin typeface="Times New Roman" pitchFamily="18" charset="0"/>
              </a:rPr>
              <a:t>八种基本类型：</a:t>
            </a:r>
            <a:r>
              <a:rPr lang="en-US" altLang="zh-CN" sz="3200" dirty="0">
                <a:latin typeface="Times New Roman" pitchFamily="18" charset="0"/>
              </a:rPr>
              <a:t>boolean</a:t>
            </a:r>
            <a:r>
              <a:rPr lang="zh-CN" altLang="en-US" sz="3200" dirty="0">
                <a:latin typeface="Times New Roman" pitchFamily="18" charset="0"/>
              </a:rPr>
              <a:t>，</a:t>
            </a:r>
            <a:r>
              <a:rPr lang="en-US" altLang="zh-CN" sz="3200" dirty="0">
                <a:latin typeface="Times New Roman" pitchFamily="18" charset="0"/>
              </a:rPr>
              <a:t>byte</a:t>
            </a:r>
            <a:r>
              <a:rPr lang="zh-CN" altLang="en-US" sz="3200" dirty="0">
                <a:latin typeface="Times New Roman" pitchFamily="18" charset="0"/>
              </a:rPr>
              <a:t>，</a:t>
            </a:r>
            <a:r>
              <a:rPr lang="en-US" altLang="zh-CN" sz="3200" dirty="0">
                <a:latin typeface="Times New Roman" pitchFamily="18" charset="0"/>
              </a:rPr>
              <a:t>short</a:t>
            </a:r>
            <a:r>
              <a:rPr lang="zh-CN" altLang="en-US" sz="3200" dirty="0">
                <a:latin typeface="Times New Roman" pitchFamily="18" charset="0"/>
              </a:rPr>
              <a:t>，</a:t>
            </a:r>
            <a:r>
              <a:rPr lang="en-US" altLang="zh-CN" sz="3200" dirty="0">
                <a:latin typeface="Times New Roman" pitchFamily="18" charset="0"/>
              </a:rPr>
              <a:t>int</a:t>
            </a:r>
            <a:r>
              <a:rPr lang="zh-CN" altLang="en-US" sz="3200" dirty="0">
                <a:latin typeface="Times New Roman" pitchFamily="18" charset="0"/>
              </a:rPr>
              <a:t>，</a:t>
            </a:r>
            <a:r>
              <a:rPr lang="en-US" altLang="zh-CN" sz="3200" dirty="0">
                <a:latin typeface="Times New Roman" pitchFamily="18" charset="0"/>
              </a:rPr>
              <a:t>long</a:t>
            </a:r>
            <a:r>
              <a:rPr lang="zh-CN" altLang="en-US" sz="3200" dirty="0">
                <a:latin typeface="Times New Roman" pitchFamily="18" charset="0"/>
              </a:rPr>
              <a:t>，</a:t>
            </a:r>
            <a:r>
              <a:rPr lang="en-US" altLang="zh-CN" sz="3200" dirty="0">
                <a:latin typeface="Times New Roman" pitchFamily="18" charset="0"/>
              </a:rPr>
              <a:t>char</a:t>
            </a:r>
            <a:r>
              <a:rPr lang="zh-CN" altLang="en-US" sz="3200" dirty="0">
                <a:latin typeface="Times New Roman" pitchFamily="18" charset="0"/>
              </a:rPr>
              <a:t>，</a:t>
            </a:r>
            <a:r>
              <a:rPr lang="en-US" altLang="zh-CN" sz="3200" dirty="0">
                <a:latin typeface="Times New Roman" pitchFamily="18" charset="0"/>
              </a:rPr>
              <a:t>float</a:t>
            </a:r>
            <a:r>
              <a:rPr lang="zh-CN" altLang="en-US" sz="3200" dirty="0">
                <a:latin typeface="Times New Roman" pitchFamily="18" charset="0"/>
              </a:rPr>
              <a:t>，</a:t>
            </a:r>
            <a:r>
              <a:rPr lang="en-US" altLang="zh-CN" sz="3200" dirty="0">
                <a:latin typeface="Times New Roman" pitchFamily="18" charset="0"/>
              </a:rPr>
              <a:t>double</a:t>
            </a:r>
          </a:p>
          <a:p>
            <a:pPr lvl="1" algn="just"/>
            <a:r>
              <a:rPr lang="zh-CN" altLang="en-US" sz="3200" dirty="0">
                <a:latin typeface="Times New Roman" pitchFamily="18" charset="0"/>
              </a:rPr>
              <a:t>对象类型：类，接口，</a:t>
            </a:r>
            <a:r>
              <a:rPr lang="zh-CN" altLang="en-US" sz="3200" dirty="0" smtClean="0">
                <a:latin typeface="Times New Roman" pitchFamily="18" charset="0"/>
              </a:rPr>
              <a:t>数组</a:t>
            </a:r>
            <a:endParaRPr lang="zh-CN" altLang="en-US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32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示例程序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9274FE2C-15FE-472B-80D1-EC837C30B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52107"/>
              </p:ext>
            </p:extLst>
          </p:nvPr>
        </p:nvGraphicFramePr>
        <p:xfrm>
          <a:off x="203173" y="1143000"/>
          <a:ext cx="11885653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5653">
                  <a:extLst>
                    <a:ext uri="{9D8B030D-6E8A-4147-A177-3AD203B41FA5}">
                      <a16:colId xmlns="" xmlns:a16="http://schemas.microsoft.com/office/drawing/2014/main" val="2117560938"/>
                    </a:ext>
                  </a:extLst>
                </a:gridCol>
              </a:tblGrid>
              <a:tr h="55626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public  class  </a:t>
                      </a:r>
                      <a:r>
                        <a:rPr lang="en-US" altLang="zh-CN" sz="2400" dirty="0" err="1">
                          <a:latin typeface="Times New Roman" panose="02020603050405020304" pitchFamily="18" charset="0"/>
                          <a:ea typeface="宋体" pitchFamily="2" charset="-122"/>
                        </a:rPr>
                        <a:t>ConstVariable</a:t>
                      </a: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 {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   public static void main(String </a:t>
                      </a:r>
                      <a:r>
                        <a:rPr lang="en-US" altLang="zh-CN" sz="2400" dirty="0" err="1">
                          <a:latin typeface="Times New Roman" panose="02020603050405020304" pitchFamily="18" charset="0"/>
                          <a:ea typeface="宋体" pitchFamily="2" charset="-122"/>
                        </a:rPr>
                        <a:t>args</a:t>
                      </a: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[ ]) {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       boolean  x, y, z;   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宋体" pitchFamily="2" charset="-122"/>
                      </a:endParaRP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       </a:t>
                      </a: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int a = 89, b = 20;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       x = (a&gt;b); 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宋体" pitchFamily="2" charset="-122"/>
                      </a:endParaRP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       </a:t>
                      </a: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y = (a!=b);   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宋体" pitchFamily="2" charset="-122"/>
                      </a:endParaRP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       </a:t>
                      </a: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z = (</a:t>
                      </a:r>
                      <a:r>
                        <a:rPr lang="en-US" altLang="zh-CN" sz="2400" dirty="0" err="1">
                          <a:latin typeface="Times New Roman" panose="02020603050405020304" pitchFamily="18" charset="0"/>
                          <a:ea typeface="宋体" pitchFamily="2" charset="-122"/>
                        </a:rPr>
                        <a:t>a+b</a:t>
                      </a: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 == 43);   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宋体" pitchFamily="2" charset="-122"/>
                      </a:endParaRP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       </a:t>
                      </a:r>
                      <a:r>
                        <a:rPr lang="en-US" altLang="zh-CN" sz="2400" dirty="0" err="1">
                          <a:latin typeface="Times New Roman" panose="02020603050405020304" pitchFamily="18" charset="0"/>
                          <a:ea typeface="宋体" pitchFamily="2" charset="-122"/>
                        </a:rPr>
                        <a:t>System.out.println</a:t>
                      </a: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("x=" + x); 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       </a:t>
                      </a:r>
                      <a:r>
                        <a:rPr lang="en-US" altLang="zh-CN" sz="2400" dirty="0" err="1">
                          <a:latin typeface="Times New Roman" panose="02020603050405020304" pitchFamily="18" charset="0"/>
                          <a:ea typeface="宋体" pitchFamily="2" charset="-122"/>
                        </a:rPr>
                        <a:t>System.out.println</a:t>
                      </a: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("y=" + y);  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宋体" pitchFamily="2" charset="-122"/>
                      </a:endParaRP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       </a:t>
                      </a:r>
                      <a:r>
                        <a:rPr lang="en-US" altLang="zh-CN" sz="2400" dirty="0" err="1">
                          <a:latin typeface="Times New Roman" panose="02020603050405020304" pitchFamily="18" charset="0"/>
                          <a:ea typeface="宋体" pitchFamily="2" charset="-122"/>
                        </a:rPr>
                        <a:t>System.out.println</a:t>
                      </a: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("z=" + z);  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zh-CN" sz="2400" dirty="0">
                        <a:latin typeface="Times New Roman" panose="02020603050405020304" pitchFamily="18" charset="0"/>
                        <a:ea typeface="宋体" pitchFamily="2" charset="-122"/>
                      </a:endParaRP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       final String BJUT</a:t>
                      </a:r>
                      <a:r>
                        <a:rPr lang="en-US" altLang="zh-CN" sz="2400" baseline="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 = 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"</a:t>
                      </a:r>
                      <a:r>
                        <a:rPr lang="en-US" altLang="zh-CN" sz="2400" baseline="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Beijing University of Technology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"</a:t>
                      </a:r>
                      <a:r>
                        <a:rPr lang="en-US" altLang="zh-CN" sz="2400" baseline="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; 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US" altLang="zh-CN" sz="2400" baseline="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       </a:t>
                      </a:r>
                      <a:r>
                        <a:rPr lang="en-US" altLang="zh-CN" sz="2400" baseline="0" dirty="0" err="1">
                          <a:latin typeface="Times New Roman" panose="02020603050405020304" pitchFamily="18" charset="0"/>
                          <a:ea typeface="宋体" pitchFamily="2" charset="-122"/>
                        </a:rPr>
                        <a:t>System.out.println</a:t>
                      </a:r>
                      <a:r>
                        <a:rPr lang="en-US" altLang="zh-CN" sz="2400" baseline="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(BJUT); 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zh-CN" sz="2400" baseline="0" dirty="0">
                        <a:latin typeface="Times New Roman" panose="02020603050405020304" pitchFamily="18" charset="0"/>
                        <a:ea typeface="宋体" pitchFamily="2" charset="-122"/>
                      </a:endParaRP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US" altLang="zh-CN" sz="2400" baseline="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       final int UPPER_LIMIT = 1, LOWER_LIMIT = 0; 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US" altLang="zh-CN" sz="2400" baseline="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       </a:t>
                      </a:r>
                      <a:r>
                        <a:rPr lang="en-US" altLang="zh-CN" sz="2400" baseline="0" dirty="0" err="1">
                          <a:latin typeface="Times New Roman" panose="02020603050405020304" pitchFamily="18" charset="0"/>
                          <a:ea typeface="宋体" pitchFamily="2" charset="-122"/>
                        </a:rPr>
                        <a:t>System.out.println</a:t>
                      </a:r>
                      <a:r>
                        <a:rPr lang="en-US" altLang="zh-CN" sz="2400" baseline="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(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"</a:t>
                      </a:r>
                      <a:r>
                        <a:rPr lang="en-US" altLang="zh-CN" sz="2400" baseline="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[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"</a:t>
                      </a:r>
                      <a:r>
                        <a:rPr lang="en-US" altLang="zh-CN" sz="2400" baseline="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 + LOWER_LIMIT + 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"</a:t>
                      </a:r>
                      <a:r>
                        <a:rPr lang="en-US" altLang="zh-CN" sz="2400" baseline="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, 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"</a:t>
                      </a:r>
                      <a:r>
                        <a:rPr lang="en-US" altLang="zh-CN" sz="2400" baseline="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 + UPPER_LIMIT + 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"</a:t>
                      </a:r>
                      <a:r>
                        <a:rPr lang="en-US" altLang="zh-CN" sz="2400" baseline="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]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"</a:t>
                      </a:r>
                      <a:r>
                        <a:rPr lang="en-US" altLang="zh-CN" sz="2400" baseline="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); </a:t>
                      </a:r>
                      <a:endParaRPr lang="zh-CN" altLang="en-US" sz="2400" dirty="0">
                        <a:latin typeface="Times New Roman" panose="02020603050405020304" pitchFamily="18" charset="0"/>
                        <a:ea typeface="宋体" pitchFamily="2" charset="-122"/>
                      </a:endParaRP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zh-CN" altLang="en-US" sz="240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   </a:t>
                      </a: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}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ea typeface="宋体" pitchFamily="2" charset="-122"/>
                        </a:rPr>
                        <a:t>}</a:t>
                      </a:r>
                    </a:p>
                  </a:txBody>
                  <a:tcPr marL="121904" marR="121904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118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8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E251966-7A34-4BE7-8FE6-8413F2D07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标识符的命名习惯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4689708-95A9-4D6C-A65D-56A3E6042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0" y="1155700"/>
            <a:ext cx="12088826" cy="5257800"/>
          </a:xfrm>
        </p:spPr>
        <p:txBody>
          <a:bodyPr/>
          <a:lstStyle/>
          <a:p>
            <a:r>
              <a:rPr lang="zh-CN" altLang="en-US" dirty="0">
                <a:latin typeface="Times New Roman" pitchFamily="18" charset="0"/>
              </a:rPr>
              <a:t>变量名和方法名不能用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</a:rPr>
              <a:t>_</a:t>
            </a:r>
            <a:r>
              <a:rPr lang="zh-CN" altLang="en-US" dirty="0">
                <a:latin typeface="Times New Roman" pitchFamily="18" charset="0"/>
              </a:rPr>
              <a:t>和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</a:rPr>
              <a:t>$</a:t>
            </a:r>
            <a:r>
              <a:rPr lang="zh-CN" altLang="en-US" dirty="0">
                <a:latin typeface="Times New Roman" pitchFamily="18" charset="0"/>
              </a:rPr>
              <a:t>作为第</a:t>
            </a:r>
            <a:r>
              <a:rPr lang="en-US" altLang="zh-CN" dirty="0">
                <a:latin typeface="Times New Roman" pitchFamily="18" charset="0"/>
              </a:rPr>
              <a:t>1 </a:t>
            </a:r>
            <a:r>
              <a:rPr lang="zh-CN" altLang="en-US" dirty="0">
                <a:latin typeface="Times New Roman" pitchFamily="18" charset="0"/>
              </a:rPr>
              <a:t>个字符</a:t>
            </a:r>
          </a:p>
          <a:p>
            <a:r>
              <a:rPr lang="zh-CN" altLang="en-US" dirty="0">
                <a:latin typeface="Times New Roman" pitchFamily="18" charset="0"/>
              </a:rPr>
              <a:t>为增强可读性，所有命名要望文生义</a:t>
            </a:r>
            <a:endParaRPr lang="en-US" altLang="zh-CN" dirty="0">
              <a:latin typeface="Times New Roman" pitchFamily="18" charset="0"/>
            </a:endParaRPr>
          </a:p>
          <a:p>
            <a:r>
              <a:rPr lang="zh-CN" altLang="en-US" dirty="0">
                <a:latin typeface="Times New Roman" pitchFamily="18" charset="0"/>
              </a:rPr>
              <a:t>类名，接口名：每个单词的首字母大写，其他字母小写</a:t>
            </a:r>
            <a:endParaRPr lang="en-US" altLang="zh-CN" dirty="0">
              <a:latin typeface="Times New Roman" pitchFamily="18" charset="0"/>
            </a:endParaRPr>
          </a:p>
          <a:p>
            <a:pPr lvl="1"/>
            <a:r>
              <a:rPr lang="en-US" altLang="zh-CN" dirty="0" err="1">
                <a:latin typeface="Times New Roman" pitchFamily="18" charset="0"/>
              </a:rPr>
              <a:t>MyFirstJava</a:t>
            </a:r>
            <a:r>
              <a:rPr lang="zh-CN" altLang="en-US" dirty="0">
                <a:latin typeface="Times New Roman" pitchFamily="18" charset="0"/>
              </a:rPr>
              <a:t>，</a:t>
            </a:r>
            <a:r>
              <a:rPr lang="en-US" altLang="zh-CN" dirty="0">
                <a:latin typeface="Times New Roman" pitchFamily="18" charset="0"/>
              </a:rPr>
              <a:t>Player</a:t>
            </a:r>
            <a:r>
              <a:rPr lang="zh-CN" altLang="en-US" dirty="0">
                <a:latin typeface="Times New Roman" pitchFamily="18" charset="0"/>
              </a:rPr>
              <a:t>，</a:t>
            </a:r>
            <a:r>
              <a:rPr lang="en-US" altLang="zh-CN" dirty="0">
                <a:latin typeface="Times New Roman" pitchFamily="18" charset="0"/>
              </a:rPr>
              <a:t>Teacher</a:t>
            </a:r>
          </a:p>
          <a:p>
            <a:r>
              <a:rPr lang="zh-CN" altLang="en-US" dirty="0">
                <a:latin typeface="Times New Roman" pitchFamily="18" charset="0"/>
              </a:rPr>
              <a:t>属性，方法，变量名：第一个单词全小写，从第二个单词开始每个单词首字母大写，其他字母小写   </a:t>
            </a:r>
            <a:endParaRPr lang="en-US" altLang="zh-CN" dirty="0">
              <a:latin typeface="Times New Roman" pitchFamily="18" charset="0"/>
            </a:endParaRPr>
          </a:p>
          <a:p>
            <a:pPr lvl="1"/>
            <a:r>
              <a:rPr lang="en-US" altLang="zh-CN" dirty="0" err="1">
                <a:latin typeface="Times New Roman" pitchFamily="18" charset="0"/>
              </a:rPr>
              <a:t>getName</a:t>
            </a:r>
            <a:r>
              <a:rPr lang="en-US" altLang="zh-CN" dirty="0">
                <a:latin typeface="Times New Roman" pitchFamily="18" charset="0"/>
              </a:rPr>
              <a:t>()     </a:t>
            </a:r>
            <a:r>
              <a:rPr lang="en-US" altLang="zh-CN" dirty="0" err="1">
                <a:latin typeface="Times New Roman" pitchFamily="18" charset="0"/>
              </a:rPr>
              <a:t>setDoctorBirthday</a:t>
            </a:r>
            <a:r>
              <a:rPr lang="en-US" altLang="zh-CN" dirty="0">
                <a:latin typeface="Times New Roman" pitchFamily="18" charset="0"/>
              </a:rPr>
              <a:t>()</a:t>
            </a:r>
          </a:p>
          <a:p>
            <a:r>
              <a:rPr lang="zh-CN" altLang="en-US" dirty="0">
                <a:latin typeface="Times New Roman" pitchFamily="18" charset="0"/>
              </a:rPr>
              <a:t>常量：全部大写，</a:t>
            </a:r>
            <a:r>
              <a:rPr lang="en-US" altLang="zh-CN" dirty="0">
                <a:latin typeface="Times New Roman" pitchFamily="18" charset="0"/>
              </a:rPr>
              <a:t>_</a:t>
            </a:r>
            <a:r>
              <a:rPr lang="zh-CN" altLang="en-US" dirty="0">
                <a:latin typeface="Times New Roman" pitchFamily="18" charset="0"/>
              </a:rPr>
              <a:t>作为单词连接符 </a:t>
            </a:r>
            <a:endParaRPr lang="en-US" altLang="zh-CN" dirty="0">
              <a:latin typeface="Times New Roman" pitchFamily="18" charset="0"/>
            </a:endParaRPr>
          </a:p>
          <a:p>
            <a:pPr lvl="1"/>
            <a:r>
              <a:rPr lang="en-US" altLang="zh-CN" dirty="0">
                <a:latin typeface="Times New Roman" pitchFamily="18" charset="0"/>
              </a:rPr>
              <a:t>MAX_INT</a:t>
            </a:r>
          </a:p>
          <a:p>
            <a:r>
              <a:rPr lang="zh-CN" altLang="en-US" dirty="0">
                <a:latin typeface="Times New Roman" pitchFamily="18" charset="0"/>
              </a:rPr>
              <a:t>包名：全部小写 </a:t>
            </a:r>
            <a:endParaRPr lang="en-US" altLang="zh-CN" dirty="0">
              <a:latin typeface="Times New Roman" pitchFamily="18" charset="0"/>
            </a:endParaRPr>
          </a:p>
          <a:p>
            <a:pPr lvl="1"/>
            <a:r>
              <a:rPr lang="en-US" altLang="zh-CN" dirty="0">
                <a:latin typeface="Times New Roman" pitchFamily="18" charset="0"/>
              </a:rPr>
              <a:t>cn.edu.bjut.java</a:t>
            </a:r>
            <a:endParaRPr lang="zh-CN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9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041" y="171451"/>
            <a:ext cx="10971372" cy="487363"/>
          </a:xfrm>
        </p:spPr>
        <p:txBody>
          <a:bodyPr/>
          <a:lstStyle/>
          <a:p>
            <a:pPr eaLnBrk="1" hangingPunct="1"/>
            <a:r>
              <a:rPr lang="zh-CN" altLang="en-US" sz="3800" dirty="0"/>
              <a:t>第二章：</a:t>
            </a:r>
            <a:r>
              <a:rPr lang="en-US" altLang="zh-CN" sz="3800" dirty="0"/>
              <a:t>JAVA</a:t>
            </a:r>
            <a:r>
              <a:rPr lang="zh-CN" altLang="en-US" sz="3800" dirty="0"/>
              <a:t>语言基础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标识符</a:t>
            </a: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原始数据类型</a:t>
            </a:r>
            <a:endParaRPr lang="en-US" altLang="zh-CN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运算符</a:t>
            </a:r>
            <a:endParaRPr lang="en-US" altLang="zh-CN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常量及变量</a:t>
            </a:r>
            <a:endParaRPr lang="en-US" altLang="zh-CN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语句</a:t>
            </a:r>
            <a:endParaRPr lang="en-US" altLang="zh-CN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本章小节</a:t>
            </a:r>
          </a:p>
        </p:txBody>
      </p:sp>
    </p:spTree>
    <p:extLst>
      <p:ext uri="{BB962C8B-B14F-4D97-AF65-F5344CB8AC3E}">
        <p14:creationId xmlns:p14="http://schemas.microsoft.com/office/powerpoint/2010/main" val="254484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82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语句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-US" sz="3000" dirty="0">
                <a:latin typeface="Times New Roman" pitchFamily="18" charset="0"/>
              </a:rPr>
              <a:t>在</a:t>
            </a:r>
            <a:r>
              <a:rPr lang="en-US" altLang="zh-CN" sz="3000" dirty="0">
                <a:latin typeface="Times New Roman" pitchFamily="18" charset="0"/>
              </a:rPr>
              <a:t>Java </a:t>
            </a:r>
            <a:r>
              <a:rPr lang="zh-CN" altLang="en-US" sz="3000" dirty="0">
                <a:latin typeface="Times New Roman" pitchFamily="18" charset="0"/>
              </a:rPr>
              <a:t>语言中语句以“；”为终结符</a:t>
            </a:r>
            <a:endParaRPr lang="en-US" altLang="zh-CN" sz="3000" dirty="0">
              <a:latin typeface="Times New Roman" pitchFamily="18" charset="0"/>
            </a:endParaRPr>
          </a:p>
          <a:p>
            <a:pPr algn="just"/>
            <a:r>
              <a:rPr lang="en-US" altLang="zh-CN" sz="3000" dirty="0">
                <a:latin typeface="Times New Roman" pitchFamily="18" charset="0"/>
              </a:rPr>
              <a:t>Java </a:t>
            </a:r>
            <a:r>
              <a:rPr lang="zh-CN" altLang="en-US" sz="3000" dirty="0">
                <a:latin typeface="Times New Roman" pitchFamily="18" charset="0"/>
              </a:rPr>
              <a:t>中有三类语句</a:t>
            </a:r>
            <a:endParaRPr lang="en-US" altLang="zh-CN" sz="3000" dirty="0">
              <a:latin typeface="Times New Roman" pitchFamily="18" charset="0"/>
            </a:endParaRPr>
          </a:p>
          <a:p>
            <a:pPr lvl="1" algn="just"/>
            <a:r>
              <a:rPr lang="zh-CN" altLang="en-US" sz="3000" dirty="0">
                <a:latin typeface="Times New Roman" pitchFamily="18" charset="0"/>
              </a:rPr>
              <a:t>表达式语句</a:t>
            </a:r>
            <a:endParaRPr lang="en-US" altLang="zh-CN" sz="3000" dirty="0">
              <a:latin typeface="Times New Roman" pitchFamily="18" charset="0"/>
            </a:endParaRPr>
          </a:p>
          <a:p>
            <a:pPr lvl="1" algn="just"/>
            <a:r>
              <a:rPr lang="zh-CN" altLang="en-US" sz="3000" dirty="0">
                <a:latin typeface="Times New Roman" pitchFamily="18" charset="0"/>
              </a:rPr>
              <a:t>赋值表达式语句 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aValue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=8933.234 ;</a:t>
            </a:r>
          </a:p>
          <a:p>
            <a:pPr lvl="1" algn="just"/>
            <a:r>
              <a:rPr lang="zh-CN" altLang="en-US" sz="3000" dirty="0">
                <a:latin typeface="Times New Roman" pitchFamily="18" charset="0"/>
              </a:rPr>
              <a:t>增量表达式</a:t>
            </a:r>
            <a:r>
              <a:rPr lang="en-US" altLang="zh-CN" sz="3000" dirty="0">
                <a:latin typeface="Times New Roman" pitchFamily="18" charset="0"/>
              </a:rPr>
              <a:t>(</a:t>
            </a:r>
            <a:r>
              <a:rPr lang="zh-CN" altLang="en-US" sz="3000" dirty="0">
                <a:latin typeface="Times New Roman" pitchFamily="18" charset="0"/>
              </a:rPr>
              <a:t>使用</a:t>
            </a:r>
            <a:r>
              <a:rPr lang="en-US" altLang="zh-CN" sz="3000" dirty="0">
                <a:latin typeface="Times New Roman" pitchFamily="18" charset="0"/>
              </a:rPr>
              <a:t>++</a:t>
            </a:r>
            <a:r>
              <a:rPr lang="zh-CN" altLang="en-US" sz="3000" dirty="0">
                <a:latin typeface="Times New Roman" pitchFamily="18" charset="0"/>
              </a:rPr>
              <a:t>或</a:t>
            </a:r>
            <a:r>
              <a:rPr lang="en-US" altLang="zh-CN" sz="3000" dirty="0">
                <a:latin typeface="Times New Roman" pitchFamily="18" charset="0"/>
              </a:rPr>
              <a:t>--)</a:t>
            </a:r>
            <a:r>
              <a:rPr lang="zh-CN" altLang="en-US" sz="3000" dirty="0">
                <a:latin typeface="Times New Roman" pitchFamily="18" charset="0"/>
              </a:rPr>
              <a:t>语句 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aValue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++;</a:t>
            </a:r>
          </a:p>
          <a:p>
            <a:pPr lvl="1" algn="just"/>
            <a:r>
              <a:rPr lang="zh-CN" altLang="en-US" sz="3000" dirty="0">
                <a:latin typeface="Times New Roman" pitchFamily="18" charset="0"/>
              </a:rPr>
              <a:t>方法调用表达式语句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System.out.println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aValue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1" algn="just"/>
            <a:r>
              <a:rPr lang="zh-CN" altLang="en-US" sz="3000" dirty="0">
                <a:latin typeface="Times New Roman" pitchFamily="18" charset="0"/>
              </a:rPr>
              <a:t>对象创建表达式语句 </a:t>
            </a:r>
            <a:endParaRPr lang="en-US" altLang="zh-CN" sz="3000" dirty="0" smtClean="0">
              <a:latin typeface="Times New Roman" pitchFamily="18" charset="0"/>
            </a:endParaRPr>
          </a:p>
          <a:p>
            <a:pPr marL="457200" lvl="1" indent="0" algn="just">
              <a:buNone/>
            </a:pPr>
            <a:r>
              <a:rPr lang="en-US" altLang="zh-C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Integer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intObj</a:t>
            </a: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new Integer(4);</a:t>
            </a:r>
          </a:p>
          <a:p>
            <a:pPr algn="just"/>
            <a:r>
              <a:rPr lang="zh-CN" altLang="en-US" sz="3000" dirty="0">
                <a:latin typeface="Times New Roman" pitchFamily="18" charset="0"/>
              </a:rPr>
              <a:t>声明语句 </a:t>
            </a:r>
            <a:r>
              <a:rPr lang="en-US" altLang="zh-CN" sz="3000" dirty="0">
                <a:latin typeface="Times New Roman" pitchFamily="18" charset="0"/>
              </a:rPr>
              <a:t>double </a:t>
            </a:r>
            <a:r>
              <a:rPr lang="en-US" altLang="zh-CN" sz="3000" dirty="0" err="1">
                <a:latin typeface="Times New Roman" pitchFamily="18" charset="0"/>
              </a:rPr>
              <a:t>aValue</a:t>
            </a:r>
            <a:r>
              <a:rPr lang="en-US" altLang="zh-CN" sz="3000" dirty="0">
                <a:latin typeface="Times New Roman" pitchFamily="18" charset="0"/>
              </a:rPr>
              <a:t>=8933.234;</a:t>
            </a:r>
          </a:p>
          <a:p>
            <a:pPr algn="just"/>
            <a:r>
              <a:rPr lang="zh-CN" altLang="en-US" sz="3000" dirty="0">
                <a:latin typeface="Times New Roman" pitchFamily="18" charset="0"/>
              </a:rPr>
              <a:t>程序流控制</a:t>
            </a:r>
            <a:r>
              <a:rPr lang="zh-CN" altLang="en-US" sz="3000" dirty="0" smtClean="0">
                <a:latin typeface="Times New Roman" pitchFamily="18" charset="0"/>
              </a:rPr>
              <a:t>语</a:t>
            </a:r>
            <a:r>
              <a:rPr lang="zh-CN" altLang="en-US" sz="3000" dirty="0">
                <a:latin typeface="Times New Roman" pitchFamily="18" charset="0"/>
              </a:rPr>
              <a:t>句</a:t>
            </a:r>
          </a:p>
        </p:txBody>
      </p:sp>
    </p:spTree>
    <p:extLst>
      <p:ext uri="{BB962C8B-B14F-4D97-AF65-F5344CB8AC3E}">
        <p14:creationId xmlns:p14="http://schemas.microsoft.com/office/powerpoint/2010/main" val="20931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程序控制流：</a:t>
            </a:r>
            <a:r>
              <a:rPr lang="en-US" altLang="zh-CN" dirty="0"/>
              <a:t>if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9085" y="1109483"/>
            <a:ext cx="11377719" cy="5257800"/>
          </a:xfrm>
        </p:spPr>
        <p:txBody>
          <a:bodyPr/>
          <a:lstStyle/>
          <a:p>
            <a:pPr algn="just"/>
            <a:r>
              <a:rPr lang="en-US" altLang="zh-CN" dirty="0">
                <a:latin typeface="Times New Roman" pitchFamily="18" charset="0"/>
              </a:rPr>
              <a:t>java.util.Random </a:t>
            </a:r>
            <a:r>
              <a:rPr lang="zh-CN" altLang="en-US" dirty="0">
                <a:latin typeface="Times New Roman" pitchFamily="18" charset="0"/>
              </a:rPr>
              <a:t>类的方法</a:t>
            </a:r>
            <a:r>
              <a:rPr lang="en-US" altLang="zh-CN" dirty="0" err="1">
                <a:latin typeface="Times New Roman" pitchFamily="18" charset="0"/>
              </a:rPr>
              <a:t>nextInt</a:t>
            </a:r>
            <a:r>
              <a:rPr lang="en-US" altLang="zh-CN" dirty="0">
                <a:latin typeface="Times New Roman" pitchFamily="18" charset="0"/>
              </a:rPr>
              <a:t>()</a:t>
            </a:r>
            <a:r>
              <a:rPr lang="zh-CN" altLang="en-US" dirty="0">
                <a:latin typeface="Times New Roman" pitchFamily="18" charset="0"/>
              </a:rPr>
              <a:t>产生随机整数，生成两个随机整数，用</a:t>
            </a:r>
            <a:r>
              <a:rPr lang="en-US" altLang="zh-CN" dirty="0">
                <a:latin typeface="Times New Roman" pitchFamily="18" charset="0"/>
              </a:rPr>
              <a:t>if-else </a:t>
            </a:r>
            <a:r>
              <a:rPr lang="zh-CN" altLang="en-US" dirty="0">
                <a:latin typeface="Times New Roman" pitchFamily="18" charset="0"/>
              </a:rPr>
              <a:t>语句</a:t>
            </a:r>
            <a:r>
              <a:rPr lang="zh-CN" altLang="en-US" dirty="0" smtClean="0">
                <a:latin typeface="Times New Roman" pitchFamily="18" charset="0"/>
              </a:rPr>
              <a:t>找出较小者</a:t>
            </a:r>
            <a:endParaRPr lang="zh-CN" altLang="en-US" dirty="0">
              <a:latin typeface="Times New Roman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9274FE2C-15FE-472B-80D1-EC837C30B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381963"/>
              </p:ext>
            </p:extLst>
          </p:nvPr>
        </p:nvGraphicFramePr>
        <p:xfrm>
          <a:off x="203173" y="2103120"/>
          <a:ext cx="11885653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5653">
                  <a:extLst>
                    <a:ext uri="{9D8B030D-6E8A-4147-A177-3AD203B41FA5}">
                      <a16:colId xmlns="" xmlns:a16="http://schemas.microsoft.com/office/drawing/2014/main" val="2117560938"/>
                    </a:ext>
                  </a:extLst>
                </a:gridCol>
              </a:tblGrid>
              <a:tr h="4191000">
                <a:tc>
                  <a:txBody>
                    <a:bodyPr/>
                    <a:lstStyle/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import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java.util.Random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public class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IfElse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{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public static void main(String[]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args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){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    Random random=new Random(); //</a:t>
                      </a:r>
                      <a:r>
                        <a:rPr lang="zh-CN" altLang="en-US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声明随机数类对象并实例化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    int m =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random.nextInt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(); //</a:t>
                      </a:r>
                      <a:r>
                        <a:rPr lang="zh-CN" altLang="en-US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产生随机整数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System.</a:t>
                      </a:r>
                      <a:r>
                        <a:rPr lang="en-US" altLang="zh-CN" sz="1800" b="1" i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out.println</a:t>
                      </a:r>
                      <a:r>
                        <a:rPr lang="en-US" altLang="zh-CN" sz="1800" b="1" i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("m = " + m);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    int n =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random.nextInt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(); //</a:t>
                      </a:r>
                      <a:r>
                        <a:rPr lang="zh-CN" altLang="en-US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产生下一个随机整数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System.</a:t>
                      </a:r>
                      <a:r>
                        <a:rPr lang="en-US" altLang="zh-CN" sz="1800" b="1" i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out.println</a:t>
                      </a:r>
                      <a:r>
                        <a:rPr lang="en-US" altLang="zh-CN" sz="1800" b="1" i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("n = " + n);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    if(m &lt; n) {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System.</a:t>
                      </a:r>
                      <a:r>
                        <a:rPr lang="en-US" altLang="zh-CN" sz="1800" b="1" i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out.println</a:t>
                      </a:r>
                      <a:r>
                        <a:rPr lang="en-US" altLang="zh-CN" sz="1800" b="1" i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("The minimum of m and n is " + m);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    } else if (n &lt; m) {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System.</a:t>
                      </a:r>
                      <a:r>
                        <a:rPr lang="en-US" altLang="zh-CN" sz="1800" b="1" i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out.println</a:t>
                      </a:r>
                      <a:r>
                        <a:rPr lang="en-US" altLang="zh-CN" sz="1800" b="1" i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("The minimum of m and n is " + n);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    } else {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System.</a:t>
                      </a:r>
                      <a:r>
                        <a:rPr lang="en-US" altLang="zh-CN" sz="1800" b="1" i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out.println</a:t>
                      </a:r>
                      <a:r>
                        <a:rPr lang="en-US" altLang="zh-CN" sz="1800" b="1" i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("m is equal to n");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    }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}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}</a:t>
                      </a:r>
                      <a:endParaRPr lang="en-US" altLang="zh-CN" sz="1800" baseline="0" dirty="0"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04" marR="121904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118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84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程序控制流：</a:t>
            </a:r>
            <a:r>
              <a:rPr lang="en-US" altLang="zh-CN" dirty="0"/>
              <a:t>switch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-US" sz="3200" dirty="0">
                <a:latin typeface="Times New Roman" pitchFamily="18" charset="0"/>
              </a:rPr>
              <a:t>产生从</a:t>
            </a:r>
            <a:r>
              <a:rPr lang="en-US" altLang="zh-CN" sz="3200" dirty="0">
                <a:latin typeface="Times New Roman" pitchFamily="18" charset="0"/>
              </a:rPr>
              <a:t>1 </a:t>
            </a:r>
            <a:r>
              <a:rPr lang="zh-CN" altLang="en-US" sz="3200" dirty="0">
                <a:latin typeface="Times New Roman" pitchFamily="18" charset="0"/>
              </a:rPr>
              <a:t>到</a:t>
            </a:r>
            <a:r>
              <a:rPr lang="en-US" altLang="zh-CN" sz="3200" dirty="0">
                <a:latin typeface="Times New Roman" pitchFamily="18" charset="0"/>
              </a:rPr>
              <a:t>12 </a:t>
            </a:r>
            <a:r>
              <a:rPr lang="zh-CN" altLang="en-US" sz="3200" dirty="0">
                <a:latin typeface="Times New Roman" pitchFamily="18" charset="0"/>
              </a:rPr>
              <a:t>的随机整数</a:t>
            </a:r>
            <a:r>
              <a:rPr lang="en-US" altLang="zh-CN" sz="3200" dirty="0">
                <a:latin typeface="Times New Roman" pitchFamily="18" charset="0"/>
              </a:rPr>
              <a:t>month</a:t>
            </a:r>
            <a:r>
              <a:rPr lang="zh-CN" altLang="en-US" sz="3200" dirty="0">
                <a:latin typeface="Times New Roman" pitchFamily="18" charset="0"/>
              </a:rPr>
              <a:t>，根据</a:t>
            </a:r>
            <a:r>
              <a:rPr lang="en-US" altLang="zh-CN" sz="3200" dirty="0">
                <a:latin typeface="Times New Roman" pitchFamily="18" charset="0"/>
              </a:rPr>
              <a:t>month </a:t>
            </a:r>
            <a:r>
              <a:rPr lang="zh-CN" altLang="en-US" sz="3200" dirty="0">
                <a:latin typeface="Times New Roman" pitchFamily="18" charset="0"/>
              </a:rPr>
              <a:t>的值显示相应的月份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9274FE2C-15FE-472B-80D1-EC837C30B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035277"/>
              </p:ext>
            </p:extLst>
          </p:nvPr>
        </p:nvGraphicFramePr>
        <p:xfrm>
          <a:off x="203173" y="2225040"/>
          <a:ext cx="11885653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5653">
                  <a:extLst>
                    <a:ext uri="{9D8B030D-6E8A-4147-A177-3AD203B41FA5}">
                      <a16:colId xmlns="" xmlns:a16="http://schemas.microsoft.com/office/drawing/2014/main" val="2117560938"/>
                    </a:ext>
                  </a:extLst>
                </a:gridCol>
              </a:tblGrid>
              <a:tr h="419100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import </a:t>
                      </a:r>
                      <a:r>
                        <a:rPr lang="en-US" altLang="zh-CN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java.util.Random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public class </a:t>
                      </a:r>
                      <a:r>
                        <a:rPr lang="en-US" altLang="zh-CN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SwitchExample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{</a:t>
                      </a:r>
                    </a:p>
                    <a:p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public static void main(String[]</a:t>
                      </a:r>
                      <a:r>
                        <a:rPr lang="en-US" altLang="zh-CN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args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 {</a:t>
                      </a:r>
                    </a:p>
                    <a:p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Random random=new Random(); //</a:t>
                      </a:r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声明随机数类对象并实例化</a:t>
                      </a:r>
                    </a:p>
                    <a:p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float x = </a:t>
                      </a:r>
                      <a:r>
                        <a:rPr lang="en-US" altLang="zh-CN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random.nextFloat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(); //</a:t>
                      </a:r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产生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0.0 </a:t>
                      </a:r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到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1.0 </a:t>
                      </a:r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的随机浮点数</a:t>
                      </a:r>
                    </a:p>
                    <a:p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int month=</a:t>
                      </a:r>
                      <a:r>
                        <a:rPr lang="en-US" altLang="zh-CN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Math.</a:t>
                      </a:r>
                      <a:r>
                        <a:rPr lang="en-US" altLang="zh-CN" sz="1800" b="1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round</a:t>
                      </a:r>
                      <a:r>
                        <a:rPr lang="en-US" altLang="zh-CN" sz="18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(11*x+1); //</a:t>
                      </a:r>
                      <a:r>
                        <a:rPr lang="zh-CN" altLang="en-US" sz="18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产生</a:t>
                      </a:r>
                      <a:r>
                        <a:rPr lang="en-US" altLang="zh-CN" sz="18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zh-CN" altLang="en-US" sz="18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到</a:t>
                      </a:r>
                      <a:r>
                        <a:rPr lang="en-US" altLang="zh-CN" sz="18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  <a:r>
                        <a:rPr lang="zh-CN" altLang="en-US" sz="18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的随机整数</a:t>
                      </a:r>
                    </a:p>
                    <a:p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switch(month) {</a:t>
                      </a:r>
                    </a:p>
                    <a:p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case 1: </a:t>
                      </a:r>
                      <a:r>
                        <a:rPr lang="en-US" altLang="zh-CN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System.</a:t>
                      </a:r>
                      <a:r>
                        <a:rPr lang="en-US" altLang="zh-CN" sz="1800" b="1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out.println</a:t>
                      </a:r>
                      <a:r>
                        <a:rPr lang="en-US" altLang="zh-CN" sz="18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("1</a:t>
                      </a:r>
                      <a:r>
                        <a:rPr lang="zh-CN" altLang="en-US" sz="18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8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"); break;</a:t>
                      </a:r>
                    </a:p>
                    <a:p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case 2: </a:t>
                      </a:r>
                      <a:r>
                        <a:rPr lang="en-US" altLang="zh-CN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System.</a:t>
                      </a:r>
                      <a:r>
                        <a:rPr lang="en-US" altLang="zh-CN" sz="1800" b="1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out.println</a:t>
                      </a:r>
                      <a:r>
                        <a:rPr lang="en-US" altLang="zh-CN" sz="18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("2</a:t>
                      </a:r>
                      <a:r>
                        <a:rPr lang="zh-CN" altLang="en-US" sz="18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8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"); break;</a:t>
                      </a:r>
                    </a:p>
                    <a:p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case 3: </a:t>
                      </a:r>
                      <a:r>
                        <a:rPr lang="en-US" altLang="zh-CN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System.</a:t>
                      </a:r>
                      <a:r>
                        <a:rPr lang="en-US" altLang="zh-CN" sz="1800" b="1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out.println</a:t>
                      </a:r>
                      <a:r>
                        <a:rPr lang="en-US" altLang="zh-CN" sz="18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("3</a:t>
                      </a:r>
                      <a:r>
                        <a:rPr lang="zh-CN" altLang="en-US" sz="18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8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"); break;</a:t>
                      </a:r>
                    </a:p>
                    <a:p>
                      <a:r>
                        <a:rPr lang="en-US" altLang="zh-CN" sz="18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altLang="zh-CN" sz="1800" b="1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……</a:t>
                      </a:r>
                    </a:p>
                    <a:p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default: </a:t>
                      </a:r>
                      <a:r>
                        <a:rPr lang="en-US" altLang="zh-CN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System.</a:t>
                      </a:r>
                      <a:r>
                        <a:rPr lang="en-US" altLang="zh-CN" sz="1800" b="1" i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out.println</a:t>
                      </a:r>
                      <a:r>
                        <a:rPr lang="en-US" altLang="zh-CN" sz="18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(“</a:t>
                      </a:r>
                      <a:r>
                        <a:rPr lang="zh-CN" altLang="en-US" sz="18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错误</a:t>
                      </a:r>
                      <a:r>
                        <a:rPr lang="en-US" altLang="zh-CN" sz="18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");</a:t>
                      </a:r>
                    </a:p>
                    <a:p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}</a:t>
                      </a:r>
                    </a:p>
                    <a:p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}</a:t>
                      </a:r>
                    </a:p>
                    <a:p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lang="en-US" altLang="zh-C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118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87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98CDF6A-FAB3-4C6E-A12A-7A9138BC5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041" y="171451"/>
            <a:ext cx="9853917" cy="487363"/>
          </a:xfrm>
        </p:spPr>
        <p:txBody>
          <a:bodyPr/>
          <a:lstStyle/>
          <a:p>
            <a:r>
              <a:rPr lang="zh-CN" altLang="en-US" dirty="0"/>
              <a:t>程序控制流：循环结构（</a:t>
            </a:r>
            <a:r>
              <a:rPr lang="en-US" altLang="zh-CN" dirty="0"/>
              <a:t>1/2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477D74E-EB4C-4F30-B795-9291F06E3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3200" dirty="0">
                <a:latin typeface="Times New Roman" pitchFamily="18" charset="0"/>
              </a:rPr>
              <a:t>for</a:t>
            </a:r>
            <a:r>
              <a:rPr lang="zh-CN" altLang="en-US" sz="3200" dirty="0">
                <a:latin typeface="Times New Roman" pitchFamily="18" charset="0"/>
              </a:rPr>
              <a:t>循环</a:t>
            </a:r>
          </a:p>
          <a:p>
            <a:pPr lvl="1" algn="just"/>
            <a:r>
              <a:rPr lang="en-US" altLang="zh-CN" sz="2800" dirty="0">
                <a:latin typeface="Times New Roman" pitchFamily="18" charset="0"/>
              </a:rPr>
              <a:t>for</a:t>
            </a:r>
            <a:r>
              <a:rPr lang="zh-CN" altLang="en-US" sz="2800" dirty="0">
                <a:latin typeface="Times New Roman" pitchFamily="18" charset="0"/>
              </a:rPr>
              <a:t>循环的括号中无论多么复杂则必定有</a:t>
            </a:r>
            <a:r>
              <a:rPr lang="en-US" altLang="zh-CN" sz="2800" dirty="0">
                <a:latin typeface="Times New Roman" pitchFamily="18" charset="0"/>
              </a:rPr>
              <a:t>2</a:t>
            </a:r>
            <a:r>
              <a:rPr lang="zh-CN" altLang="en-US" sz="2800" dirty="0">
                <a:latin typeface="Times New Roman" pitchFamily="18" charset="0"/>
              </a:rPr>
              <a:t>个分号，将其分为三个部分</a:t>
            </a:r>
            <a:endParaRPr lang="en-US" altLang="zh-CN" sz="2800" dirty="0">
              <a:latin typeface="Times New Roman" pitchFamily="18" charset="0"/>
            </a:endParaRPr>
          </a:p>
          <a:p>
            <a:pPr lvl="1" algn="just"/>
            <a:r>
              <a:rPr lang="zh-CN" altLang="en-US" sz="2800" dirty="0">
                <a:latin typeface="Times New Roman" pitchFamily="18" charset="0"/>
              </a:rPr>
              <a:t>如</a:t>
            </a:r>
            <a:r>
              <a:rPr lang="en-US" altLang="zh-CN" sz="2800" dirty="0">
                <a:latin typeface="Times New Roman" pitchFamily="18" charset="0"/>
              </a:rPr>
              <a:t>for(int i=0;i&lt;=10;i++)</a:t>
            </a:r>
            <a:r>
              <a:rPr lang="zh-CN" altLang="en-US" sz="2800" dirty="0">
                <a:latin typeface="Times New Roman" pitchFamily="18" charset="0"/>
              </a:rPr>
              <a:t>，第一部分：初始化语句；第二部分：循环条件；第三部分：修改表达式</a:t>
            </a:r>
            <a:endParaRPr lang="en-US" altLang="zh-CN" sz="2800" dirty="0">
              <a:latin typeface="Times New Roman" pitchFamily="18" charset="0"/>
            </a:endParaRPr>
          </a:p>
          <a:p>
            <a:pPr lvl="1" algn="just"/>
            <a:r>
              <a:rPr lang="zh-CN" altLang="en-US" sz="2800" dirty="0">
                <a:latin typeface="Times New Roman" pitchFamily="18" charset="0"/>
              </a:rPr>
              <a:t>第一部分只执行一次</a:t>
            </a:r>
            <a:endParaRPr lang="en-US" altLang="zh-CN" sz="2800" dirty="0">
              <a:latin typeface="Times New Roman" pitchFamily="18" charset="0"/>
            </a:endParaRPr>
          </a:p>
          <a:p>
            <a:pPr lvl="1" algn="just"/>
            <a:r>
              <a:rPr lang="zh-CN" altLang="en-US" sz="2800" dirty="0">
                <a:latin typeface="Times New Roman" pitchFamily="18" charset="0"/>
              </a:rPr>
              <a:t>第二，三部分，循环体会循环执行 直到循环条件不满足跳出循环</a:t>
            </a:r>
            <a:endParaRPr lang="en-US" altLang="zh-CN" sz="2800" dirty="0">
              <a:latin typeface="Times New Roman" pitchFamily="18" charset="0"/>
            </a:endParaRPr>
          </a:p>
          <a:p>
            <a:pPr algn="just"/>
            <a:r>
              <a:rPr lang="en-US" altLang="zh-CN" sz="3200" dirty="0">
                <a:latin typeface="Times New Roman" pitchFamily="18" charset="0"/>
              </a:rPr>
              <a:t>while</a:t>
            </a:r>
            <a:r>
              <a:rPr lang="zh-CN" altLang="en-US" sz="3200" dirty="0">
                <a:latin typeface="Times New Roman" pitchFamily="18" charset="0"/>
              </a:rPr>
              <a:t>循环</a:t>
            </a:r>
            <a:endParaRPr lang="en-US" altLang="zh-CN" sz="3200" dirty="0">
              <a:latin typeface="Times New Roman" pitchFamily="18" charset="0"/>
            </a:endParaRPr>
          </a:p>
          <a:p>
            <a:pPr lvl="1" algn="just"/>
            <a:r>
              <a:rPr lang="en-US" altLang="zh-CN" sz="2800" dirty="0">
                <a:latin typeface="Times New Roman" pitchFamily="18" charset="0"/>
              </a:rPr>
              <a:t>while(</a:t>
            </a:r>
            <a:r>
              <a:rPr lang="zh-CN" altLang="en-US" sz="2800" dirty="0">
                <a:latin typeface="Times New Roman" pitchFamily="18" charset="0"/>
              </a:rPr>
              <a:t>布尔表达式</a:t>
            </a:r>
            <a:r>
              <a:rPr lang="en-US" altLang="zh-CN" sz="2800" dirty="0">
                <a:latin typeface="Times New Roman" pitchFamily="18" charset="0"/>
              </a:rPr>
              <a:t>) {</a:t>
            </a:r>
            <a:r>
              <a:rPr lang="zh-CN" altLang="en-US" sz="2800" dirty="0">
                <a:latin typeface="Times New Roman" pitchFamily="18" charset="0"/>
              </a:rPr>
              <a:t>循环体语句</a:t>
            </a:r>
            <a:r>
              <a:rPr lang="en-US" altLang="zh-CN" sz="2800" dirty="0">
                <a:latin typeface="Times New Roman" pitchFamily="18" charset="0"/>
              </a:rPr>
              <a:t>;}</a:t>
            </a:r>
          </a:p>
          <a:p>
            <a:pPr lvl="1" algn="just"/>
            <a:r>
              <a:rPr lang="zh-CN" altLang="en-US" sz="2800" dirty="0">
                <a:latin typeface="Times New Roman" pitchFamily="18" charset="0"/>
              </a:rPr>
              <a:t>先判断条件是否满足，满足则执行循环体，再判断条件，满足再执行循环体，直到判断条件不满足则跳出循环</a:t>
            </a:r>
          </a:p>
        </p:txBody>
      </p:sp>
    </p:spTree>
    <p:extLst>
      <p:ext uri="{BB962C8B-B14F-4D97-AF65-F5344CB8AC3E}">
        <p14:creationId xmlns:p14="http://schemas.microsoft.com/office/powerpoint/2010/main" val="303148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FB0D04D-EE01-4FF3-8AEB-EF3AB90F1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041" y="171451"/>
            <a:ext cx="9650744" cy="487363"/>
          </a:xfrm>
        </p:spPr>
        <p:txBody>
          <a:bodyPr/>
          <a:lstStyle/>
          <a:p>
            <a:r>
              <a:rPr lang="zh-CN" altLang="en-US" dirty="0"/>
              <a:t>程序控制流：循环结构（</a:t>
            </a:r>
            <a:r>
              <a:rPr lang="en-US" altLang="zh-CN" dirty="0"/>
              <a:t>2/2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5CBA74F-20B9-45DC-9E32-9DB1124C2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3200" dirty="0">
                <a:latin typeface="Times New Roman" pitchFamily="18" charset="0"/>
              </a:rPr>
              <a:t>do-while</a:t>
            </a:r>
            <a:r>
              <a:rPr lang="zh-CN" altLang="en-US" sz="3200" dirty="0">
                <a:latin typeface="Times New Roman" pitchFamily="18" charset="0"/>
              </a:rPr>
              <a:t>循环</a:t>
            </a:r>
            <a:endParaRPr lang="en-US" altLang="zh-CN" sz="3200" dirty="0">
              <a:latin typeface="Times New Roman" pitchFamily="18" charset="0"/>
            </a:endParaRPr>
          </a:p>
          <a:p>
            <a:pPr lvl="1" algn="just"/>
            <a:r>
              <a:rPr lang="en-US" altLang="zh-CN" sz="2800" dirty="0">
                <a:latin typeface="Times New Roman" pitchFamily="18" charset="0"/>
              </a:rPr>
              <a:t>do {</a:t>
            </a:r>
            <a:r>
              <a:rPr lang="zh-CN" altLang="en-US" sz="2800" dirty="0">
                <a:latin typeface="Times New Roman" pitchFamily="18" charset="0"/>
              </a:rPr>
              <a:t>循环体语句</a:t>
            </a:r>
            <a:r>
              <a:rPr lang="en-US" altLang="zh-CN" sz="2800" dirty="0">
                <a:latin typeface="Times New Roman" pitchFamily="18" charset="0"/>
              </a:rPr>
              <a:t>}while(</a:t>
            </a:r>
            <a:r>
              <a:rPr lang="zh-CN" altLang="en-US" sz="2800" dirty="0">
                <a:latin typeface="Times New Roman" pitchFamily="18" charset="0"/>
              </a:rPr>
              <a:t>布尔表达式</a:t>
            </a:r>
            <a:r>
              <a:rPr lang="en-US" altLang="zh-CN" sz="2800" dirty="0">
                <a:latin typeface="Times New Roman" pitchFamily="18" charset="0"/>
              </a:rPr>
              <a:t>)</a:t>
            </a:r>
          </a:p>
          <a:p>
            <a:pPr lvl="1" algn="just"/>
            <a:r>
              <a:rPr lang="zh-CN" altLang="en-US" sz="3200" dirty="0">
                <a:latin typeface="Times New Roman" pitchFamily="18" charset="0"/>
              </a:rPr>
              <a:t>先执行一次循环体，再判断条件是否满足，满足则再执行循环体，否则跳出循环</a:t>
            </a:r>
            <a:endParaRPr lang="en-US" altLang="zh-CN" sz="3200" dirty="0">
              <a:latin typeface="Times New Roman" pitchFamily="18" charset="0"/>
            </a:endParaRPr>
          </a:p>
          <a:p>
            <a:pPr algn="just"/>
            <a:r>
              <a:rPr lang="en-US" altLang="zh-CN" sz="3200" dirty="0">
                <a:latin typeface="Times New Roman" pitchFamily="18" charset="0"/>
              </a:rPr>
              <a:t>3</a:t>
            </a:r>
            <a:r>
              <a:rPr lang="zh-CN" altLang="en-US" sz="3200" dirty="0">
                <a:latin typeface="Times New Roman" pitchFamily="18" charset="0"/>
              </a:rPr>
              <a:t>种循环结构如何选择？</a:t>
            </a:r>
            <a:endParaRPr lang="en-US" altLang="zh-CN" sz="3200" dirty="0">
              <a:latin typeface="Times New Roman" pitchFamily="18" charset="0"/>
            </a:endParaRPr>
          </a:p>
          <a:p>
            <a:pPr lvl="1" algn="just"/>
            <a:r>
              <a:rPr lang="zh-CN" altLang="en-US" sz="2800" dirty="0">
                <a:latin typeface="Times New Roman" pitchFamily="18" charset="0"/>
              </a:rPr>
              <a:t>如果预先知道循环次数：用</a:t>
            </a:r>
            <a:r>
              <a:rPr lang="en-US" altLang="zh-CN" sz="2800" dirty="0">
                <a:latin typeface="Times New Roman" pitchFamily="18" charset="0"/>
              </a:rPr>
              <a:t>for</a:t>
            </a:r>
            <a:r>
              <a:rPr lang="zh-CN" altLang="en-US" sz="2800" dirty="0">
                <a:latin typeface="Times New Roman" pitchFamily="18" charset="0"/>
              </a:rPr>
              <a:t>循环</a:t>
            </a:r>
            <a:endParaRPr lang="en-US" altLang="zh-CN" sz="2800" dirty="0">
              <a:latin typeface="Times New Roman" pitchFamily="18" charset="0"/>
            </a:endParaRPr>
          </a:p>
          <a:p>
            <a:pPr lvl="1" algn="just"/>
            <a:r>
              <a:rPr lang="zh-CN" altLang="en-US" sz="2800" dirty="0">
                <a:latin typeface="Times New Roman" pitchFamily="18" charset="0"/>
              </a:rPr>
              <a:t>如果预先不知道次数：用</a:t>
            </a:r>
            <a:r>
              <a:rPr lang="en-US" altLang="zh-CN" sz="2800" dirty="0">
                <a:latin typeface="Times New Roman" pitchFamily="18" charset="0"/>
              </a:rPr>
              <a:t>while</a:t>
            </a:r>
            <a:r>
              <a:rPr lang="zh-CN" altLang="en-US" sz="2800" dirty="0">
                <a:latin typeface="Times New Roman" pitchFamily="18" charset="0"/>
              </a:rPr>
              <a:t>循环</a:t>
            </a:r>
            <a:endParaRPr lang="en-US" altLang="zh-CN" sz="2800" dirty="0">
              <a:latin typeface="Times New Roman" pitchFamily="18" charset="0"/>
            </a:endParaRPr>
          </a:p>
          <a:p>
            <a:pPr lvl="1" algn="just"/>
            <a:r>
              <a:rPr lang="zh-CN" altLang="en-US" sz="2800" dirty="0">
                <a:latin typeface="Times New Roman" pitchFamily="18" charset="0"/>
              </a:rPr>
              <a:t>若至少要执行一次循环：用</a:t>
            </a:r>
            <a:r>
              <a:rPr lang="en-US" altLang="zh-CN" sz="2800" dirty="0">
                <a:latin typeface="Times New Roman" pitchFamily="18" charset="0"/>
              </a:rPr>
              <a:t>do-while</a:t>
            </a:r>
            <a:r>
              <a:rPr lang="zh-CN" altLang="en-US" sz="2800" dirty="0">
                <a:latin typeface="Times New Roman" pitchFamily="18" charset="0"/>
              </a:rPr>
              <a:t>循环</a:t>
            </a:r>
            <a:endParaRPr lang="en-US" altLang="zh-CN" sz="2800" dirty="0">
              <a:latin typeface="Times New Roman" pitchFamily="18" charset="0"/>
            </a:endParaRPr>
          </a:p>
          <a:p>
            <a:pPr lvl="1" algn="just"/>
            <a:r>
              <a:rPr lang="en-US" altLang="zh-CN" sz="2800" dirty="0">
                <a:latin typeface="Times New Roman" pitchFamily="18" charset="0"/>
              </a:rPr>
              <a:t>3</a:t>
            </a:r>
            <a:r>
              <a:rPr lang="zh-CN" altLang="en-US" sz="2800" dirty="0">
                <a:latin typeface="Times New Roman" pitchFamily="18" charset="0"/>
              </a:rPr>
              <a:t>种不同的循环结构其实可以相互转化</a:t>
            </a:r>
          </a:p>
        </p:txBody>
      </p:sp>
    </p:spTree>
    <p:extLst>
      <p:ext uri="{BB962C8B-B14F-4D97-AF65-F5344CB8AC3E}">
        <p14:creationId xmlns:p14="http://schemas.microsoft.com/office/powerpoint/2010/main" val="6319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041" y="171451"/>
            <a:ext cx="10158678" cy="487363"/>
          </a:xfrm>
        </p:spPr>
        <p:txBody>
          <a:bodyPr/>
          <a:lstStyle/>
          <a:p>
            <a:r>
              <a:rPr lang="zh-CN" altLang="en-US" dirty="0"/>
              <a:t>程序控制流：</a:t>
            </a:r>
            <a:r>
              <a:rPr lang="en-US" altLang="zh-CN" dirty="0"/>
              <a:t>while</a:t>
            </a:r>
            <a:r>
              <a:rPr lang="zh-CN" altLang="en-US" dirty="0"/>
              <a:t>与</a:t>
            </a:r>
            <a:r>
              <a:rPr lang="en-US" altLang="zh-CN" dirty="0"/>
              <a:t>do-while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-US" sz="3200" dirty="0">
                <a:latin typeface="Times New Roman" pitchFamily="18" charset="0"/>
              </a:rPr>
              <a:t>编写一个程序，使用</a:t>
            </a:r>
            <a:r>
              <a:rPr lang="en-US" altLang="zh-CN" sz="3200" dirty="0">
                <a:latin typeface="Times New Roman" pitchFamily="18" charset="0"/>
              </a:rPr>
              <a:t>while </a:t>
            </a:r>
            <a:r>
              <a:rPr lang="zh-CN" altLang="en-US" sz="3200" dirty="0">
                <a:latin typeface="Times New Roman" pitchFamily="18" charset="0"/>
              </a:rPr>
              <a:t>语句复制一个给定字符串的各个字符，直到程序找到给定字符</a:t>
            </a:r>
            <a:r>
              <a:rPr lang="en-US" altLang="zh-CN" sz="3200" dirty="0">
                <a:latin typeface="Times New Roman" pitchFamily="18" charset="0"/>
              </a:rPr>
              <a:t>u </a:t>
            </a:r>
            <a:r>
              <a:rPr lang="zh-CN" altLang="en-US" sz="3200" dirty="0">
                <a:latin typeface="Times New Roman" pitchFamily="18" charset="0"/>
              </a:rPr>
              <a:t>为止。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9274FE2C-15FE-472B-80D1-EC837C30B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263322"/>
              </p:ext>
            </p:extLst>
          </p:nvPr>
        </p:nvGraphicFramePr>
        <p:xfrm>
          <a:off x="203173" y="2438400"/>
          <a:ext cx="11885653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5653">
                  <a:extLst>
                    <a:ext uri="{9D8B030D-6E8A-4147-A177-3AD203B41FA5}">
                      <a16:colId xmlns="" xmlns:a16="http://schemas.microsoft.com/office/drawing/2014/main" val="2117560938"/>
                    </a:ext>
                  </a:extLst>
                </a:gridCol>
              </a:tblGrid>
              <a:tr h="4191000">
                <a:tc>
                  <a:txBody>
                    <a:bodyPr/>
                    <a:lstStyle/>
                    <a:p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public class </a:t>
                      </a:r>
                      <a:r>
                        <a:rPr lang="en-US" altLang="zh-CN" sz="20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WhileExample</a:t>
                      </a:r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{</a:t>
                      </a:r>
                    </a:p>
                    <a:p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public static void main(String[] </a:t>
                      </a:r>
                      <a:r>
                        <a:rPr lang="en-US" altLang="zh-CN" sz="20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args</a:t>
                      </a:r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){</a:t>
                      </a:r>
                    </a:p>
                    <a:p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String </a:t>
                      </a:r>
                      <a:r>
                        <a:rPr lang="en-US" altLang="zh-CN" sz="20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copyFromMe</a:t>
                      </a:r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= "Copy every letter until you encounter 'u'."; //</a:t>
                      </a:r>
                      <a:r>
                        <a:rPr lang="zh-CN" altLang="en-US" sz="2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给定字符串</a:t>
                      </a:r>
                    </a:p>
                    <a:p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altLang="zh-CN" sz="20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StringBuffer</a:t>
                      </a:r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copyToMe</a:t>
                      </a:r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= new </a:t>
                      </a:r>
                      <a:r>
                        <a:rPr lang="en-US" altLang="zh-CN" sz="20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StringBuffer</a:t>
                      </a:r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();//</a:t>
                      </a:r>
                      <a:r>
                        <a:rPr lang="zh-CN" altLang="en-US" sz="2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创建一个空的串变量</a:t>
                      </a:r>
                    </a:p>
                    <a:p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int i = 0;</a:t>
                      </a:r>
                    </a:p>
                    <a:p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char c = </a:t>
                      </a:r>
                      <a:r>
                        <a:rPr lang="en-US" altLang="zh-CN" sz="20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copyFromMe.charAt</a:t>
                      </a:r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20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); //</a:t>
                      </a:r>
                      <a:r>
                        <a:rPr lang="zh-CN" altLang="en-US" sz="2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该串变量的第一个字符赋给</a:t>
                      </a:r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</a:p>
                    <a:p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while (c != 'u'){ </a:t>
                      </a:r>
                    </a:p>
                    <a:p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altLang="zh-CN" sz="20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copyToMe.append</a:t>
                      </a:r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(c); </a:t>
                      </a:r>
                    </a:p>
                    <a:p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c = </a:t>
                      </a:r>
                      <a:r>
                        <a:rPr lang="en-US" altLang="zh-CN" sz="20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copyFromMe.charAt</a:t>
                      </a:r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(++</a:t>
                      </a:r>
                      <a:r>
                        <a:rPr lang="en-US" altLang="zh-CN" sz="20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); </a:t>
                      </a:r>
                    </a:p>
                    <a:p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}</a:t>
                      </a:r>
                    </a:p>
                    <a:p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altLang="zh-CN" sz="2000" b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System.</a:t>
                      </a:r>
                      <a:r>
                        <a:rPr lang="en-US" altLang="zh-CN" sz="2000" b="1" i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out.println</a:t>
                      </a:r>
                      <a:r>
                        <a:rPr lang="en-US" altLang="zh-CN" sz="2000" b="1" i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2000" b="1" i="1" kern="120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copyToMe</a:t>
                      </a:r>
                      <a:r>
                        <a:rPr lang="en-US" altLang="zh-CN" sz="2000" b="1" i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}</a:t>
                      </a:r>
                    </a:p>
                    <a:p>
                      <a:r>
                        <a:rPr lang="en-US" altLang="zh-CN" sz="20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}</a:t>
                      </a:r>
                    </a:p>
                  </a:txBody>
                  <a:tcPr marL="121904" marR="121904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118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6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程序控制流：</a:t>
            </a:r>
            <a:r>
              <a:rPr lang="en-US" altLang="zh-CN" dirty="0"/>
              <a:t>for</a:t>
            </a:r>
            <a:r>
              <a:rPr lang="zh-CN" altLang="en-US" dirty="0"/>
              <a:t>（</a:t>
            </a:r>
            <a:r>
              <a:rPr lang="en-US" altLang="zh-CN" dirty="0"/>
              <a:t>1/2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-US" sz="3200" dirty="0">
                <a:latin typeface="Times New Roman" pitchFamily="18" charset="0"/>
              </a:rPr>
              <a:t>求解</a:t>
            </a:r>
            <a:r>
              <a:rPr lang="en-US" altLang="zh-CN" sz="3200" dirty="0">
                <a:latin typeface="Times New Roman" pitchFamily="18" charset="0"/>
              </a:rPr>
              <a:t>Fibonacci</a:t>
            </a:r>
            <a:r>
              <a:rPr lang="zh-CN" altLang="en-US" sz="3200" dirty="0">
                <a:latin typeface="Times New Roman" pitchFamily="18" charset="0"/>
              </a:rPr>
              <a:t>数列</a:t>
            </a:r>
            <a:r>
              <a:rPr lang="en-US" altLang="zh-CN" sz="3200" dirty="0">
                <a:latin typeface="Times New Roman" pitchFamily="18" charset="0"/>
              </a:rPr>
              <a:t>1, 1, 2, 3, 5, 8, …</a:t>
            </a:r>
            <a:r>
              <a:rPr lang="zh-CN" altLang="en-US" sz="3200" dirty="0">
                <a:latin typeface="Times New Roman" pitchFamily="18" charset="0"/>
              </a:rPr>
              <a:t>的前</a:t>
            </a:r>
            <a:r>
              <a:rPr lang="en-US" altLang="zh-CN" sz="3200" dirty="0" smtClean="0">
                <a:latin typeface="Times New Roman" pitchFamily="18" charset="0"/>
              </a:rPr>
              <a:t>38</a:t>
            </a:r>
            <a:r>
              <a:rPr lang="zh-CN" altLang="en-US" sz="3200" dirty="0" smtClean="0">
                <a:latin typeface="Times New Roman" pitchFamily="18" charset="0"/>
              </a:rPr>
              <a:t>个数</a:t>
            </a:r>
            <a:r>
              <a:rPr lang="zh-CN" altLang="en-US" sz="3200" dirty="0">
                <a:latin typeface="Times New Roman" pitchFamily="18" charset="0"/>
              </a:rPr>
              <a:t>。该数列的递推关系是：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749818" y="2147586"/>
                <a:ext cx="3283271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730" y="2147586"/>
                <a:ext cx="3283270" cy="9766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表格 6">
            <a:extLst>
              <a:ext uri="{FF2B5EF4-FFF2-40B4-BE49-F238E27FC236}">
                <a16:creationId xmlns="" xmlns:a16="http://schemas.microsoft.com/office/drawing/2014/main" id="{9274FE2C-15FE-472B-80D1-EC837C30B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90776"/>
              </p:ext>
            </p:extLst>
          </p:nvPr>
        </p:nvGraphicFramePr>
        <p:xfrm>
          <a:off x="203173" y="3352800"/>
          <a:ext cx="11885653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5653">
                  <a:extLst>
                    <a:ext uri="{9D8B030D-6E8A-4147-A177-3AD203B41FA5}">
                      <a16:colId xmlns="" xmlns:a16="http://schemas.microsoft.com/office/drawing/2014/main" val="2117560938"/>
                    </a:ext>
                  </a:extLst>
                </a:gridCol>
              </a:tblGrid>
              <a:tr h="3124200">
                <a:tc>
                  <a:txBody>
                    <a:bodyPr/>
                    <a:lstStyle/>
                    <a:p>
                      <a:r>
                        <a:rPr lang="en-US" altLang="zh-CN" sz="20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public class Fibonacci {</a:t>
                      </a:r>
                    </a:p>
                    <a:p>
                      <a:r>
                        <a:rPr lang="en-US" altLang="zh-CN" sz="20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public static void main(String[] </a:t>
                      </a:r>
                      <a:r>
                        <a:rPr lang="en-US" altLang="zh-CN" sz="2000" b="1" kern="1200" baseline="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args</a:t>
                      </a:r>
                      <a:r>
                        <a:rPr lang="en-US" altLang="zh-CN" sz="20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) {</a:t>
                      </a:r>
                    </a:p>
                    <a:p>
                      <a:r>
                        <a:rPr lang="en-US" altLang="zh-CN" sz="20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int f1 = 1, f2 = 1; </a:t>
                      </a:r>
                    </a:p>
                    <a:p>
                      <a:r>
                        <a:rPr lang="nn-NO" altLang="zh-CN" sz="20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for (int i = 1; i &lt; 38 / 2; i++) {</a:t>
                      </a:r>
                    </a:p>
                    <a:p>
                      <a:r>
                        <a:rPr lang="de-DE" altLang="zh-CN" sz="20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    System.</a:t>
                      </a:r>
                      <a:r>
                        <a:rPr lang="de-DE" altLang="zh-CN" sz="2000" b="1" i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out.println("\t" + f1 + "\t" + f2);</a:t>
                      </a:r>
                    </a:p>
                    <a:p>
                      <a:r>
                        <a:rPr lang="en-US" altLang="zh-CN" sz="20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    f1 += f2; </a:t>
                      </a:r>
                    </a:p>
                    <a:p>
                      <a:r>
                        <a:rPr lang="en-US" altLang="zh-CN" sz="20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    f2 += f1; </a:t>
                      </a:r>
                    </a:p>
                    <a:p>
                      <a:r>
                        <a:rPr lang="en-US" altLang="zh-CN" sz="20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}</a:t>
                      </a:r>
                    </a:p>
                    <a:p>
                      <a:r>
                        <a:rPr lang="en-US" altLang="zh-CN" sz="20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}</a:t>
                      </a:r>
                    </a:p>
                    <a:p>
                      <a:r>
                        <a:rPr lang="en-US" altLang="zh-CN" sz="20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}</a:t>
                      </a:r>
                      <a:endParaRPr lang="en-US" altLang="zh-CN" sz="2000" b="1" kern="1200" baseline="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04" marR="121904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118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52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程序控制流：</a:t>
            </a:r>
            <a:r>
              <a:rPr lang="en-US" altLang="zh-CN" dirty="0"/>
              <a:t>for</a:t>
            </a:r>
            <a:r>
              <a:rPr lang="zh-CN" altLang="en-US" dirty="0"/>
              <a:t>（</a:t>
            </a:r>
            <a:r>
              <a:rPr lang="en-US" altLang="zh-CN" dirty="0"/>
              <a:t>2/2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CN" altLang="en-US" sz="3200" dirty="0">
                <a:latin typeface="Times New Roman" pitchFamily="18" charset="0"/>
              </a:rPr>
              <a:t>编写一个程序，使用</a:t>
            </a:r>
            <a:r>
              <a:rPr lang="en-US" altLang="zh-CN" sz="3200" dirty="0">
                <a:latin typeface="Times New Roman" pitchFamily="18" charset="0"/>
              </a:rPr>
              <a:t>for</a:t>
            </a:r>
            <a:r>
              <a:rPr lang="zh-CN" altLang="en-US" sz="3200" dirty="0">
                <a:latin typeface="Times New Roman" pitchFamily="18" charset="0"/>
              </a:rPr>
              <a:t>语句复制一个给定字符串的各个字符，直到程序找到给定字符</a:t>
            </a:r>
            <a:r>
              <a:rPr lang="en-US" altLang="zh-CN" sz="3200" dirty="0">
                <a:latin typeface="Times New Roman" pitchFamily="18" charset="0"/>
              </a:rPr>
              <a:t>u </a:t>
            </a:r>
            <a:r>
              <a:rPr lang="zh-CN" altLang="en-US" sz="3200" dirty="0">
                <a:latin typeface="Times New Roman" pitchFamily="18" charset="0"/>
              </a:rPr>
              <a:t>为止</a:t>
            </a:r>
            <a:r>
              <a:rPr lang="zh-CN" altLang="en-US" sz="3200" dirty="0" smtClean="0">
                <a:latin typeface="Times New Roman" pitchFamily="18" charset="0"/>
              </a:rPr>
              <a:t>。</a:t>
            </a:r>
            <a:endParaRPr lang="zh-CN" altLang="en-US" sz="3200" dirty="0">
              <a:latin typeface="Times New Roman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9274FE2C-15FE-472B-80D1-EC837C30B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584658"/>
              </p:ext>
            </p:extLst>
          </p:nvPr>
        </p:nvGraphicFramePr>
        <p:xfrm>
          <a:off x="203173" y="2438400"/>
          <a:ext cx="11885653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5653">
                  <a:extLst>
                    <a:ext uri="{9D8B030D-6E8A-4147-A177-3AD203B41FA5}">
                      <a16:colId xmlns="" xmlns:a16="http://schemas.microsoft.com/office/drawing/2014/main" val="2117560938"/>
                    </a:ext>
                  </a:extLst>
                </a:gridCol>
              </a:tblGrid>
              <a:tr h="4038600">
                <a:tc>
                  <a:txBody>
                    <a:bodyPr/>
                    <a:lstStyle/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public class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ForExample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{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public static void main(String[]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args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){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    String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copyFromMe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="Copy every letter until you encounter 'u'."; //</a:t>
                      </a:r>
                      <a:r>
                        <a:rPr lang="zh-CN" altLang="en-US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给定字符串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StringBuffer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copyToMe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=new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StringBuffer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();//</a:t>
                      </a:r>
                      <a:r>
                        <a:rPr lang="zh-CN" altLang="en-US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创建一个空的串变量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    int i;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    char c;</a:t>
                      </a:r>
                    </a:p>
                    <a:p>
                      <a:endParaRPr lang="zh-CN" altLang="en-US" sz="1800" b="1" kern="1200" baseline="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    for (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= 0, c =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copyFromMe.charAt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); 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&lt;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copyFromMe.length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() &amp;&amp; c != 'u'; 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           c =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copyFromMe.charAt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(++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)) {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copyToMe.append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(c);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    }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System.</a:t>
                      </a:r>
                      <a:r>
                        <a:rPr lang="en-US" altLang="zh-CN" sz="1800" b="1" i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out.println</a:t>
                      </a:r>
                      <a:r>
                        <a:rPr lang="en-US" altLang="zh-CN" sz="1800" b="1" i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800" b="1" i="1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copyToMe</a:t>
                      </a:r>
                      <a:r>
                        <a:rPr lang="en-US" altLang="zh-CN" sz="1800" b="1" i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    }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宋体" pitchFamily="2" charset="-122"/>
                          <a:cs typeface="Times New Roman" panose="02020603050405020304" pitchFamily="18" charset="0"/>
                        </a:rPr>
                        <a:t>}</a:t>
                      </a:r>
                    </a:p>
                  </a:txBody>
                  <a:tcPr marL="121904" marR="121904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118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07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程序控制流：</a:t>
            </a:r>
            <a:r>
              <a:rPr lang="en-US" altLang="zh-CN" dirty="0"/>
              <a:t>break</a:t>
            </a:r>
            <a:r>
              <a:rPr lang="zh-CN" altLang="en-US" dirty="0"/>
              <a:t>（</a:t>
            </a:r>
            <a:r>
              <a:rPr lang="en-US" altLang="zh-CN" dirty="0"/>
              <a:t>1/2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3200" dirty="0">
                <a:latin typeface="Times New Roman" pitchFamily="18" charset="0"/>
              </a:rPr>
              <a:t>break</a:t>
            </a:r>
            <a:r>
              <a:rPr lang="zh-CN" altLang="en-US" sz="3200" dirty="0">
                <a:latin typeface="Times New Roman" pitchFamily="18" charset="0"/>
              </a:rPr>
              <a:t>语句通常有不带标号和带标号两种形式：</a:t>
            </a:r>
            <a:endParaRPr lang="en-US" altLang="zh-CN" sz="3200" dirty="0">
              <a:latin typeface="Times New Roman" pitchFamily="18" charset="0"/>
            </a:endParaRPr>
          </a:p>
          <a:p>
            <a:pPr lvl="1" algn="just"/>
            <a:r>
              <a:rPr lang="en-US" altLang="zh-CN" sz="2800" dirty="0">
                <a:latin typeface="Times New Roman" pitchFamily="18" charset="0"/>
              </a:rPr>
              <a:t>break;</a:t>
            </a:r>
          </a:p>
          <a:p>
            <a:pPr lvl="1" algn="just"/>
            <a:r>
              <a:rPr lang="en-US" altLang="zh-CN" sz="2800" dirty="0">
                <a:latin typeface="Times New Roman" pitchFamily="18" charset="0"/>
              </a:rPr>
              <a:t>break  </a:t>
            </a:r>
            <a:r>
              <a:rPr lang="en-US" altLang="zh-CN" sz="2800" dirty="0" smtClean="0">
                <a:latin typeface="Times New Roman" pitchFamily="18" charset="0"/>
              </a:rPr>
              <a:t>label;</a:t>
            </a:r>
            <a:endParaRPr lang="en-US" altLang="zh-CN" sz="2800" dirty="0">
              <a:latin typeface="Times New Roman" pitchFamily="18" charset="0"/>
            </a:endParaRPr>
          </a:p>
          <a:p>
            <a:pPr lvl="1" algn="just"/>
            <a:r>
              <a:rPr lang="en-US" altLang="zh-CN" sz="2800" dirty="0">
                <a:latin typeface="Times New Roman" pitchFamily="18" charset="0"/>
              </a:rPr>
              <a:t>break</a:t>
            </a:r>
            <a:r>
              <a:rPr lang="zh-CN" altLang="en-US" sz="2800" dirty="0">
                <a:latin typeface="Times New Roman" pitchFamily="18" charset="0"/>
              </a:rPr>
              <a:t>是关键字</a:t>
            </a:r>
            <a:r>
              <a:rPr lang="zh-CN" altLang="en-US" sz="2800" dirty="0" smtClean="0">
                <a:latin typeface="Times New Roman" pitchFamily="18" charset="0"/>
              </a:rPr>
              <a:t>；</a:t>
            </a:r>
            <a:r>
              <a:rPr lang="en-US" altLang="zh-CN" sz="2800" dirty="0" smtClean="0">
                <a:latin typeface="Times New Roman" pitchFamily="18" charset="0"/>
              </a:rPr>
              <a:t>label</a:t>
            </a:r>
            <a:r>
              <a:rPr lang="zh-CN" altLang="en-US" sz="2800" dirty="0" smtClean="0">
                <a:latin typeface="Times New Roman" pitchFamily="18" charset="0"/>
              </a:rPr>
              <a:t>是</a:t>
            </a:r>
            <a:r>
              <a:rPr lang="zh-CN" altLang="en-US" sz="2800" dirty="0">
                <a:latin typeface="Times New Roman" pitchFamily="18" charset="0"/>
              </a:rPr>
              <a:t>用户定义的标号</a:t>
            </a:r>
            <a:endParaRPr lang="en-US" altLang="zh-CN" sz="2800" dirty="0">
              <a:latin typeface="Times New Roman" pitchFamily="18" charset="0"/>
            </a:endParaRPr>
          </a:p>
          <a:p>
            <a:pPr algn="just"/>
            <a:r>
              <a:rPr lang="en-US" altLang="zh-CN" sz="3200" dirty="0">
                <a:latin typeface="Times New Roman" pitchFamily="18" charset="0"/>
              </a:rPr>
              <a:t>break </a:t>
            </a:r>
            <a:r>
              <a:rPr lang="en-US" altLang="zh-CN" sz="3200" dirty="0" smtClean="0">
                <a:latin typeface="Times New Roman" pitchFamily="18" charset="0"/>
              </a:rPr>
              <a:t>label</a:t>
            </a:r>
            <a:r>
              <a:rPr lang="zh-CN" altLang="en-US" sz="3200" dirty="0" smtClean="0">
                <a:latin typeface="Times New Roman" pitchFamily="18" charset="0"/>
              </a:rPr>
              <a:t>语句</a:t>
            </a:r>
            <a:r>
              <a:rPr lang="zh-CN" altLang="en-US" sz="3200" dirty="0">
                <a:latin typeface="Times New Roman" pitchFamily="18" charset="0"/>
              </a:rPr>
              <a:t>用在循环语句中，必须在外循环入口语句的前方写上</a:t>
            </a:r>
            <a:r>
              <a:rPr lang="en-US" altLang="zh-CN" sz="3200" dirty="0" smtClean="0">
                <a:latin typeface="Times New Roman" pitchFamily="18" charset="0"/>
              </a:rPr>
              <a:t>label</a:t>
            </a:r>
            <a:r>
              <a:rPr lang="zh-CN" altLang="en-US" sz="3200" dirty="0" smtClean="0">
                <a:latin typeface="Times New Roman" pitchFamily="18" charset="0"/>
              </a:rPr>
              <a:t>标号</a:t>
            </a:r>
            <a:r>
              <a:rPr lang="zh-CN" altLang="en-US" sz="3200" dirty="0">
                <a:latin typeface="Times New Roman" pitchFamily="18" charset="0"/>
              </a:rPr>
              <a:t>，可以使程序流程退出标号所指明的外循环</a:t>
            </a:r>
          </a:p>
        </p:txBody>
      </p:sp>
    </p:spTree>
    <p:extLst>
      <p:ext uri="{BB962C8B-B14F-4D97-AF65-F5344CB8AC3E}">
        <p14:creationId xmlns:p14="http://schemas.microsoft.com/office/powerpoint/2010/main" val="34718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43942B8-58A3-4B21-96D5-3A7EE0CC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Java</a:t>
            </a:r>
            <a:r>
              <a:rPr lang="zh-CN" altLang="en-US" dirty="0"/>
              <a:t>编码规范（</a:t>
            </a:r>
            <a:r>
              <a:rPr lang="en-US" altLang="zh-CN" dirty="0"/>
              <a:t>1/2</a:t>
            </a:r>
            <a:r>
              <a:rPr lang="zh-CN" altLang="en-US" dirty="0"/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731CD1C-BA49-48BB-9C11-1BBE3EFEC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7360"/>
            <a:ext cx="12190413" cy="576064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4492B0DB-3E40-42AC-804C-2B34E8CC5E46}"/>
              </a:ext>
            </a:extLst>
          </p:cNvPr>
          <p:cNvSpPr txBox="1"/>
          <p:nvPr/>
        </p:nvSpPr>
        <p:spPr>
          <a:xfrm>
            <a:off x="2214977" y="5486400"/>
            <a:ext cx="7760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https://google.github.io/styleguide/javaguide.html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7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程序控制流：</a:t>
            </a:r>
            <a:r>
              <a:rPr lang="en-US" altLang="zh-CN" dirty="0"/>
              <a:t>break</a:t>
            </a:r>
            <a:r>
              <a:rPr lang="zh-CN" altLang="en-US" dirty="0"/>
              <a:t>（</a:t>
            </a:r>
            <a:r>
              <a:rPr lang="en-US" altLang="zh-CN" dirty="0"/>
              <a:t>2/2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dirty="0">
                <a:latin typeface="Times New Roman" pitchFamily="18" charset="0"/>
              </a:rPr>
              <a:t>求自然数</a:t>
            </a:r>
            <a:r>
              <a:rPr lang="en-US" altLang="zh-CN" sz="3200" dirty="0">
                <a:latin typeface="Times New Roman" pitchFamily="18" charset="0"/>
              </a:rPr>
              <a:t>1</a:t>
            </a:r>
            <a:r>
              <a:rPr lang="zh-CN" altLang="en-US" sz="3200" dirty="0">
                <a:latin typeface="Times New Roman" pitchFamily="18" charset="0"/>
              </a:rPr>
              <a:t>至</a:t>
            </a:r>
            <a:r>
              <a:rPr lang="en-US" altLang="zh-CN" sz="3200" dirty="0">
                <a:latin typeface="Times New Roman" pitchFamily="18" charset="0"/>
              </a:rPr>
              <a:t>50</a:t>
            </a:r>
            <a:r>
              <a:rPr lang="zh-CN" altLang="en-US" sz="3200" dirty="0">
                <a:latin typeface="Times New Roman" pitchFamily="18" charset="0"/>
              </a:rPr>
              <a:t>间的素数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9274FE2C-15FE-472B-80D1-EC837C30B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174049"/>
              </p:ext>
            </p:extLst>
          </p:nvPr>
        </p:nvGraphicFramePr>
        <p:xfrm>
          <a:off x="203173" y="1752600"/>
          <a:ext cx="11885653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5653">
                  <a:extLst>
                    <a:ext uri="{9D8B030D-6E8A-4147-A177-3AD203B41FA5}">
                      <a16:colId xmlns="" xmlns:a16="http://schemas.microsoft.com/office/drawing/2014/main" val="2117560938"/>
                    </a:ext>
                  </a:extLst>
                </a:gridCol>
              </a:tblGrid>
              <a:tr h="4892040">
                <a:tc>
                  <a:txBody>
                    <a:bodyPr/>
                    <a:lstStyle/>
                    <a:p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public class </a:t>
                      </a:r>
                      <a:r>
                        <a:rPr lang="en-US" altLang="zh-CN" sz="1800" b="1" kern="120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PrimeNumber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{</a:t>
                      </a:r>
                    </a:p>
                    <a:p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public static void main(String[] </a:t>
                      </a:r>
                      <a:r>
                        <a:rPr lang="en-US" altLang="zh-CN" sz="1800" b="1" kern="120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args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) {</a:t>
                      </a:r>
                    </a:p>
                    <a:p>
                      <a:r>
                        <a:rPr lang="pt-BR" altLang="zh-CN" sz="18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int n = 0, m, j, </a:t>
                      </a:r>
                      <a:r>
                        <a:rPr lang="pt-BR" altLang="zh-CN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i;</a:t>
                      </a:r>
                    </a:p>
                    <a:p>
                      <a:r>
                        <a:rPr lang="pt-BR" altLang="zh-CN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</a:t>
                      </a:r>
                      <a:r>
                        <a:rPr lang="en-US" altLang="zh-CN" sz="1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System.</a:t>
                      </a:r>
                      <a:r>
                        <a:rPr lang="en-US" altLang="zh-CN" sz="1800" b="1" i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out.print</a:t>
                      </a:r>
                      <a:r>
                        <a:rPr lang="en-US" altLang="zh-CN" sz="18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("2"); </a:t>
                      </a:r>
                      <a:endParaRPr lang="pt-BR" altLang="zh-CN" sz="18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宋体" pitchFamily="2" charset="-122"/>
                        <a:cs typeface="+mn-cs"/>
                      </a:endParaRPr>
                    </a:p>
                    <a:p>
                      <a:r>
                        <a:rPr lang="pt-BR" altLang="zh-CN" sz="18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</a:t>
                      </a:r>
                      <a:r>
                        <a:rPr lang="nn-NO" altLang="zh-CN" sz="18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label</a:t>
                      </a:r>
                      <a:r>
                        <a:rPr lang="nn-NO" altLang="zh-CN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: </a:t>
                      </a:r>
                      <a:r>
                        <a:rPr lang="nn-NO" altLang="zh-CN" sz="18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for (i = 3; i &lt;= 100; i += 2) {</a:t>
                      </a:r>
                    </a:p>
                    <a:p>
                      <a:r>
                        <a:rPr lang="fr-FR" altLang="zh-CN" sz="18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         m = (int) Math.</a:t>
                      </a:r>
                      <a:r>
                        <a:rPr lang="fr-FR" altLang="zh-CN" sz="1800" b="1" i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sqrt((double) i);</a:t>
                      </a:r>
                    </a:p>
                    <a:p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         for (j = 2; j &lt;= m; j++) {</a:t>
                      </a:r>
                    </a:p>
                    <a:p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            if ((</a:t>
                      </a:r>
                      <a:r>
                        <a:rPr lang="en-US" altLang="zh-CN" sz="1800" b="1" kern="120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i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% j) == 0) { break; }</a:t>
                      </a:r>
                    </a:p>
                    <a:p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            if (i == 51) { break </a:t>
                      </a:r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label; 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}</a:t>
                      </a:r>
                    </a:p>
                    <a:p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         }</a:t>
                      </a:r>
                    </a:p>
                    <a:p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         if (j &gt;= m + 1) {</a:t>
                      </a:r>
                    </a:p>
                    <a:p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            if (n % 6 == 0) { </a:t>
                      </a:r>
                      <a:r>
                        <a:rPr lang="en-US" altLang="zh-CN" sz="1800" b="1" kern="120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System.</a:t>
                      </a:r>
                      <a:r>
                        <a:rPr lang="en-US" altLang="zh-CN" sz="1800" b="1" i="1" kern="120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out.println</a:t>
                      </a:r>
                      <a:r>
                        <a:rPr lang="en-US" altLang="zh-CN" sz="1800" b="1" i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("\n"); }</a:t>
                      </a:r>
                    </a:p>
                    <a:p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            </a:t>
                      </a:r>
                      <a:r>
                        <a:rPr lang="en-US" altLang="zh-CN" sz="1800" b="1" kern="120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System.</a:t>
                      </a:r>
                      <a:r>
                        <a:rPr lang="en-US" altLang="zh-CN" sz="1800" b="1" i="1" kern="120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out.print</a:t>
                      </a:r>
                      <a:r>
                        <a:rPr lang="en-US" altLang="zh-CN" sz="1800" b="1" i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(</a:t>
                      </a:r>
                      <a:r>
                        <a:rPr lang="en-US" altLang="zh-CN" sz="1800" b="1" i="1" kern="120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i</a:t>
                      </a:r>
                      <a:r>
                        <a:rPr lang="en-US" altLang="zh-CN" sz="1800" b="1" i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+ "  ");</a:t>
                      </a:r>
                    </a:p>
                    <a:p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            n++;</a:t>
                      </a:r>
                    </a:p>
                    <a:p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         }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</a:t>
                      </a: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}</a:t>
                      </a:r>
                    </a:p>
                    <a:p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}</a:t>
                      </a:r>
                    </a:p>
                    <a:p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}</a:t>
                      </a:r>
                      <a:endParaRPr lang="en-US" altLang="zh-CN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04" marR="121904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118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49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041" y="171451"/>
            <a:ext cx="10260264" cy="487363"/>
          </a:xfrm>
        </p:spPr>
        <p:txBody>
          <a:bodyPr/>
          <a:lstStyle/>
          <a:p>
            <a:r>
              <a:rPr lang="zh-CN" altLang="en-US" dirty="0"/>
              <a:t>程序控制流：</a:t>
            </a:r>
            <a:r>
              <a:rPr lang="en-US" altLang="zh-CN" dirty="0"/>
              <a:t>continue</a:t>
            </a:r>
            <a:r>
              <a:rPr lang="zh-CN" altLang="en-US" dirty="0"/>
              <a:t>（</a:t>
            </a:r>
            <a:r>
              <a:rPr lang="en-US" altLang="zh-CN" dirty="0"/>
              <a:t>1/2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3200" dirty="0">
                <a:latin typeface="Times New Roman" pitchFamily="18" charset="0"/>
              </a:rPr>
              <a:t>continue</a:t>
            </a:r>
            <a:r>
              <a:rPr lang="zh-CN" altLang="en-US" sz="3200" dirty="0">
                <a:latin typeface="Times New Roman" pitchFamily="18" charset="0"/>
              </a:rPr>
              <a:t>语句只能用于循环结构中，其作用是使循环短路。它有下述两种形式：</a:t>
            </a:r>
            <a:endParaRPr lang="en-US" altLang="zh-CN" sz="3200" dirty="0">
              <a:latin typeface="Times New Roman" pitchFamily="18" charset="0"/>
            </a:endParaRPr>
          </a:p>
          <a:p>
            <a:pPr lvl="1" algn="just"/>
            <a:r>
              <a:rPr lang="en-US" altLang="zh-CN" sz="2800" dirty="0">
                <a:latin typeface="Times New Roman" pitchFamily="18" charset="0"/>
              </a:rPr>
              <a:t>continue;</a:t>
            </a:r>
          </a:p>
          <a:p>
            <a:pPr lvl="1" algn="just"/>
            <a:r>
              <a:rPr lang="en-US" altLang="zh-CN" sz="2800" dirty="0">
                <a:latin typeface="Times New Roman" pitchFamily="18" charset="0"/>
              </a:rPr>
              <a:t>continue   </a:t>
            </a:r>
            <a:r>
              <a:rPr lang="en-US" altLang="zh-CN" sz="2800" dirty="0" smtClean="0">
                <a:latin typeface="Times New Roman" pitchFamily="18" charset="0"/>
              </a:rPr>
              <a:t>label;</a:t>
            </a:r>
            <a:endParaRPr lang="en-US" altLang="zh-CN" sz="2800" dirty="0">
              <a:latin typeface="Times New Roman" pitchFamily="18" charset="0"/>
            </a:endParaRPr>
          </a:p>
          <a:p>
            <a:pPr lvl="1" algn="just"/>
            <a:r>
              <a:rPr lang="en-US" altLang="zh-CN" sz="2800" dirty="0">
                <a:latin typeface="Times New Roman" pitchFamily="18" charset="0"/>
              </a:rPr>
              <a:t>continue</a:t>
            </a:r>
            <a:r>
              <a:rPr lang="zh-CN" altLang="en-US" sz="2800" dirty="0">
                <a:latin typeface="Times New Roman" pitchFamily="18" charset="0"/>
              </a:rPr>
              <a:t>是关键字</a:t>
            </a:r>
            <a:r>
              <a:rPr lang="zh-CN" altLang="en-US" sz="2800" dirty="0" smtClean="0">
                <a:latin typeface="Times New Roman" pitchFamily="18" charset="0"/>
              </a:rPr>
              <a:t>；</a:t>
            </a:r>
            <a:r>
              <a:rPr lang="en-US" altLang="zh-CN" sz="2800" dirty="0" smtClean="0">
                <a:latin typeface="Times New Roman" pitchFamily="18" charset="0"/>
              </a:rPr>
              <a:t>label</a:t>
            </a:r>
            <a:r>
              <a:rPr lang="zh-CN" altLang="en-US" sz="2800" dirty="0" smtClean="0">
                <a:latin typeface="Times New Roman" pitchFamily="18" charset="0"/>
              </a:rPr>
              <a:t>为</a:t>
            </a:r>
            <a:r>
              <a:rPr lang="zh-CN" altLang="en-US" sz="2800" dirty="0">
                <a:latin typeface="Times New Roman" pitchFamily="18" charset="0"/>
              </a:rPr>
              <a:t>标号</a:t>
            </a:r>
            <a:endParaRPr lang="en-US" altLang="zh-CN" sz="2800" dirty="0">
              <a:latin typeface="Times New Roman" pitchFamily="18" charset="0"/>
            </a:endParaRPr>
          </a:p>
          <a:p>
            <a:pPr algn="just"/>
            <a:r>
              <a:rPr lang="zh-CN" altLang="en-US" sz="3200" dirty="0">
                <a:latin typeface="Times New Roman" panose="02020603050405020304" pitchFamily="18" charset="0"/>
              </a:rPr>
              <a:t>当程序中有嵌套的多层循环时，为从内循环跳到外循环，可使用带标号的</a:t>
            </a:r>
            <a:r>
              <a:rPr lang="en-US" altLang="zh-CN" sz="3200" dirty="0">
                <a:latin typeface="Times New Roman" panose="02020603050405020304" pitchFamily="18" charset="0"/>
              </a:rPr>
              <a:t>continue </a:t>
            </a:r>
            <a:r>
              <a:rPr lang="en-US" altLang="zh-CN" sz="3200" dirty="0" smtClean="0">
                <a:latin typeface="Times New Roman" panose="02020603050405020304" pitchFamily="18" charset="0"/>
              </a:rPr>
              <a:t>label</a:t>
            </a:r>
            <a:r>
              <a:rPr lang="zh-CN" altLang="en-US" sz="3200" dirty="0" smtClean="0">
                <a:latin typeface="Times New Roman" panose="02020603050405020304" pitchFamily="18" charset="0"/>
              </a:rPr>
              <a:t>语句</a:t>
            </a:r>
            <a:r>
              <a:rPr lang="zh-CN" altLang="en-US" sz="3200" dirty="0">
                <a:latin typeface="Times New Roman" panose="02020603050405020304" pitchFamily="18" charset="0"/>
              </a:rPr>
              <a:t>。此时应在外循环的入口语句前方加上标号。</a:t>
            </a:r>
          </a:p>
        </p:txBody>
      </p:sp>
    </p:spTree>
    <p:extLst>
      <p:ext uri="{BB962C8B-B14F-4D97-AF65-F5344CB8AC3E}">
        <p14:creationId xmlns:p14="http://schemas.microsoft.com/office/powerpoint/2010/main" val="22519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041" y="171451"/>
            <a:ext cx="9955504" cy="487363"/>
          </a:xfrm>
        </p:spPr>
        <p:txBody>
          <a:bodyPr/>
          <a:lstStyle/>
          <a:p>
            <a:r>
              <a:rPr lang="zh-CN" altLang="en-US" dirty="0"/>
              <a:t>程序控制流：</a:t>
            </a:r>
            <a:r>
              <a:rPr lang="en-US" altLang="zh-CN" dirty="0"/>
              <a:t>continue</a:t>
            </a:r>
            <a:r>
              <a:rPr lang="zh-CN" altLang="en-US" dirty="0"/>
              <a:t>（</a:t>
            </a:r>
            <a:r>
              <a:rPr lang="en-US" altLang="zh-CN" dirty="0"/>
              <a:t>2/2</a:t>
            </a:r>
            <a:r>
              <a:rPr lang="zh-CN" altLang="en-US" dirty="0"/>
              <a:t>）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9274FE2C-15FE-472B-80D1-EC837C30B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022356"/>
              </p:ext>
            </p:extLst>
          </p:nvPr>
        </p:nvGraphicFramePr>
        <p:xfrm>
          <a:off x="203173" y="1219200"/>
          <a:ext cx="11885653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5653">
                  <a:extLst>
                    <a:ext uri="{9D8B030D-6E8A-4147-A177-3AD203B41FA5}">
                      <a16:colId xmlns="" xmlns:a16="http://schemas.microsoft.com/office/drawing/2014/main" val="2117560938"/>
                    </a:ext>
                  </a:extLst>
                </a:gridCol>
              </a:tblGrid>
              <a:tr h="5486400">
                <a:tc>
                  <a:txBody>
                    <a:bodyPr/>
                    <a:lstStyle/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public class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ContinueExample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{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public static void main(String[]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args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) {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</a:t>
                      </a:r>
                      <a:r>
                        <a:rPr lang="en-US" altLang="zh-CN" sz="18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label: </a:t>
                      </a:r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for (int i = 0; i &lt; 2; i++) {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   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System.</a:t>
                      </a:r>
                      <a:r>
                        <a:rPr lang="en-US" altLang="zh-CN" sz="1800" b="1" i="1" kern="1200" baseline="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out.println</a:t>
                      </a:r>
                      <a:r>
                        <a:rPr lang="en-US" altLang="zh-CN" sz="1800" b="1" i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("</a:t>
                      </a:r>
                      <a:r>
                        <a:rPr lang="zh-CN" altLang="en-US" sz="1800" b="1" i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运行第一重循环</a:t>
                      </a:r>
                      <a:r>
                        <a:rPr lang="en-US" altLang="zh-CN" sz="1800" b="1" i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"</a:t>
                      </a:r>
                      <a:r>
                        <a:rPr lang="zh-CN" altLang="en-US" sz="1800" b="1" i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</a:t>
                      </a:r>
                      <a:r>
                        <a:rPr lang="en-US" altLang="zh-CN" sz="1800" b="1" i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+ </a:t>
                      </a:r>
                      <a:r>
                        <a:rPr lang="en-US" altLang="zh-CN" sz="1800" b="1" i="1" kern="1200" baseline="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i</a:t>
                      </a:r>
                      <a:r>
                        <a:rPr lang="en-US" altLang="zh-CN" sz="1800" b="1" i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);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    for (int j = 0; j &lt; 2; j++) {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      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System.</a:t>
                      </a:r>
                      <a:r>
                        <a:rPr lang="en-US" altLang="zh-CN" sz="1800" b="1" i="1" kern="1200" baseline="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out.println</a:t>
                      </a:r>
                      <a:r>
                        <a:rPr lang="en-US" altLang="zh-CN" sz="1800" b="1" i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("</a:t>
                      </a:r>
                      <a:r>
                        <a:rPr lang="zh-CN" altLang="en-US" sz="1800" b="1" i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运行第二重循环</a:t>
                      </a:r>
                      <a:r>
                        <a:rPr lang="en-US" altLang="zh-CN" sz="1800" b="1" i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"</a:t>
                      </a:r>
                      <a:r>
                        <a:rPr lang="zh-CN" altLang="en-US" sz="1800" b="1" i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</a:t>
                      </a:r>
                      <a:r>
                        <a:rPr lang="en-US" altLang="zh-CN" sz="1800" b="1" i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+ j);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       for (int k = 0; k &lt; 2; k++) {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          // break label;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          if (k == 1) {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            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System.</a:t>
                      </a:r>
                      <a:r>
                        <a:rPr lang="en-US" altLang="zh-CN" sz="1800" b="1" i="1" kern="1200" baseline="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out.println</a:t>
                      </a:r>
                      <a:r>
                        <a:rPr lang="en-US" altLang="zh-CN" sz="1800" b="1" i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("</a:t>
                      </a:r>
                      <a:r>
                        <a:rPr lang="zh-CN" altLang="en-US" sz="1800" b="1" i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跳出多重循环</a:t>
                      </a:r>
                      <a:r>
                        <a:rPr lang="en-US" altLang="zh-CN" sz="1800" b="1" i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");</a:t>
                      </a:r>
                    </a:p>
                    <a:p>
                      <a:r>
                        <a:rPr lang="en-US" altLang="zh-CN" sz="1800" b="1" kern="1200" baseline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             </a:t>
                      </a:r>
                      <a:r>
                        <a:rPr lang="en-US" altLang="zh-CN" sz="1800" b="1" kern="1200" baseline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continue </a:t>
                      </a:r>
                      <a:r>
                        <a:rPr lang="en-US" altLang="zh-CN" sz="18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label;</a:t>
                      </a:r>
                      <a:endParaRPr lang="en-US" altLang="zh-CN" sz="1800" b="1" kern="1200" baseline="0" dirty="0">
                        <a:solidFill>
                          <a:schemeClr val="lt1"/>
                        </a:solidFill>
                        <a:latin typeface="Times New Roman" pitchFamily="18" charset="0"/>
                        <a:ea typeface="宋体" pitchFamily="2" charset="-122"/>
                        <a:cs typeface="+mn-cs"/>
                      </a:endParaRP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          }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         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System.</a:t>
                      </a:r>
                      <a:r>
                        <a:rPr lang="en-US" altLang="zh-CN" sz="1800" b="1" i="1" kern="1200" baseline="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out.println</a:t>
                      </a:r>
                      <a:r>
                        <a:rPr lang="en-US" altLang="zh-CN" sz="1800" b="1" i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("</a:t>
                      </a:r>
                      <a:r>
                        <a:rPr lang="zh-CN" altLang="en-US" sz="1800" b="1" i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运行第三重循环</a:t>
                      </a:r>
                      <a:r>
                        <a:rPr lang="en-US" altLang="zh-CN" sz="1800" b="1" i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"</a:t>
                      </a:r>
                      <a:r>
                        <a:rPr lang="zh-CN" altLang="en-US" sz="1800" b="1" i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</a:t>
                      </a:r>
                      <a:r>
                        <a:rPr lang="en-US" altLang="zh-CN" sz="1800" b="1" i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+ k);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          </a:t>
                      </a:r>
                      <a:r>
                        <a:rPr lang="en-US" altLang="zh-CN" sz="1800" b="1" kern="1200" baseline="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System.</a:t>
                      </a:r>
                      <a:r>
                        <a:rPr lang="en-US" altLang="zh-CN" sz="1800" b="1" i="1" kern="1200" baseline="0" dirty="0" err="1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out.println</a:t>
                      </a:r>
                      <a:r>
                        <a:rPr lang="en-US" altLang="zh-CN" sz="1800" b="1" i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("**************************");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      }    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    }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   }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   }</a:t>
                      </a:r>
                    </a:p>
                    <a:p>
                      <a:r>
                        <a:rPr lang="en-US" altLang="zh-CN" sz="1800" b="1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宋体" pitchFamily="2" charset="-122"/>
                          <a:cs typeface="+mn-cs"/>
                        </a:rPr>
                        <a:t>}</a:t>
                      </a:r>
                      <a:endParaRPr lang="en-US" altLang="zh-CN" sz="1800" b="1" kern="1200" baseline="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宋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904" marR="121904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118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25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041" y="171451"/>
            <a:ext cx="10971372" cy="487363"/>
          </a:xfrm>
        </p:spPr>
        <p:txBody>
          <a:bodyPr/>
          <a:lstStyle/>
          <a:p>
            <a:pPr eaLnBrk="1" hangingPunct="1"/>
            <a:r>
              <a:rPr lang="zh-CN" altLang="en-US" sz="3800" dirty="0"/>
              <a:t>第二章：</a:t>
            </a:r>
            <a:r>
              <a:rPr lang="en-US" altLang="zh-CN" sz="3800" dirty="0"/>
              <a:t>JAVA</a:t>
            </a:r>
            <a:r>
              <a:rPr lang="zh-CN" altLang="en-US" sz="3800" dirty="0"/>
              <a:t>语言基础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标识符</a:t>
            </a: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原始数据类型</a:t>
            </a:r>
            <a:endParaRPr lang="en-US" altLang="zh-CN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运算符</a:t>
            </a:r>
            <a:endParaRPr lang="en-US" altLang="zh-CN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常量及变量</a:t>
            </a:r>
            <a:endParaRPr lang="en-US" altLang="zh-CN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语句</a:t>
            </a:r>
            <a:endParaRPr lang="en-US" altLang="zh-CN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本章小节</a:t>
            </a:r>
          </a:p>
        </p:txBody>
      </p:sp>
    </p:spTree>
    <p:extLst>
      <p:ext uri="{BB962C8B-B14F-4D97-AF65-F5344CB8AC3E}">
        <p14:creationId xmlns:p14="http://schemas.microsoft.com/office/powerpoint/2010/main" val="46284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82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041" y="171451"/>
            <a:ext cx="10971372" cy="487363"/>
          </a:xfrm>
        </p:spPr>
        <p:txBody>
          <a:bodyPr/>
          <a:lstStyle/>
          <a:p>
            <a:pPr eaLnBrk="1" hangingPunct="1"/>
            <a:r>
              <a:rPr lang="zh-CN" altLang="en-US" sz="3600" dirty="0"/>
              <a:t>本章小节</a:t>
            </a:r>
            <a:endParaRPr lang="zh-CN" altLang="en-US" sz="3800" dirty="0"/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3200" dirty="0">
                <a:latin typeface="Times New Roman" pitchFamily="18" charset="0"/>
                <a:ea typeface="宋体" panose="02010600030101010101" pitchFamily="2" charset="-122"/>
              </a:rPr>
              <a:t>熟悉</a:t>
            </a:r>
            <a:r>
              <a:rPr lang="en-US" altLang="zh-CN" sz="3200" dirty="0">
                <a:latin typeface="Times New Roman" pitchFamily="18" charset="0"/>
                <a:ea typeface="宋体" panose="02010600030101010101" pitchFamily="2" charset="-122"/>
              </a:rPr>
              <a:t>Java</a:t>
            </a:r>
            <a:r>
              <a:rPr lang="zh-CN" altLang="en-US" sz="3200" dirty="0">
                <a:latin typeface="Times New Roman" pitchFamily="18" charset="0"/>
                <a:ea typeface="宋体" panose="02010600030101010101" pitchFamily="2" charset="-122"/>
              </a:rPr>
              <a:t>的标识符</a:t>
            </a:r>
          </a:p>
          <a:p>
            <a:pPr eaLnBrk="1" hangingPunct="1"/>
            <a:r>
              <a:rPr lang="zh-CN" altLang="en-US" sz="3200" dirty="0">
                <a:latin typeface="Times New Roman" pitchFamily="18" charset="0"/>
                <a:ea typeface="宋体" panose="02010600030101010101" pitchFamily="2" charset="-122"/>
              </a:rPr>
              <a:t>知道</a:t>
            </a:r>
            <a:r>
              <a:rPr lang="en-US" altLang="zh-CN" sz="3200" dirty="0">
                <a:latin typeface="Times New Roman" pitchFamily="18" charset="0"/>
                <a:ea typeface="宋体" panose="02010600030101010101" pitchFamily="2" charset="-122"/>
              </a:rPr>
              <a:t>Java</a:t>
            </a:r>
            <a:r>
              <a:rPr lang="zh-CN" altLang="en-US" sz="3200" dirty="0">
                <a:latin typeface="Times New Roman" pitchFamily="18" charset="0"/>
                <a:ea typeface="宋体" panose="02010600030101010101" pitchFamily="2" charset="-122"/>
              </a:rPr>
              <a:t>的</a:t>
            </a:r>
            <a:r>
              <a:rPr lang="zh-CN" altLang="en-US" sz="3200" dirty="0" smtClean="0">
                <a:latin typeface="Times New Roman" pitchFamily="18" charset="0"/>
                <a:ea typeface="宋体" panose="02010600030101010101" pitchFamily="2" charset="-122"/>
              </a:rPr>
              <a:t>特殊符号</a:t>
            </a:r>
            <a:endParaRPr lang="en-US" altLang="zh-CN" sz="3200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latin typeface="Times New Roman" pitchFamily="18" charset="0"/>
                <a:ea typeface="宋体" panose="02010600030101010101" pitchFamily="2" charset="-122"/>
              </a:rPr>
              <a:t>理解</a:t>
            </a:r>
            <a:r>
              <a:rPr lang="en-US" altLang="zh-CN" sz="3200" dirty="0">
                <a:latin typeface="Times New Roman" pitchFamily="18" charset="0"/>
                <a:ea typeface="宋体" panose="02010600030101010101" pitchFamily="2" charset="-122"/>
              </a:rPr>
              <a:t>Java</a:t>
            </a:r>
            <a:r>
              <a:rPr lang="zh-CN" altLang="en-US" sz="3200" dirty="0">
                <a:latin typeface="Times New Roman" pitchFamily="18" charset="0"/>
                <a:ea typeface="宋体" panose="02010600030101010101" pitchFamily="2" charset="-122"/>
              </a:rPr>
              <a:t>各数据类型的存储和使用（重点）</a:t>
            </a:r>
            <a:endParaRPr lang="en-US" altLang="zh-CN" sz="3200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sz="2800" dirty="0">
                <a:latin typeface="Times New Roman" pitchFamily="18" charset="0"/>
                <a:ea typeface="宋体" panose="02010600030101010101" pitchFamily="2" charset="-122"/>
              </a:rPr>
              <a:t>整型存储（难点）</a:t>
            </a:r>
            <a:endParaRPr lang="en-US" altLang="zh-CN" sz="2800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latin typeface="Times New Roman" pitchFamily="18" charset="0"/>
                <a:ea typeface="宋体" panose="02010600030101010101" pitchFamily="2" charset="-122"/>
              </a:rPr>
              <a:t>掌握表达式和运算符的使用（重点）</a:t>
            </a:r>
            <a:endParaRPr lang="en-US" altLang="zh-CN" sz="3200" dirty="0">
              <a:latin typeface="Times New Roman" pitchFamily="18" charset="0"/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sz="2800" dirty="0">
                <a:latin typeface="Times New Roman" pitchFamily="18" charset="0"/>
                <a:ea typeface="宋体" panose="02010600030101010101" pitchFamily="2" charset="-122"/>
              </a:rPr>
              <a:t>移位运算符、位运算符（难点）</a:t>
            </a:r>
            <a:endParaRPr lang="en-US" altLang="zh-CN" sz="2800" dirty="0">
              <a:latin typeface="Times New Roman" pitchFamily="18" charset="0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latin typeface="Times New Roman" pitchFamily="18" charset="0"/>
                <a:ea typeface="宋体" panose="02010600030101010101" pitchFamily="2" charset="-122"/>
              </a:rPr>
              <a:t>掌握</a:t>
            </a:r>
            <a:r>
              <a:rPr lang="en-US" altLang="zh-CN" sz="3200" dirty="0">
                <a:latin typeface="Times New Roman" pitchFamily="18" charset="0"/>
                <a:ea typeface="宋体" panose="02010600030101010101" pitchFamily="2" charset="-122"/>
              </a:rPr>
              <a:t>for, while, do-while</a:t>
            </a:r>
            <a:r>
              <a:rPr lang="zh-CN" altLang="en-US" sz="3200" dirty="0">
                <a:latin typeface="Times New Roman" pitchFamily="18" charset="0"/>
                <a:ea typeface="宋体" panose="02010600030101010101" pitchFamily="2" charset="-122"/>
              </a:rPr>
              <a:t>和</a:t>
            </a:r>
            <a:r>
              <a:rPr lang="en-US" altLang="zh-CN" sz="3200" dirty="0">
                <a:latin typeface="Times New Roman" pitchFamily="18" charset="0"/>
                <a:ea typeface="宋体" panose="02010600030101010101" pitchFamily="2" charset="-122"/>
              </a:rPr>
              <a:t>break, continue</a:t>
            </a:r>
            <a:r>
              <a:rPr lang="zh-CN" altLang="en-US" sz="3200" dirty="0">
                <a:latin typeface="Times New Roman" pitchFamily="18" charset="0"/>
                <a:ea typeface="宋体" panose="02010600030101010101" pitchFamily="2" charset="-122"/>
              </a:rPr>
              <a:t>语句（重点</a:t>
            </a:r>
            <a:r>
              <a:rPr lang="zh-CN" altLang="en-US" sz="3200" dirty="0" smtClean="0">
                <a:latin typeface="Times New Roman" pitchFamily="18" charset="0"/>
                <a:ea typeface="宋体" panose="02010600030101010101" pitchFamily="2" charset="-122"/>
              </a:rPr>
              <a:t>）</a:t>
            </a:r>
            <a:endParaRPr lang="zh-CN" altLang="en-US" sz="3200" dirty="0">
              <a:latin typeface="Times New Roman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174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446C4BA-A093-427D-86FC-FE5F3AF0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Java</a:t>
            </a:r>
            <a:r>
              <a:rPr lang="zh-CN" altLang="en-US" dirty="0"/>
              <a:t>编码规范（</a:t>
            </a:r>
            <a:r>
              <a:rPr lang="en-US" altLang="zh-CN" dirty="0"/>
              <a:t>2/2</a:t>
            </a:r>
            <a:r>
              <a:rPr lang="zh-CN" altLang="en-US" dirty="0"/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B2E51C84-0121-4EE3-99C2-9F5C81614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2190413" cy="566124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1F589D40-5570-4348-ABED-4478BFA0ADF6}"/>
              </a:ext>
            </a:extLst>
          </p:cNvPr>
          <p:cNvSpPr txBox="1"/>
          <p:nvPr/>
        </p:nvSpPr>
        <p:spPr>
          <a:xfrm>
            <a:off x="1875429" y="3962400"/>
            <a:ext cx="8439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http://www.hawstein.com/posts/google-java-style.html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27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84A37BA-0FF6-4849-8556-01730655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Java</a:t>
            </a:r>
            <a:r>
              <a:rPr lang="zh-CN" altLang="en-US" dirty="0"/>
              <a:t>关键字或保留字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B9961BB-812E-4C39-8C20-C52FBB132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000" dirty="0">
                <a:latin typeface="Times New Roman" pitchFamily="18" charset="0"/>
              </a:rPr>
              <a:t>关键字：对编译器具有特殊含义，可以被识别执行</a:t>
            </a:r>
            <a:endParaRPr lang="en-US" altLang="zh-CN" sz="3000" dirty="0">
              <a:latin typeface="Times New Roman" pitchFamily="18" charset="0"/>
            </a:endParaRPr>
          </a:p>
          <a:p>
            <a:r>
              <a:rPr lang="zh-CN" altLang="en-US" sz="3000" dirty="0">
                <a:latin typeface="Times New Roman" pitchFamily="18" charset="0"/>
                <a:cs typeface="Courier New" panose="02070309020205020404" pitchFamily="49" charset="0"/>
              </a:rPr>
              <a:t>部分关键字只是保留了下来，但</a:t>
            </a:r>
            <a:r>
              <a:rPr lang="en-US" altLang="zh-CN" sz="3000" dirty="0">
                <a:latin typeface="Times New Roman" pitchFamily="18" charset="0"/>
                <a:cs typeface="Courier New" panose="02070309020205020404" pitchFamily="49" charset="0"/>
              </a:rPr>
              <a:t>Java</a:t>
            </a:r>
            <a:r>
              <a:rPr lang="zh-CN" altLang="en-US" sz="3000" dirty="0">
                <a:latin typeface="Times New Roman" pitchFamily="18" charset="0"/>
                <a:cs typeface="Courier New" panose="02070309020205020404" pitchFamily="49" charset="0"/>
              </a:rPr>
              <a:t>并没有用，程序员也不能用</a:t>
            </a:r>
            <a:endParaRPr lang="en-US" altLang="zh-CN" sz="3000" dirty="0">
              <a:latin typeface="Times New Roman" pitchFamily="18" charset="0"/>
              <a:cs typeface="Courier New" panose="02070309020205020404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" r="681" b="6651"/>
          <a:stretch/>
        </p:blipFill>
        <p:spPr bwMode="auto">
          <a:xfrm>
            <a:off x="788186" y="2590795"/>
            <a:ext cx="10614041" cy="426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8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7331C76-48F5-49B8-B759-CA3B9282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Java</a:t>
            </a:r>
            <a:r>
              <a:rPr lang="zh-CN" altLang="en-US" dirty="0"/>
              <a:t>中的特殊符号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DF9DC6C-8B33-4D2E-8012-9173FB000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dirty="0">
                <a:latin typeface="Times New Roman" pitchFamily="18" charset="0"/>
              </a:rPr>
              <a:t>注释</a:t>
            </a:r>
            <a:endParaRPr lang="en-US" altLang="zh-CN" sz="3200" dirty="0">
              <a:latin typeface="Times New Roman" pitchFamily="18" charset="0"/>
            </a:endParaRPr>
          </a:p>
          <a:p>
            <a:pPr lvl="1"/>
            <a:r>
              <a:rPr lang="zh-CN" altLang="en-US" sz="2800" dirty="0">
                <a:latin typeface="Times New Roman" pitchFamily="18" charset="0"/>
              </a:rPr>
              <a:t>单行注释：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//</a:t>
            </a:r>
            <a:r>
              <a:rPr lang="en-US" altLang="zh-CN" sz="2800" dirty="0">
                <a:latin typeface="Times New Roman" pitchFamily="18" charset="0"/>
              </a:rPr>
              <a:t>…</a:t>
            </a:r>
          </a:p>
          <a:p>
            <a:pPr lvl="1"/>
            <a:r>
              <a:rPr lang="zh-CN" altLang="en-US" sz="2800" dirty="0">
                <a:latin typeface="Times New Roman" pitchFamily="18" charset="0"/>
              </a:rPr>
              <a:t>多行注释：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/*</a:t>
            </a:r>
            <a:r>
              <a:rPr lang="en-US" altLang="zh-CN" sz="2800" dirty="0">
                <a:latin typeface="Times New Roman" pitchFamily="18" charset="0"/>
              </a:rPr>
              <a:t>…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*/</a:t>
            </a:r>
          </a:p>
          <a:p>
            <a:pPr lvl="1"/>
            <a:r>
              <a:rPr lang="zh-CN" altLang="en-US" sz="2800" dirty="0">
                <a:latin typeface="Times New Roman" pitchFamily="18" charset="0"/>
              </a:rPr>
              <a:t>多行注释：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/**</a:t>
            </a:r>
            <a:r>
              <a:rPr lang="en-US" altLang="zh-CN" sz="2800" dirty="0">
                <a:latin typeface="Times New Roman" pitchFamily="18" charset="0"/>
              </a:rPr>
              <a:t>…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*/</a:t>
            </a:r>
          </a:p>
          <a:p>
            <a:pPr marL="457200" lvl="1" indent="0">
              <a:buNone/>
            </a:pPr>
            <a:r>
              <a:rPr lang="zh-CN" altLang="en-US" sz="2800" dirty="0">
                <a:latin typeface="Times New Roman" pitchFamily="18" charset="0"/>
              </a:rPr>
              <a:t>这种注释可以不打开源文件来查看，</a:t>
            </a:r>
            <a:r>
              <a:rPr lang="en-US" altLang="zh-CN" sz="2800" dirty="0">
                <a:latin typeface="Times New Roman" pitchFamily="18" charset="0"/>
              </a:rPr>
              <a:t>bin</a:t>
            </a:r>
            <a:r>
              <a:rPr lang="zh-CN" altLang="en-US" sz="2800" dirty="0">
                <a:latin typeface="Times New Roman" pitchFamily="18" charset="0"/>
              </a:rPr>
              <a:t>目录下有一个</a:t>
            </a:r>
            <a:r>
              <a:rPr lang="en-US" altLang="zh-CN" sz="2800" dirty="0" err="1">
                <a:latin typeface="Times New Roman" pitchFamily="18" charset="0"/>
              </a:rPr>
              <a:t>javadoc</a:t>
            </a:r>
            <a:r>
              <a:rPr lang="zh-CN" altLang="en-US" sz="2800" dirty="0">
                <a:latin typeface="Times New Roman" pitchFamily="18" charset="0"/>
              </a:rPr>
              <a:t>工具，可将源文件中的</a:t>
            </a:r>
            <a:r>
              <a:rPr lang="en-US" altLang="zh-CN" sz="2800" dirty="0">
                <a:latin typeface="Times New Roman" pitchFamily="18" charset="0"/>
              </a:rPr>
              <a:t>/**…*/</a:t>
            </a:r>
            <a:r>
              <a:rPr lang="zh-CN" altLang="en-US" sz="2800" dirty="0">
                <a:latin typeface="Times New Roman" pitchFamily="18" charset="0"/>
              </a:rPr>
              <a:t>注释单独抽出来放在另一个文件中</a:t>
            </a:r>
            <a:endParaRPr lang="en-US" altLang="zh-CN" sz="2800" dirty="0">
              <a:latin typeface="Times New Roman" pitchFamily="18" charset="0"/>
            </a:endParaRPr>
          </a:p>
          <a:p>
            <a:pPr marL="457200" lvl="1" indent="0">
              <a:buNone/>
            </a:pPr>
            <a:r>
              <a:rPr lang="en-US" altLang="zh-CN" sz="2800" dirty="0" err="1">
                <a:latin typeface="Times New Roman" pitchFamily="18" charset="0"/>
              </a:rPr>
              <a:t>javadoc</a:t>
            </a:r>
            <a:r>
              <a:rPr lang="en-US" altLang="zh-CN" sz="2800" dirty="0">
                <a:latin typeface="Times New Roman" pitchFamily="18" charset="0"/>
              </a:rPr>
              <a:t> -d . HelloWorld.java</a:t>
            </a:r>
          </a:p>
          <a:p>
            <a:r>
              <a:rPr lang="zh-CN" altLang="en-US" sz="3200" dirty="0">
                <a:latin typeface="Times New Roman" pitchFamily="18" charset="0"/>
              </a:rPr>
              <a:t>其他符号</a:t>
            </a:r>
            <a:endParaRPr lang="en-US" altLang="zh-CN" sz="3200" dirty="0">
              <a:latin typeface="Times New Roman" pitchFamily="18" charset="0"/>
            </a:endParaRPr>
          </a:p>
          <a:p>
            <a:pPr lvl="1"/>
            <a:r>
              <a:rPr lang="en-US" altLang="zh-CN" sz="2800" dirty="0">
                <a:latin typeface="Times New Roman" pitchFamily="18" charset="0"/>
              </a:rPr>
              <a:t>; </a:t>
            </a:r>
            <a:r>
              <a:rPr lang="zh-CN" altLang="en-US" sz="2800" dirty="0">
                <a:latin typeface="Times New Roman" pitchFamily="18" charset="0"/>
              </a:rPr>
              <a:t>一个语句的结束</a:t>
            </a:r>
            <a:endParaRPr lang="en-US" altLang="zh-CN" sz="2800" dirty="0">
              <a:latin typeface="Times New Roman" pitchFamily="18" charset="0"/>
            </a:endParaRPr>
          </a:p>
          <a:p>
            <a:pPr lvl="1"/>
            <a:r>
              <a:rPr lang="en-US" altLang="zh-CN" sz="2800" dirty="0">
                <a:latin typeface="Times New Roman" pitchFamily="18" charset="0"/>
              </a:rPr>
              <a:t>{} </a:t>
            </a:r>
            <a:r>
              <a:rPr lang="zh-CN" altLang="en-US" sz="2800" dirty="0">
                <a:latin typeface="Times New Roman" pitchFamily="18" charset="0"/>
              </a:rPr>
              <a:t>一个语句块</a:t>
            </a:r>
            <a:endParaRPr lang="en-US" altLang="zh-CN" sz="2800" dirty="0">
              <a:latin typeface="Times New Roman" pitchFamily="18" charset="0"/>
            </a:endParaRPr>
          </a:p>
          <a:p>
            <a:pPr lvl="1"/>
            <a:r>
              <a:rPr lang="zh-CN" altLang="en-US" sz="2800" dirty="0">
                <a:latin typeface="Times New Roman" pitchFamily="18" charset="0"/>
              </a:rPr>
              <a:t>空白字符：空格，</a:t>
            </a:r>
            <a:r>
              <a:rPr lang="en-US" altLang="zh-CN" sz="2800" dirty="0">
                <a:latin typeface="Times New Roman" pitchFamily="18" charset="0"/>
              </a:rPr>
              <a:t>TAB</a:t>
            </a:r>
            <a:r>
              <a:rPr lang="zh-CN" altLang="en-US" sz="2800" dirty="0">
                <a:latin typeface="Times New Roman" pitchFamily="18" charset="0"/>
              </a:rPr>
              <a:t>，回车，换行</a:t>
            </a:r>
            <a:r>
              <a:rPr lang="zh-CN" altLang="en-US" sz="2800" dirty="0" smtClean="0">
                <a:latin typeface="Times New Roman" pitchFamily="18" charset="0"/>
              </a:rPr>
              <a:t>等</a:t>
            </a:r>
            <a:endParaRPr lang="en-US" altLang="zh-CN" sz="2800" dirty="0">
              <a:latin typeface="Times New Roman" pitchFamily="18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5E6D737E-2D41-48D5-8B7D-C7246A3F3A40}"/>
              </a:ext>
            </a:extLst>
          </p:cNvPr>
          <p:cNvGrpSpPr/>
          <p:nvPr/>
        </p:nvGrpSpPr>
        <p:grpSpPr>
          <a:xfrm>
            <a:off x="5282512" y="1752600"/>
            <a:ext cx="6865573" cy="838200"/>
            <a:chOff x="3962400" y="1685955"/>
            <a:chExt cx="5149850" cy="838200"/>
          </a:xfrm>
        </p:grpSpPr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F7859419-E2C2-4D29-8C35-7F277132F019}"/>
                </a:ext>
              </a:extLst>
            </p:cNvPr>
            <p:cNvSpPr/>
            <p:nvPr/>
          </p:nvSpPr>
          <p:spPr>
            <a:xfrm>
              <a:off x="3962400" y="1905000"/>
              <a:ext cx="51498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zh-CN" altLang="en-US" sz="2000" b="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这两种注释只能通过打开源文件来查看</a:t>
              </a:r>
              <a:endParaRPr lang="en-US" altLang="zh-CN" sz="2000" b="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5" name="右大括号 4">
              <a:extLst>
                <a:ext uri="{FF2B5EF4-FFF2-40B4-BE49-F238E27FC236}">
                  <a16:creationId xmlns="" xmlns:a16="http://schemas.microsoft.com/office/drawing/2014/main" id="{93758B7A-45EB-45E5-9A3D-8A874349BF31}"/>
                </a:ext>
              </a:extLst>
            </p:cNvPr>
            <p:cNvSpPr/>
            <p:nvPr/>
          </p:nvSpPr>
          <p:spPr bwMode="auto">
            <a:xfrm>
              <a:off x="4114800" y="1685955"/>
              <a:ext cx="152400" cy="838200"/>
            </a:xfrm>
            <a:prstGeom prst="rightBrac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800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041" y="171451"/>
            <a:ext cx="10971372" cy="487363"/>
          </a:xfrm>
        </p:spPr>
        <p:txBody>
          <a:bodyPr/>
          <a:lstStyle/>
          <a:p>
            <a:pPr eaLnBrk="1" hangingPunct="1"/>
            <a:r>
              <a:rPr lang="zh-CN" altLang="en-US" sz="3800" dirty="0"/>
              <a:t>第二章：</a:t>
            </a:r>
            <a:r>
              <a:rPr lang="en-US" altLang="zh-CN" sz="3800" dirty="0"/>
              <a:t>JAVA</a:t>
            </a:r>
            <a:r>
              <a:rPr lang="zh-CN" altLang="en-US" sz="3800" dirty="0"/>
              <a:t>语言基础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标识符</a:t>
            </a: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原始数据类型</a:t>
            </a:r>
            <a:endParaRPr lang="en-US" altLang="zh-CN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运算符</a:t>
            </a:r>
            <a:endParaRPr lang="en-US" altLang="zh-CN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常量及变量</a:t>
            </a:r>
            <a:endParaRPr lang="en-US" altLang="zh-CN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语句</a:t>
            </a:r>
            <a:endParaRPr lang="en-US" altLang="zh-CN" sz="3200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本章小节</a:t>
            </a:r>
          </a:p>
        </p:txBody>
      </p:sp>
    </p:spTree>
    <p:extLst>
      <p:ext uri="{BB962C8B-B14F-4D97-AF65-F5344CB8AC3E}">
        <p14:creationId xmlns:p14="http://schemas.microsoft.com/office/powerpoint/2010/main" val="271152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8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82TGp_food_light_ani">
  <a:themeElements>
    <a:clrScheme name="282TGp_food_light_ani 2">
      <a:dk1>
        <a:srgbClr val="000000"/>
      </a:dk1>
      <a:lt1>
        <a:srgbClr val="FFFFFF"/>
      </a:lt1>
      <a:dk2>
        <a:srgbClr val="193583"/>
      </a:dk2>
      <a:lt2>
        <a:srgbClr val="C0C0C0"/>
      </a:lt2>
      <a:accent1>
        <a:srgbClr val="89CA64"/>
      </a:accent1>
      <a:accent2>
        <a:srgbClr val="D9C215"/>
      </a:accent2>
      <a:accent3>
        <a:srgbClr val="FFFFFF"/>
      </a:accent3>
      <a:accent4>
        <a:srgbClr val="000000"/>
      </a:accent4>
      <a:accent5>
        <a:srgbClr val="C4E1B8"/>
      </a:accent5>
      <a:accent6>
        <a:srgbClr val="C4B012"/>
      </a:accent6>
      <a:hlink>
        <a:srgbClr val="04884E"/>
      </a:hlink>
      <a:folHlink>
        <a:srgbClr val="FF9600"/>
      </a:folHlink>
    </a:clrScheme>
    <a:fontScheme name="282TGp_food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82TGp_food_light_ani 1">
        <a:dk1>
          <a:srgbClr val="30311D"/>
        </a:dk1>
        <a:lt1>
          <a:srgbClr val="FFFFFF"/>
        </a:lt1>
        <a:dk2>
          <a:srgbClr val="333399"/>
        </a:dk2>
        <a:lt2>
          <a:srgbClr val="C0C0C0"/>
        </a:lt2>
        <a:accent1>
          <a:srgbClr val="3780BD"/>
        </a:accent1>
        <a:accent2>
          <a:srgbClr val="98C13D"/>
        </a:accent2>
        <a:accent3>
          <a:srgbClr val="FFFFFF"/>
        </a:accent3>
        <a:accent4>
          <a:srgbClr val="272817"/>
        </a:accent4>
        <a:accent5>
          <a:srgbClr val="AEC0DB"/>
        </a:accent5>
        <a:accent6>
          <a:srgbClr val="89AF36"/>
        </a:accent6>
        <a:hlink>
          <a:srgbClr val="F5B821"/>
        </a:hlink>
        <a:folHlink>
          <a:srgbClr val="9159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2TGp_food_light_ani 2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89CA64"/>
        </a:accent1>
        <a:accent2>
          <a:srgbClr val="D9C215"/>
        </a:accent2>
        <a:accent3>
          <a:srgbClr val="FFFFFF"/>
        </a:accent3>
        <a:accent4>
          <a:srgbClr val="000000"/>
        </a:accent4>
        <a:accent5>
          <a:srgbClr val="C4E1B8"/>
        </a:accent5>
        <a:accent6>
          <a:srgbClr val="C4B012"/>
        </a:accent6>
        <a:hlink>
          <a:srgbClr val="04884E"/>
        </a:hlink>
        <a:folHlink>
          <a:srgbClr val="FF9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2TGp_food_light_ani 3">
        <a:dk1>
          <a:srgbClr val="000000"/>
        </a:dk1>
        <a:lt1>
          <a:srgbClr val="FFFFFF"/>
        </a:lt1>
        <a:dk2>
          <a:srgbClr val="006666"/>
        </a:dk2>
        <a:lt2>
          <a:srgbClr val="C0C0C0"/>
        </a:lt2>
        <a:accent1>
          <a:srgbClr val="D4502C"/>
        </a:accent1>
        <a:accent2>
          <a:srgbClr val="D7AE3B"/>
        </a:accent2>
        <a:accent3>
          <a:srgbClr val="FFFFFF"/>
        </a:accent3>
        <a:accent4>
          <a:srgbClr val="000000"/>
        </a:accent4>
        <a:accent5>
          <a:srgbClr val="E6B3AC"/>
        </a:accent5>
        <a:accent6>
          <a:srgbClr val="C39D35"/>
        </a:accent6>
        <a:hlink>
          <a:srgbClr val="1C74B0"/>
        </a:hlink>
        <a:folHlink>
          <a:srgbClr val="85C1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10449</TotalTime>
  <Words>3895</Words>
  <Application>Microsoft Office PowerPoint</Application>
  <PresentationFormat>自定义</PresentationFormat>
  <Paragraphs>558</Paragraphs>
  <Slides>54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55" baseType="lpstr">
      <vt:lpstr>282TGp_food_light_ani</vt:lpstr>
      <vt:lpstr>Java语言II</vt:lpstr>
      <vt:lpstr>第二章：JAVA语言基础</vt:lpstr>
      <vt:lpstr>标识符的定义规则</vt:lpstr>
      <vt:lpstr>标识符的命名习惯</vt:lpstr>
      <vt:lpstr>Java编码规范（1/2）</vt:lpstr>
      <vt:lpstr>Java编码规范（2/2）</vt:lpstr>
      <vt:lpstr>Java关键字或保留字</vt:lpstr>
      <vt:lpstr>Java中的特殊符号</vt:lpstr>
      <vt:lpstr>第二章：JAVA语言基础</vt:lpstr>
      <vt:lpstr>原始数据类型</vt:lpstr>
      <vt:lpstr>原始数据类型：整型</vt:lpstr>
      <vt:lpstr>整型存储方式</vt:lpstr>
      <vt:lpstr>整型数据表示</vt:lpstr>
      <vt:lpstr>整型数据测试程序</vt:lpstr>
      <vt:lpstr>字符数据类型（char）</vt:lpstr>
      <vt:lpstr>ASCII码表</vt:lpstr>
      <vt:lpstr>Unicode字符表</vt:lpstr>
      <vt:lpstr>转义字符</vt:lpstr>
      <vt:lpstr>字符型数据测试程序</vt:lpstr>
      <vt:lpstr>String类型（1/4）</vt:lpstr>
      <vt:lpstr>String类型（2/4）</vt:lpstr>
      <vt:lpstr>String类型（3/4）</vt:lpstr>
      <vt:lpstr>String类型（4/4）</vt:lpstr>
      <vt:lpstr>浮点型数据类型</vt:lpstr>
      <vt:lpstr>浮点型数据存储方式</vt:lpstr>
      <vt:lpstr>Math类的数学函数</vt:lpstr>
      <vt:lpstr>数据类型转换：自动</vt:lpstr>
      <vt:lpstr>数据类型转换：强制</vt:lpstr>
      <vt:lpstr>第二章：JAVA语言基础</vt:lpstr>
      <vt:lpstr>移位运算符</vt:lpstr>
      <vt:lpstr>位运算符</vt:lpstr>
      <vt:lpstr>赋值运算符</vt:lpstr>
      <vt:lpstr>关系运算符</vt:lpstr>
      <vt:lpstr>逻辑运算符</vt:lpstr>
      <vt:lpstr>运算符的优先级</vt:lpstr>
      <vt:lpstr>第二章：JAVA语言基础</vt:lpstr>
      <vt:lpstr>常量</vt:lpstr>
      <vt:lpstr>变量</vt:lpstr>
      <vt:lpstr>示例程序</vt:lpstr>
      <vt:lpstr>第二章：JAVA语言基础</vt:lpstr>
      <vt:lpstr>语句</vt:lpstr>
      <vt:lpstr>程序控制流：if</vt:lpstr>
      <vt:lpstr>程序控制流：switch</vt:lpstr>
      <vt:lpstr>程序控制流：循环结构（1/2）</vt:lpstr>
      <vt:lpstr>程序控制流：循环结构（2/2）</vt:lpstr>
      <vt:lpstr>程序控制流：while与do-while</vt:lpstr>
      <vt:lpstr>程序控制流：for（1/2）</vt:lpstr>
      <vt:lpstr>程序控制流：for（2/2）</vt:lpstr>
      <vt:lpstr>程序控制流：break（1/2）</vt:lpstr>
      <vt:lpstr>程序控制流：break（2/2）</vt:lpstr>
      <vt:lpstr>程序控制流：continue（1/2）</vt:lpstr>
      <vt:lpstr>程序控制流：continue（2/2）</vt:lpstr>
      <vt:lpstr>第二章：JAVA语言基础</vt:lpstr>
      <vt:lpstr>本章小节</vt:lpstr>
    </vt:vector>
  </TitlesOfParts>
  <Company>ISTIC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 Mining Lab.</dc:title>
  <dc:creator>XU SHUO</dc:creator>
  <cp:lastModifiedBy>XUSHUO</cp:lastModifiedBy>
  <cp:revision>2561</cp:revision>
  <dcterms:created xsi:type="dcterms:W3CDTF">2005-11-30T10:23:36Z</dcterms:created>
  <dcterms:modified xsi:type="dcterms:W3CDTF">2026-02-22T13:40:36Z</dcterms:modified>
</cp:coreProperties>
</file>