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  <p:sldId id="328" r:id="rId53"/>
  </p:sldIdLst>
  <p:sldSz cx="12190413" cy="6858000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90C"/>
    <a:srgbClr val="B8E32F"/>
    <a:srgbClr val="FF9600"/>
    <a:srgbClr val="FF0000"/>
    <a:srgbClr val="003399"/>
    <a:srgbClr val="955577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0988" autoAdjust="0"/>
  </p:normalViewPr>
  <p:slideViewPr>
    <p:cSldViewPr>
      <p:cViewPr>
        <p:scale>
          <a:sx n="66" d="100"/>
          <a:sy n="66" d="100"/>
        </p:scale>
        <p:origin x="-1195" y="-53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84"/>
    </p:cViewPr>
  </p:sorterViewPr>
  <p:notesViewPr>
    <p:cSldViewPr>
      <p:cViewPr varScale="1">
        <p:scale>
          <a:sx n="63" d="100"/>
          <a:sy n="63" d="100"/>
        </p:scale>
        <p:origin x="3354" y="66"/>
      </p:cViewPr>
      <p:guideLst>
        <p:guide orient="horz" pos="2236"/>
        <p:guide pos="3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022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21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21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022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D547C20B-9C69-4257-ACB5-9EE811D618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652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14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022" y="0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51138" y="533400"/>
            <a:ext cx="4732337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4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005" y="3372911"/>
            <a:ext cx="8188606" cy="3193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314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14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022" y="6743619"/>
            <a:ext cx="4435304" cy="354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ABFCCB8-4AA8-4B61-94DD-4EA6EE86FC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773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 bwMode="gray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72"/>
          <p:cNvSpPr>
            <a:spLocks noChangeArrowheads="1"/>
          </p:cNvSpPr>
          <p:nvPr/>
        </p:nvSpPr>
        <p:spPr bwMode="gray">
          <a:xfrm>
            <a:off x="0" y="6096000"/>
            <a:ext cx="12190413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Line 263"/>
          <p:cNvSpPr>
            <a:spLocks noChangeShapeType="1"/>
          </p:cNvSpPr>
          <p:nvPr/>
        </p:nvSpPr>
        <p:spPr bwMode="gray">
          <a:xfrm>
            <a:off x="4412676" y="904875"/>
            <a:ext cx="0" cy="5191125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Line 265"/>
          <p:cNvSpPr>
            <a:spLocks noChangeShapeType="1"/>
          </p:cNvSpPr>
          <p:nvPr/>
        </p:nvSpPr>
        <p:spPr bwMode="gray">
          <a:xfrm>
            <a:off x="0" y="2590800"/>
            <a:ext cx="6603140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" name="Line 266"/>
          <p:cNvSpPr>
            <a:spLocks noChangeShapeType="1"/>
          </p:cNvSpPr>
          <p:nvPr/>
        </p:nvSpPr>
        <p:spPr bwMode="gray">
          <a:xfrm>
            <a:off x="29630" y="4302125"/>
            <a:ext cx="6598908" cy="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Line 262"/>
          <p:cNvSpPr>
            <a:spLocks noChangeShapeType="1"/>
          </p:cNvSpPr>
          <p:nvPr/>
        </p:nvSpPr>
        <p:spPr bwMode="gray">
          <a:xfrm>
            <a:off x="2222211" y="838200"/>
            <a:ext cx="0" cy="5257800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" name="Line 273"/>
          <p:cNvSpPr>
            <a:spLocks noChangeShapeType="1"/>
          </p:cNvSpPr>
          <p:nvPr/>
        </p:nvSpPr>
        <p:spPr bwMode="gray">
          <a:xfrm flipV="1">
            <a:off x="6637003" y="2190750"/>
            <a:ext cx="5570341" cy="1905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" name="Line 274"/>
          <p:cNvSpPr>
            <a:spLocks noChangeShapeType="1"/>
          </p:cNvSpPr>
          <p:nvPr/>
        </p:nvSpPr>
        <p:spPr bwMode="gray">
          <a:xfrm flipV="1">
            <a:off x="6637003" y="5568950"/>
            <a:ext cx="5570341" cy="1905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Rectangle 271"/>
          <p:cNvSpPr>
            <a:spLocks noChangeArrowheads="1"/>
          </p:cNvSpPr>
          <p:nvPr/>
        </p:nvSpPr>
        <p:spPr bwMode="gray">
          <a:xfrm>
            <a:off x="0" y="0"/>
            <a:ext cx="12190413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15" name="Rectangle 287"/>
          <p:cNvSpPr>
            <a:spLocks noChangeArrowheads="1"/>
          </p:cNvSpPr>
          <p:nvPr userDrawn="1"/>
        </p:nvSpPr>
        <p:spPr bwMode="gray">
          <a:xfrm>
            <a:off x="101587" y="6519864"/>
            <a:ext cx="2539669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zh-CN" sz="1000" b="0">
              <a:ea typeface="宋体" panose="02010600030101010101" pitchFamily="2" charset="-122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844430" y="3200400"/>
            <a:ext cx="6196793" cy="8382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31735" y="1676400"/>
            <a:ext cx="8330116" cy="990600"/>
          </a:xfrm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3600" b="1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232" y="-8468"/>
            <a:ext cx="3433258" cy="61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08B29-A896-4A5E-B91B-7112BD53B3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10040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50" y="171450"/>
            <a:ext cx="2641256" cy="622935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281" y="171450"/>
            <a:ext cx="7720595" cy="62293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340CA-5FF4-43C7-8415-3137C18BC1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47806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9085" y="1168752"/>
            <a:ext cx="11377719" cy="5257800"/>
          </a:xfrm>
        </p:spPr>
        <p:txBody>
          <a:bodyPr/>
          <a:lstStyle>
            <a:lvl1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2pPr>
            <a:lvl3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3pPr>
            <a:lvl4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4pPr>
            <a:lvl5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1FC24-D18A-4C6F-AF2A-BF8363B4E4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204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42" y="1709739"/>
            <a:ext cx="105142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42" y="4589464"/>
            <a:ext cx="10514231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03F05-B10C-4F32-BC43-C8214C8641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96522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14281" y="1295400"/>
            <a:ext cx="5180926" cy="5105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380" y="1295400"/>
            <a:ext cx="5180926" cy="51054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7FC6E-7772-4B5F-BD5C-579485A924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38673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08" y="365126"/>
            <a:ext cx="10514231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208" y="1681163"/>
            <a:ext cx="515764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208" y="2505075"/>
            <a:ext cx="5157645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1396" y="1681163"/>
            <a:ext cx="518304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1396" y="2505075"/>
            <a:ext cx="5183043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447F9-E9EA-4D96-8E9C-489FF83769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86639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F43DB-8455-49E7-8263-B3C520E673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5486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EDB12-3024-4A8D-8BA7-F6B0B56E84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16862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08" y="457200"/>
            <a:ext cx="39322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042" y="987426"/>
            <a:ext cx="617139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08" y="2057400"/>
            <a:ext cx="39322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1493A-6DA4-4C02-BD18-E4D33A8A63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10368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08" y="457200"/>
            <a:ext cx="393225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042" y="987426"/>
            <a:ext cx="617139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08" y="2057400"/>
            <a:ext cx="393225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DB214-7FF0-4067-8286-FAA870F973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11</a:t>
            </a:r>
            <a:r>
              <a:rPr lang="zh-CN" altLang="en-US"/>
              <a:t>月</a:t>
            </a:r>
            <a:r>
              <a:rPr lang="en-US" altLang="zh-CN"/>
              <a:t>13</a:t>
            </a:r>
            <a:r>
              <a:rPr lang="zh-CN" altLang="en-US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47467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8"/>
          <p:cNvSpPr>
            <a:spLocks noChangeArrowheads="1"/>
          </p:cNvSpPr>
          <p:nvPr/>
        </p:nvSpPr>
        <p:spPr bwMode="gray">
          <a:xfrm>
            <a:off x="0" y="723900"/>
            <a:ext cx="12190413" cy="38576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zh-CN" altLang="en-US" b="0">
              <a:ea typeface="宋体" panose="02010600030101010101" pitchFamily="2" charset="-122"/>
            </a:endParaRPr>
          </a:p>
        </p:txBody>
      </p:sp>
      <p:sp>
        <p:nvSpPr>
          <p:cNvPr id="1027" name="Rectangle 133"/>
          <p:cNvSpPr>
            <a:spLocks noChangeArrowheads="1"/>
          </p:cNvSpPr>
          <p:nvPr/>
        </p:nvSpPr>
        <p:spPr bwMode="gray">
          <a:xfrm>
            <a:off x="0" y="0"/>
            <a:ext cx="12190413" cy="723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zh-CN" altLang="en-US" b="0">
              <a:ea typeface="宋体" panose="02010600030101010101" pitchFamily="2" charset="-122"/>
            </a:endParaRPr>
          </a:p>
        </p:txBody>
      </p:sp>
      <p:sp>
        <p:nvSpPr>
          <p:cNvPr id="1028" name="Freeform 126"/>
          <p:cNvSpPr>
            <a:spLocks/>
          </p:cNvSpPr>
          <p:nvPr/>
        </p:nvSpPr>
        <p:spPr bwMode="gray">
          <a:xfrm>
            <a:off x="-16931" y="342900"/>
            <a:ext cx="8042286" cy="679450"/>
          </a:xfrm>
          <a:custGeom>
            <a:avLst/>
            <a:gdLst>
              <a:gd name="T0" fmla="*/ 0 w 3800"/>
              <a:gd name="T1" fmla="*/ 0 h 428"/>
              <a:gd name="T2" fmla="*/ 2147483646 w 3800"/>
              <a:gd name="T3" fmla="*/ 0 h 428"/>
              <a:gd name="T4" fmla="*/ 2147483646 w 3800"/>
              <a:gd name="T5" fmla="*/ 1078626875 h 4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800" h="428">
                <a:moveTo>
                  <a:pt x="0" y="0"/>
                </a:moveTo>
                <a:lnTo>
                  <a:pt x="3800" y="0"/>
                </a:lnTo>
                <a:lnTo>
                  <a:pt x="3456" y="428"/>
                </a:lnTo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914281" y="1295400"/>
            <a:ext cx="1056502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180925" y="6505575"/>
            <a:ext cx="1117455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40E6E82-6B46-441F-8791-38D4189355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9549157" y="6505575"/>
            <a:ext cx="2539669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r>
              <a:rPr lang="en-US" altLang="zh-CN" dirty="0"/>
              <a:t>2017</a:t>
            </a:r>
            <a:r>
              <a:rPr lang="zh-CN" altLang="en-US" dirty="0"/>
              <a:t>年</a:t>
            </a:r>
            <a:r>
              <a:rPr lang="en-US" altLang="zh-CN" dirty="0"/>
              <a:t>05</a:t>
            </a:r>
            <a:r>
              <a:rPr lang="zh-CN" altLang="en-US" dirty="0"/>
              <a:t>月</a:t>
            </a:r>
            <a:r>
              <a:rPr lang="en-US" altLang="zh-CN" dirty="0"/>
              <a:t>17</a:t>
            </a:r>
            <a:r>
              <a:rPr lang="zh-CN" altLang="en-US" dirty="0"/>
              <a:t>日</a:t>
            </a:r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219041" y="171451"/>
            <a:ext cx="944757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3" name="Line 164"/>
          <p:cNvSpPr>
            <a:spLocks noChangeShapeType="1"/>
          </p:cNvSpPr>
          <p:nvPr/>
        </p:nvSpPr>
        <p:spPr bwMode="gray">
          <a:xfrm>
            <a:off x="4234" y="728663"/>
            <a:ext cx="12186180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35" name="Rectangle 176"/>
          <p:cNvSpPr>
            <a:spLocks noChangeArrowheads="1"/>
          </p:cNvSpPr>
          <p:nvPr userDrawn="1"/>
        </p:nvSpPr>
        <p:spPr bwMode="gray">
          <a:xfrm>
            <a:off x="101587" y="6519864"/>
            <a:ext cx="2539669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zh-CN" sz="1000" b="0"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" y="-8468"/>
            <a:ext cx="976364" cy="7323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xushuo@bjut.edu.c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1447800"/>
            <a:ext cx="12190413" cy="762000"/>
          </a:xfrm>
        </p:spPr>
        <p:txBody>
          <a:bodyPr/>
          <a:lstStyle/>
          <a:p>
            <a:pPr eaLnBrk="1" hangingPunct="1"/>
            <a:r>
              <a:rPr lang="en-US" altLang="zh-CN" sz="6000" dirty="0">
                <a:latin typeface="Times New Roman" pitchFamily="18" charset="0"/>
                <a:ea typeface="微软雅黑" panose="020B0503020204020204" pitchFamily="34" charset="-122"/>
              </a:rPr>
              <a:t>Java</a:t>
            </a:r>
            <a:r>
              <a:rPr lang="zh-CN" altLang="en-US" sz="6000" dirty="0">
                <a:latin typeface="Times New Roman" pitchFamily="18" charset="0"/>
                <a:ea typeface="微软雅黑" panose="020B0503020204020204" pitchFamily="34" charset="-122"/>
              </a:rPr>
              <a:t>语言</a:t>
            </a:r>
            <a:r>
              <a:rPr lang="en-US" altLang="zh-CN" sz="6000" dirty="0">
                <a:latin typeface="Times New Roman" pitchFamily="18" charset="0"/>
                <a:ea typeface="微软雅黑" panose="020B0503020204020204" pitchFamily="34" charset="-122"/>
              </a:rPr>
              <a:t>II</a:t>
            </a:r>
            <a:endParaRPr lang="zh-CN" altLang="en-US" sz="6000" dirty="0">
              <a:latin typeface="Times New Roman" pitchFamily="18" charset="0"/>
              <a:ea typeface="微软雅黑" panose="020B0503020204020204" pitchFamily="34" charset="-122"/>
            </a:endParaRPr>
          </a:p>
        </p:txBody>
      </p:sp>
      <p:sp>
        <p:nvSpPr>
          <p:cNvPr id="614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52380" y="3475300"/>
            <a:ext cx="11885653" cy="2590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zh-CN" altLang="en-US" sz="3200" dirty="0">
                <a:latin typeface="Times New Roman" pitchFamily="18" charset="0"/>
                <a:ea typeface="宋体" panose="02010600030101010101" pitchFamily="2" charset="-122"/>
              </a:rPr>
              <a:t>教师：徐硕</a:t>
            </a:r>
          </a:p>
          <a:p>
            <a:pPr algn="l" eaLnBrk="1" hangingPunct="1">
              <a:lnSpc>
                <a:spcPct val="90000"/>
              </a:lnSpc>
            </a:pPr>
            <a:r>
              <a:rPr lang="zh-CN" altLang="en-US" sz="3200" dirty="0">
                <a:latin typeface="Times New Roman" pitchFamily="18" charset="0"/>
                <a:ea typeface="宋体" panose="02010600030101010101" pitchFamily="2" charset="-122"/>
              </a:rPr>
              <a:t>单位：北京工业大学经济与管理学院</a:t>
            </a:r>
            <a:endParaRPr lang="en-US" altLang="zh-CN" sz="3200" dirty="0">
              <a:latin typeface="Times New Roman" pitchFamily="18" charset="0"/>
              <a:ea typeface="宋体" panose="02010600030101010101" pitchFamily="2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zh-CN" sz="3200" dirty="0">
                <a:latin typeface="Times New Roman" pitchFamily="18" charset="0"/>
                <a:ea typeface="宋体" panose="02010600030101010101" pitchFamily="2" charset="-122"/>
              </a:rPr>
              <a:t>Email: </a:t>
            </a:r>
            <a:r>
              <a:rPr lang="en-US" altLang="zh-CN" sz="3200" dirty="0" smtClean="0">
                <a:latin typeface="Times New Roman" pitchFamily="18" charset="0"/>
                <a:ea typeface="宋体" panose="02010600030101010101" pitchFamily="2" charset="-122"/>
                <a:hlinkClick r:id="rId2"/>
              </a:rPr>
              <a:t>xushuo@bjut.edu.cn</a:t>
            </a:r>
            <a:endParaRPr lang="en-US" altLang="zh-CN" sz="3200" dirty="0">
              <a:latin typeface="Times New Roman" pitchFamily="18" charset="0"/>
              <a:ea typeface="宋体" panose="02010600030101010101" pitchFamily="2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lang="zh-CN" altLang="en-US" sz="3200" dirty="0" smtClean="0">
                <a:latin typeface="Times New Roman" pitchFamily="18" charset="0"/>
                <a:ea typeface="宋体" panose="02010600030101010101" pitchFamily="2" charset="-122"/>
              </a:rPr>
              <a:t>课程</a:t>
            </a:r>
            <a:r>
              <a:rPr lang="zh-CN" altLang="en-US" sz="3200" dirty="0">
                <a:latin typeface="Times New Roman" pitchFamily="18" charset="0"/>
                <a:ea typeface="宋体" panose="02010600030101010101" pitchFamily="2" charset="-122"/>
              </a:rPr>
              <a:t>网址：</a:t>
            </a:r>
            <a:endParaRPr lang="en-US" altLang="zh-CN" sz="3200" dirty="0">
              <a:latin typeface="Times New Roman" pitchFamily="18" charset="0"/>
              <a:ea typeface="宋体" panose="02010600030101010101" pitchFamily="2" charset="-122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zh-CN" sz="32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http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://54xushuo.net/wiki/doku.php?id=zh:courses:java2026:index</a:t>
            </a:r>
            <a:endParaRPr lang="zh-CN" altLang="en-US" sz="3200" dirty="0">
              <a:latin typeface="Times New Roman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0889" y="1981200"/>
            <a:ext cx="3657917" cy="36579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类与对象的关系（</a:t>
            </a:r>
            <a:r>
              <a:rPr lang="en-US" altLang="zh-CN" dirty="0"/>
              <a:t>1/2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9085" y="1143000"/>
            <a:ext cx="11377719" cy="5257800"/>
          </a:xfrm>
        </p:spPr>
        <p:txBody>
          <a:bodyPr/>
          <a:lstStyle/>
          <a:p>
            <a:r>
              <a:rPr lang="zh-CN" altLang="en-US" dirty="0"/>
              <a:t>类是描述对象的“基本原型”，它定义一类对象所能拥有的数据和能完成的操作，在面向对象的程序设计中，类是程序的基本单元。</a:t>
            </a:r>
            <a:endParaRPr lang="en-US" altLang="zh-CN" dirty="0"/>
          </a:p>
          <a:p>
            <a:r>
              <a:rPr lang="zh-CN" altLang="en-US" dirty="0"/>
              <a:t>程序中的对象是类的一个实例，是一个软件单元，它由一组结构化的数据和在其上的一组操作构成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918811"/>
              </p:ext>
            </p:extLst>
          </p:nvPr>
        </p:nvGraphicFramePr>
        <p:xfrm>
          <a:off x="711108" y="4710112"/>
          <a:ext cx="4160825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剪辑" r:id="rId3" imgW="6544800" imgH="1706400" progId="MS_ClipArt_Gallery.2">
                  <p:embed/>
                </p:oleObj>
              </mc:Choice>
              <mc:Fallback>
                <p:oleObj name="剪辑" r:id="rId3" imgW="6544800" imgH="170640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108" y="4710112"/>
                        <a:ext cx="4160825" cy="123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731598" y="3566280"/>
            <a:ext cx="6095207" cy="3139321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class Car {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int color;  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int </a:t>
            </a:r>
            <a:r>
              <a:rPr kumimoji="1" lang="en-US" altLang="zh-CN" sz="2200" b="0" dirty="0" err="1">
                <a:latin typeface="Times New Roman" panose="02020603050405020304" pitchFamily="18" charset="0"/>
              </a:rPr>
              <a:t>numOfDoors</a:t>
            </a:r>
            <a:r>
              <a:rPr kumimoji="1" lang="en-US" altLang="zh-CN" sz="2200" b="0" dirty="0">
                <a:latin typeface="Times New Roman" panose="02020603050405020304" pitchFamily="18" charset="0"/>
              </a:rPr>
              <a:t>;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</a:t>
            </a:r>
            <a:r>
              <a:rPr kumimoji="1" lang="en-US" altLang="zh-CN" sz="2200" b="0" dirty="0" err="1">
                <a:latin typeface="Times New Roman" panose="02020603050405020304" pitchFamily="18" charset="0"/>
              </a:rPr>
              <a:t>int</a:t>
            </a:r>
            <a:r>
              <a:rPr kumimoji="1" lang="en-US" altLang="zh-CN" sz="2200" b="0" dirty="0">
                <a:latin typeface="Times New Roman" panose="02020603050405020304" pitchFamily="18" charset="0"/>
              </a:rPr>
              <a:t> speed;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void brake() { … }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void </a:t>
            </a:r>
            <a:r>
              <a:rPr kumimoji="1" lang="en-US" altLang="zh-CN" sz="2200" b="0" dirty="0" err="1">
                <a:latin typeface="Times New Roman" panose="02020603050405020304" pitchFamily="18" charset="0"/>
              </a:rPr>
              <a:t>speedUp</a:t>
            </a:r>
            <a:r>
              <a:rPr kumimoji="1" lang="en-US" altLang="zh-CN" sz="2200" b="0" dirty="0">
                <a:latin typeface="Times New Roman" panose="02020603050405020304" pitchFamily="18" charset="0"/>
              </a:rPr>
              <a:t>() {…};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    void </a:t>
            </a:r>
            <a:r>
              <a:rPr kumimoji="1" lang="en-US" altLang="zh-CN" sz="2200" b="0" dirty="0" err="1">
                <a:latin typeface="Times New Roman" panose="02020603050405020304" pitchFamily="18" charset="0"/>
              </a:rPr>
              <a:t>slowDown</a:t>
            </a:r>
            <a:r>
              <a:rPr kumimoji="1" lang="en-US" altLang="zh-CN" sz="2200" b="0" dirty="0">
                <a:latin typeface="Times New Roman" panose="02020603050405020304" pitchFamily="18" charset="0"/>
              </a:rPr>
              <a:t>() { …  }</a:t>
            </a:r>
          </a:p>
          <a:p>
            <a:pPr eaLnBrk="1" hangingPunct="1"/>
            <a:r>
              <a:rPr kumimoji="1" lang="en-US" altLang="zh-CN" sz="2200" b="0" dirty="0">
                <a:latin typeface="Times New Roman" panose="02020603050405020304" pitchFamily="18" charset="0"/>
              </a:rPr>
              <a:t>}  </a:t>
            </a:r>
          </a:p>
        </p:txBody>
      </p:sp>
    </p:spTree>
    <p:extLst>
      <p:ext uri="{BB962C8B-B14F-4D97-AF65-F5344CB8AC3E}">
        <p14:creationId xmlns:p14="http://schemas.microsoft.com/office/powerpoint/2010/main" val="232064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类与对象的关系（</a:t>
            </a:r>
            <a:r>
              <a:rPr lang="en-US" altLang="zh-CN" dirty="0"/>
              <a:t>2/2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itchFamily="18" charset="0"/>
              </a:rPr>
              <a:t>类给出了属于该类的全部对象的抽象定义，而对象则是符合这种定义的一个实体</a:t>
            </a: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类与对象之间的关系看成是抽象与具体的关系</a:t>
            </a: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在面向对象的程序设计中，对象被称作类的一个实例（</a:t>
            </a:r>
            <a:r>
              <a:rPr lang="en-US" altLang="zh-CN" dirty="0">
                <a:latin typeface="Times New Roman" pitchFamily="18" charset="0"/>
              </a:rPr>
              <a:t>instance</a:t>
            </a:r>
            <a:r>
              <a:rPr lang="zh-CN" altLang="en-US" dirty="0">
                <a:latin typeface="Times New Roman" pitchFamily="18" charset="0"/>
              </a:rPr>
              <a:t>），而类是对象的模板（</a:t>
            </a:r>
            <a:r>
              <a:rPr lang="en-US" altLang="zh-CN" dirty="0">
                <a:latin typeface="Times New Roman" pitchFamily="18" charset="0"/>
              </a:rPr>
              <a:t>temp1ate</a:t>
            </a:r>
            <a:r>
              <a:rPr lang="zh-CN" altLang="en-US" dirty="0">
                <a:latin typeface="Times New Roman" pitchFamily="18" charset="0"/>
              </a:rPr>
              <a:t>）</a:t>
            </a: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类是多个实例的综合抽象，而实例又是类的个体实物</a:t>
            </a:r>
          </a:p>
        </p:txBody>
      </p:sp>
    </p:spTree>
    <p:extLst>
      <p:ext uri="{BB962C8B-B14F-4D97-AF65-F5344CB8AC3E}">
        <p14:creationId xmlns:p14="http://schemas.microsoft.com/office/powerpoint/2010/main" val="202597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144233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部分系统常用类库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544" y="1103023"/>
            <a:ext cx="9640828" cy="560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用户定义类的声明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latin typeface="Times New Roman" pitchFamily="18" charset="0"/>
              </a:rPr>
              <a:t>class</a:t>
            </a:r>
            <a:r>
              <a:rPr lang="zh-CN" altLang="en-US" dirty="0">
                <a:latin typeface="Times New Roman" pitchFamily="18" charset="0"/>
              </a:rPr>
              <a:t>类名 </a:t>
            </a:r>
            <a:r>
              <a:rPr lang="en-US" altLang="zh-CN" dirty="0">
                <a:latin typeface="Times New Roman" pitchFamily="18" charset="0"/>
              </a:rPr>
              <a:t>{</a:t>
            </a:r>
          </a:p>
          <a:p>
            <a:pPr marL="0" indent="0">
              <a:buNone/>
            </a:pPr>
            <a:r>
              <a:rPr lang="en-US" altLang="zh-CN" dirty="0">
                <a:latin typeface="Times New Roman" pitchFamily="18" charset="0"/>
              </a:rPr>
              <a:t>	</a:t>
            </a:r>
            <a:r>
              <a:rPr lang="zh-CN" altLang="en-US" dirty="0">
                <a:latin typeface="Times New Roman" pitchFamily="18" charset="0"/>
              </a:rPr>
              <a:t>数据成员；</a:t>
            </a:r>
            <a:endParaRPr lang="en-US" altLang="zh-CN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itchFamily="18" charset="0"/>
              </a:rPr>
              <a:t>	</a:t>
            </a:r>
            <a:r>
              <a:rPr lang="zh-CN" altLang="en-US" dirty="0">
                <a:latin typeface="Times New Roman" pitchFamily="18" charset="0"/>
              </a:rPr>
              <a:t>成员方法；</a:t>
            </a:r>
            <a:endParaRPr lang="en-US" altLang="zh-CN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itchFamily="18" charset="0"/>
              </a:rPr>
              <a:t>}</a:t>
            </a:r>
            <a:endParaRPr lang="zh-CN" altLang="en-US" dirty="0">
              <a:latin typeface="Times New Roman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06999" y="593708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0" dirty="0">
                <a:latin typeface="华文楷体" panose="02010600040101010101" pitchFamily="2" charset="-122"/>
                <a:ea typeface="华文楷体" panose="02010600040101010101" pitchFamily="2" charset="-122"/>
              </a:rPr>
              <a:t>类的图形表示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5603"/>
              </p:ext>
            </p:extLst>
          </p:nvPr>
        </p:nvGraphicFramePr>
        <p:xfrm>
          <a:off x="5485686" y="1600200"/>
          <a:ext cx="6399967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996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892040">
                <a:tc>
                  <a:txBody>
                    <a:bodyPr/>
                    <a:lstStyle/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class Point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private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int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x, y; </a:t>
                      </a:r>
                    </a:p>
                    <a:p>
                      <a:endParaRPr lang="zh-CN" altLang="en-US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void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setPoint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(int a, int b)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x = a;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y = b;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  <a:endParaRPr lang="zh-CN" altLang="en-US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int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getX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return x;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  <a:endParaRPr lang="zh-CN" altLang="en-US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int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getY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return y;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</a:p>
                    <a:p>
                      <a:endParaRPr lang="zh-CN" altLang="en-US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String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toString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return "Point [x=" + x + ", y=" + y + "]";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pSp>
        <p:nvGrpSpPr>
          <p:cNvPr id="20" name="组合 19"/>
          <p:cNvGrpSpPr/>
          <p:nvPr/>
        </p:nvGrpSpPr>
        <p:grpSpPr>
          <a:xfrm>
            <a:off x="866696" y="4343400"/>
            <a:ext cx="1973216" cy="1447800"/>
            <a:chOff x="533400" y="4114379"/>
            <a:chExt cx="1480105" cy="1817848"/>
          </a:xfrm>
        </p:grpSpPr>
        <p:sp>
          <p:nvSpPr>
            <p:cNvPr id="10" name="矩形: 圆角 6">
              <a:extLst>
                <a:ext uri="{FF2B5EF4-FFF2-40B4-BE49-F238E27FC236}">
                  <a16:creationId xmlns="" xmlns:a16="http://schemas.microsoft.com/office/drawing/2014/main" id="{2665C706-AAEB-4E8A-A923-501B76229EF2}"/>
                </a:ext>
              </a:extLst>
            </p:cNvPr>
            <p:cNvSpPr/>
            <p:nvPr/>
          </p:nvSpPr>
          <p:spPr bwMode="auto">
            <a:xfrm>
              <a:off x="533401" y="4114379"/>
              <a:ext cx="1480104" cy="1817848"/>
            </a:xfrm>
            <a:prstGeom prst="roundRect">
              <a:avLst>
                <a:gd name="adj" fmla="val 8951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文本框 7">
              <a:extLst>
                <a:ext uri="{FF2B5EF4-FFF2-40B4-BE49-F238E27FC236}">
                  <a16:creationId xmlns="" xmlns:a16="http://schemas.microsoft.com/office/drawing/2014/main" id="{1A73E692-80D6-4CEC-B9A4-1FE291D192FA}"/>
                </a:ext>
              </a:extLst>
            </p:cNvPr>
            <p:cNvSpPr txBox="1"/>
            <p:nvPr/>
          </p:nvSpPr>
          <p:spPr>
            <a:xfrm>
              <a:off x="975936" y="4204153"/>
              <a:ext cx="446334" cy="425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 smtClean="0"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rPr>
                <a:t>类名</a:t>
              </a:r>
              <a:endParaRPr lang="zh-CN" altLang="en-US" sz="1600" b="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接连接符 11">
              <a:extLst>
                <a:ext uri="{FF2B5EF4-FFF2-40B4-BE49-F238E27FC236}">
                  <a16:creationId xmlns="" xmlns:a16="http://schemas.microsoft.com/office/drawing/2014/main" id="{F745C40E-EA27-45BC-BB6D-0878A8BDE092}"/>
                </a:ext>
              </a:extLst>
            </p:cNvPr>
            <p:cNvCxnSpPr/>
            <p:nvPr/>
          </p:nvCxnSpPr>
          <p:spPr bwMode="auto">
            <a:xfrm>
              <a:off x="533400" y="4718503"/>
              <a:ext cx="148010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直接连接符 12">
              <a:extLst>
                <a:ext uri="{FF2B5EF4-FFF2-40B4-BE49-F238E27FC236}">
                  <a16:creationId xmlns="" xmlns:a16="http://schemas.microsoft.com/office/drawing/2014/main" id="{CAF791C3-AD0F-4941-B8B7-1D223616CC24}"/>
                </a:ext>
              </a:extLst>
            </p:cNvPr>
            <p:cNvCxnSpPr/>
            <p:nvPr/>
          </p:nvCxnSpPr>
          <p:spPr bwMode="auto">
            <a:xfrm>
              <a:off x="533400" y="5328103"/>
              <a:ext cx="148010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" name="文本框 12">
              <a:extLst>
                <a:ext uri="{FF2B5EF4-FFF2-40B4-BE49-F238E27FC236}">
                  <a16:creationId xmlns="" xmlns:a16="http://schemas.microsoft.com/office/drawing/2014/main" id="{75AD711B-444E-43FD-9782-A5B3188E43B5}"/>
                </a:ext>
              </a:extLst>
            </p:cNvPr>
            <p:cNvSpPr txBox="1"/>
            <p:nvPr/>
          </p:nvSpPr>
          <p:spPr>
            <a:xfrm>
              <a:off x="770752" y="4804375"/>
              <a:ext cx="754151" cy="425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 smtClean="0"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rPr>
                <a:t>数据成员</a:t>
              </a:r>
              <a:endParaRPr lang="zh-CN" altLang="en-US" sz="1600" b="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5" name="文本框 13">
              <a:extLst>
                <a:ext uri="{FF2B5EF4-FFF2-40B4-BE49-F238E27FC236}">
                  <a16:creationId xmlns="" xmlns:a16="http://schemas.microsoft.com/office/drawing/2014/main" id="{00116AF3-3454-42B8-8BAD-C8FA536462A9}"/>
                </a:ext>
              </a:extLst>
            </p:cNvPr>
            <p:cNvSpPr txBox="1"/>
            <p:nvPr/>
          </p:nvSpPr>
          <p:spPr>
            <a:xfrm>
              <a:off x="770752" y="5404598"/>
              <a:ext cx="754151" cy="425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 smtClean="0"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rPr>
                <a:t>成员方法</a:t>
              </a:r>
              <a:endParaRPr lang="zh-CN" altLang="en-US" sz="1600" b="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884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340983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创建对象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itchFamily="18" charset="0"/>
              </a:rPr>
              <a:t>创建对象通常包括</a:t>
            </a:r>
            <a:r>
              <a:rPr lang="zh-CN" altLang="en-US" b="1" dirty="0">
                <a:solidFill>
                  <a:srgbClr val="FF0000"/>
                </a:solidFill>
                <a:latin typeface="Times New Roman" pitchFamily="18" charset="0"/>
              </a:rPr>
              <a:t>声明对象</a:t>
            </a:r>
            <a:r>
              <a:rPr lang="zh-CN" altLang="en-US" dirty="0">
                <a:latin typeface="Times New Roman" pitchFamily="18" charset="0"/>
              </a:rPr>
              <a:t>、</a:t>
            </a:r>
            <a:r>
              <a:rPr lang="zh-CN" altLang="en-US" b="1" dirty="0">
                <a:solidFill>
                  <a:srgbClr val="FF0000"/>
                </a:solidFill>
                <a:latin typeface="Times New Roman" pitchFamily="18" charset="0"/>
              </a:rPr>
              <a:t>建立对象</a:t>
            </a:r>
            <a:r>
              <a:rPr lang="zh-CN" altLang="en-US" dirty="0">
                <a:latin typeface="Times New Roman" pitchFamily="18" charset="0"/>
              </a:rPr>
              <a:t>和</a:t>
            </a:r>
            <a:r>
              <a:rPr lang="zh-CN" altLang="en-US" b="1" dirty="0">
                <a:solidFill>
                  <a:srgbClr val="FF0000"/>
                </a:solidFill>
                <a:latin typeface="Times New Roman" pitchFamily="18" charset="0"/>
              </a:rPr>
              <a:t>初始化对象</a:t>
            </a:r>
            <a:r>
              <a:rPr lang="zh-CN" altLang="en-US" dirty="0">
                <a:latin typeface="Times New Roman" pitchFamily="18" charset="0"/>
              </a:rPr>
              <a:t>三步</a:t>
            </a:r>
            <a:endParaRPr lang="en-US" altLang="zh-CN" dirty="0">
              <a:latin typeface="Times New Roman" pitchFamily="18" charset="0"/>
            </a:endParaRPr>
          </a:p>
          <a:p>
            <a:pPr algn="just"/>
            <a:r>
              <a:rPr lang="zh-CN" altLang="en-US" dirty="0">
                <a:latin typeface="Times New Roman" pitchFamily="18" charset="0"/>
              </a:rPr>
              <a:t>声明对象就是确定对象的名称，并指明该对象所属的类。声明对象的格式如下：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类名  对象名表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例如：</a:t>
            </a:r>
            <a:r>
              <a:rPr lang="en-US" altLang="zh-CN" dirty="0" err="1">
                <a:latin typeface="Times New Roman" pitchFamily="18" charset="0"/>
              </a:rPr>
              <a:t>ClassName</a:t>
            </a:r>
            <a:r>
              <a:rPr lang="en-US" altLang="zh-CN" dirty="0">
                <a:latin typeface="Times New Roman" pitchFamily="18" charset="0"/>
              </a:rPr>
              <a:t> object1, object2; </a:t>
            </a: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声明对象时，系统只为该变量分配引用空间，存放在</a:t>
            </a:r>
            <a:r>
              <a:rPr lang="en-US" altLang="zh-CN" dirty="0">
                <a:latin typeface="Times New Roman" pitchFamily="18" charset="0"/>
              </a:rPr>
              <a:t>Java</a:t>
            </a:r>
            <a:r>
              <a:rPr lang="zh-CN" altLang="en-US" dirty="0">
                <a:latin typeface="Times New Roman" pitchFamily="18" charset="0"/>
              </a:rPr>
              <a:t>定义的栈内存中，其值为</a:t>
            </a:r>
            <a:r>
              <a:rPr lang="en-US" altLang="zh-CN" dirty="0">
                <a:latin typeface="Times New Roman" pitchFamily="18" charset="0"/>
              </a:rPr>
              <a:t>null</a:t>
            </a:r>
            <a:r>
              <a:rPr lang="zh-CN" altLang="en-US" dirty="0">
                <a:latin typeface="Times New Roman" pitchFamily="18" charset="0"/>
              </a:rPr>
              <a:t>，此时并未创建具体的对象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5924804" y="4846320"/>
            <a:ext cx="5249741" cy="1981200"/>
            <a:chOff x="4444182" y="4800600"/>
            <a:chExt cx="3937818" cy="1981200"/>
          </a:xfrm>
        </p:grpSpPr>
        <p:sp>
          <p:nvSpPr>
            <p:cNvPr id="4" name="矩形 3"/>
            <p:cNvSpPr/>
            <p:nvPr/>
          </p:nvSpPr>
          <p:spPr bwMode="auto">
            <a:xfrm>
              <a:off x="4444182" y="4800600"/>
              <a:ext cx="3937818" cy="1981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4828392" y="5181600"/>
              <a:ext cx="1266524" cy="880301"/>
              <a:chOff x="4296076" y="5410200"/>
              <a:chExt cx="1266524" cy="880301"/>
            </a:xfrm>
          </p:grpSpPr>
          <p:sp>
            <p:nvSpPr>
              <p:cNvPr id="5" name="矩形 4"/>
              <p:cNvSpPr/>
              <p:nvPr/>
            </p:nvSpPr>
            <p:spPr bwMode="auto">
              <a:xfrm>
                <a:off x="4953000" y="56388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null</a:t>
                </a:r>
                <a:endParaRPr kumimoji="0" lang="zh-CN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" name="矩形 5"/>
              <p:cNvSpPr/>
              <p:nvPr/>
            </p:nvSpPr>
            <p:spPr bwMode="auto">
              <a:xfrm>
                <a:off x="4953000" y="5943600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null</a:t>
                </a:r>
                <a:endParaRPr kumimoji="0" lang="zh-CN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" name="直接连接符 7"/>
              <p:cNvCxnSpPr/>
              <p:nvPr/>
            </p:nvCxnSpPr>
            <p:spPr bwMode="auto">
              <a:xfrm>
                <a:off x="4953000" y="5410200"/>
                <a:ext cx="0" cy="2286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9" name="直接连接符 8"/>
              <p:cNvCxnSpPr/>
              <p:nvPr/>
            </p:nvCxnSpPr>
            <p:spPr bwMode="auto">
              <a:xfrm>
                <a:off x="5562600" y="5410200"/>
                <a:ext cx="0" cy="2286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0" name="文本框 9"/>
              <p:cNvSpPr txBox="1"/>
              <p:nvPr/>
            </p:nvSpPr>
            <p:spPr>
              <a:xfrm>
                <a:off x="4306994" y="5666601"/>
                <a:ext cx="53531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object2</a:t>
                </a:r>
                <a:endParaRPr lang="zh-CN" altLang="en-US" sz="1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文本框 10"/>
              <p:cNvSpPr txBox="1"/>
              <p:nvPr/>
            </p:nvSpPr>
            <p:spPr>
              <a:xfrm>
                <a:off x="4296076" y="5982724"/>
                <a:ext cx="53531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object1</a:t>
                </a:r>
                <a:endParaRPr lang="zh-CN" altLang="en-US" sz="1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" name="椭圆 11"/>
            <p:cNvSpPr/>
            <p:nvPr/>
          </p:nvSpPr>
          <p:spPr bwMode="auto">
            <a:xfrm>
              <a:off x="6981970" y="5181600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5602613" y="4846320"/>
              <a:ext cx="1215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对象的内存分配图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4719047" y="6194867"/>
              <a:ext cx="1485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栈内存</a:t>
              </a:r>
              <a:endParaRPr lang="en-US" altLang="zh-CN" sz="1400" b="0" dirty="0">
                <a:latin typeface="宋体" pitchFamily="2" charset="-122"/>
                <a:ea typeface="宋体" pitchFamily="2" charset="-122"/>
              </a:endParaRPr>
            </a:p>
            <a:p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（引用变量存储空间）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496340" y="6043136"/>
              <a:ext cx="18856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堆内存</a:t>
              </a:r>
              <a:endParaRPr lang="en-US" altLang="zh-CN" sz="1400" b="0" dirty="0">
                <a:latin typeface="宋体" pitchFamily="2" charset="-122"/>
                <a:ea typeface="宋体" pitchFamily="2" charset="-122"/>
              </a:endParaRPr>
            </a:p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（与引用变量关联</a:t>
              </a:r>
              <a:r>
                <a:rPr lang="zh-CN" altLang="en-US" sz="1400" b="0" dirty="0" smtClean="0">
                  <a:latin typeface="宋体" pitchFamily="2" charset="-122"/>
                  <a:ea typeface="宋体" pitchFamily="2" charset="-122"/>
                </a:rPr>
                <a:t>的对象</a:t>
              </a:r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的存储空间）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4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建立对象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itchFamily="18" charset="0"/>
              </a:rPr>
              <a:t>所谓建立对象，就是用</a:t>
            </a:r>
            <a:r>
              <a:rPr lang="en-US" altLang="zh-CN" dirty="0">
                <a:latin typeface="Times New Roman" pitchFamily="18" charset="0"/>
              </a:rPr>
              <a:t>new</a:t>
            </a:r>
            <a:r>
              <a:rPr lang="zh-CN" altLang="en-US" dirty="0">
                <a:latin typeface="Times New Roman" pitchFamily="18" charset="0"/>
              </a:rPr>
              <a:t>关键字为对象分配存储空间。只有通过建立对象，才为对象分配内存，使该对象成为类的实例。</a:t>
            </a:r>
            <a:endParaRPr lang="en-US" altLang="zh-CN" dirty="0">
              <a:latin typeface="Times New Roman" pitchFamily="18" charset="0"/>
            </a:endParaRPr>
          </a:p>
          <a:p>
            <a:pPr algn="just"/>
            <a:r>
              <a:rPr lang="zh-CN" altLang="en-US" dirty="0">
                <a:latin typeface="Times New Roman" pitchFamily="18" charset="0"/>
              </a:rPr>
              <a:t>建立对象的格式有两种：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对象名 </a:t>
            </a:r>
            <a:r>
              <a:rPr lang="en-US" altLang="zh-CN" dirty="0">
                <a:latin typeface="Times New Roman" pitchFamily="18" charset="0"/>
              </a:rPr>
              <a:t>= new </a:t>
            </a:r>
            <a:r>
              <a:rPr lang="zh-CN" altLang="en-US" dirty="0">
                <a:latin typeface="Times New Roman" pitchFamily="18" charset="0"/>
              </a:rPr>
              <a:t>构造方法</a:t>
            </a:r>
            <a:r>
              <a:rPr lang="en-US" altLang="zh-CN" dirty="0">
                <a:latin typeface="Times New Roman" pitchFamily="18" charset="0"/>
              </a:rPr>
              <a:t>();</a:t>
            </a:r>
          </a:p>
          <a:p>
            <a:pPr lvl="2" algn="just"/>
            <a:r>
              <a:rPr lang="zh-CN" altLang="en-US" dirty="0">
                <a:latin typeface="Times New Roman" pitchFamily="18" charset="0"/>
              </a:rPr>
              <a:t>例如：</a:t>
            </a:r>
            <a:r>
              <a:rPr lang="en-US" altLang="zh-CN" dirty="0" err="1">
                <a:latin typeface="Times New Roman" pitchFamily="18" charset="0"/>
              </a:rPr>
              <a:t>ClassName</a:t>
            </a:r>
            <a:r>
              <a:rPr lang="en-US" altLang="zh-CN" dirty="0">
                <a:latin typeface="Times New Roman" pitchFamily="18" charset="0"/>
              </a:rPr>
              <a:t> object1; </a:t>
            </a:r>
          </a:p>
          <a:p>
            <a:pPr marL="914400" lvl="2" indent="0" algn="just">
              <a:buNone/>
            </a:pPr>
            <a:r>
              <a:rPr lang="en-US" altLang="zh-CN" dirty="0">
                <a:latin typeface="Times New Roman" pitchFamily="18" charset="0"/>
              </a:rPr>
              <a:t>	   object1 = new </a:t>
            </a:r>
            <a:r>
              <a:rPr lang="en-US" altLang="zh-CN" dirty="0" err="1">
                <a:latin typeface="Times New Roman" pitchFamily="18" charset="0"/>
              </a:rPr>
              <a:t>ClassName</a:t>
            </a:r>
            <a:r>
              <a:rPr lang="en-US" altLang="zh-CN" dirty="0">
                <a:latin typeface="Times New Roman" pitchFamily="18" charset="0"/>
              </a:rPr>
              <a:t>(); </a:t>
            </a: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也可以在声明对象的同时建立对象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zh-CN" altLang="en-US" dirty="0">
                <a:latin typeface="Times New Roman" pitchFamily="18" charset="0"/>
              </a:rPr>
              <a:t>类名 对象名 </a:t>
            </a:r>
            <a:r>
              <a:rPr lang="en-US" altLang="zh-CN" dirty="0">
                <a:latin typeface="Times New Roman" pitchFamily="18" charset="0"/>
              </a:rPr>
              <a:t>= new </a:t>
            </a:r>
            <a:r>
              <a:rPr lang="zh-CN" altLang="en-US" dirty="0">
                <a:latin typeface="Times New Roman" pitchFamily="18" charset="0"/>
              </a:rPr>
              <a:t>构造方法</a:t>
            </a:r>
            <a:r>
              <a:rPr lang="en-US" altLang="zh-CN" dirty="0">
                <a:latin typeface="Times New Roman" pitchFamily="18" charset="0"/>
              </a:rPr>
              <a:t>(); </a:t>
            </a:r>
          </a:p>
          <a:p>
            <a:pPr lvl="2" algn="just"/>
            <a:r>
              <a:rPr lang="zh-CN" altLang="en-US" dirty="0">
                <a:latin typeface="Times New Roman" pitchFamily="18" charset="0"/>
              </a:rPr>
              <a:t>例如：</a:t>
            </a:r>
            <a:r>
              <a:rPr lang="en-US" altLang="zh-CN" dirty="0" err="1">
                <a:latin typeface="Times New Roman" pitchFamily="18" charset="0"/>
              </a:rPr>
              <a:t>ClassName</a:t>
            </a:r>
            <a:r>
              <a:rPr lang="en-US" altLang="zh-CN" dirty="0">
                <a:latin typeface="Times New Roman" pitchFamily="18" charset="0"/>
              </a:rPr>
              <a:t> object2 = new </a:t>
            </a:r>
            <a:r>
              <a:rPr lang="en-US" altLang="zh-CN" dirty="0" err="1">
                <a:latin typeface="Times New Roman" pitchFamily="18" charset="0"/>
              </a:rPr>
              <a:t>ClassName</a:t>
            </a:r>
            <a:r>
              <a:rPr lang="en-US" altLang="zh-CN" dirty="0">
                <a:latin typeface="Times New Roman" pitchFamily="18" charset="0"/>
              </a:rPr>
              <a:t>(); </a:t>
            </a:r>
            <a:endParaRPr lang="zh-CN" altLang="en-US" dirty="0">
              <a:latin typeface="Times New Roman" pitchFamily="18" charset="0"/>
            </a:endParaRPr>
          </a:p>
        </p:txBody>
      </p:sp>
      <p:grpSp>
        <p:nvGrpSpPr>
          <p:cNvPr id="41" name="组合 40"/>
          <p:cNvGrpSpPr/>
          <p:nvPr/>
        </p:nvGrpSpPr>
        <p:grpSpPr>
          <a:xfrm>
            <a:off x="6782871" y="2066192"/>
            <a:ext cx="5249741" cy="1981200"/>
            <a:chOff x="5087816" y="2066192"/>
            <a:chExt cx="3937818" cy="1981200"/>
          </a:xfrm>
        </p:grpSpPr>
        <p:sp>
          <p:nvSpPr>
            <p:cNvPr id="42" name="矩形 41"/>
            <p:cNvSpPr/>
            <p:nvPr/>
          </p:nvSpPr>
          <p:spPr bwMode="auto">
            <a:xfrm>
              <a:off x="5087816" y="2066192"/>
              <a:ext cx="3937818" cy="1981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43" name="组合 42"/>
            <p:cNvGrpSpPr/>
            <p:nvPr/>
          </p:nvGrpSpPr>
          <p:grpSpPr>
            <a:xfrm>
              <a:off x="5327121" y="2403232"/>
              <a:ext cx="1556334" cy="1153934"/>
              <a:chOff x="5268718" y="2403232"/>
              <a:chExt cx="1556334" cy="1153934"/>
            </a:xfrm>
          </p:grpSpPr>
          <p:grpSp>
            <p:nvGrpSpPr>
              <p:cNvPr id="54" name="组合 53"/>
              <p:cNvGrpSpPr/>
              <p:nvPr/>
            </p:nvGrpSpPr>
            <p:grpSpPr>
              <a:xfrm>
                <a:off x="6019800" y="2403232"/>
                <a:ext cx="805252" cy="1153934"/>
                <a:chOff x="6019800" y="2403232"/>
                <a:chExt cx="805252" cy="1153934"/>
              </a:xfrm>
            </p:grpSpPr>
            <p:sp>
              <p:nvSpPr>
                <p:cNvPr id="57" name="矩形 56"/>
                <p:cNvSpPr/>
                <p:nvPr/>
              </p:nvSpPr>
              <p:spPr bwMode="auto">
                <a:xfrm>
                  <a:off x="6019800" y="2517528"/>
                  <a:ext cx="805252" cy="5220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zh-CN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object2</a:t>
                  </a:r>
                  <a:r>
                    <a:rPr kumimoji="0" lang="zh-CN" altLang="en-US" sz="1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的地址</a:t>
                  </a:r>
                  <a:endParaRPr kumimoji="0" lang="zh-CN" alt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" name="矩形 57"/>
                <p:cNvSpPr/>
                <p:nvPr/>
              </p:nvSpPr>
              <p:spPr bwMode="auto">
                <a:xfrm>
                  <a:off x="6019800" y="3035166"/>
                  <a:ext cx="805250" cy="5220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zh-CN" sz="1400" b="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object1</a:t>
                  </a:r>
                  <a:r>
                    <a:rPr lang="zh-CN" altLang="en-US" sz="1400" b="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的地址</a:t>
                  </a:r>
                  <a:endParaRPr kumimoji="0" lang="zh-CN" alt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9" name="直接连接符 58"/>
                <p:cNvCxnSpPr/>
                <p:nvPr/>
              </p:nvCxnSpPr>
              <p:spPr bwMode="auto">
                <a:xfrm>
                  <a:off x="6019800" y="2403232"/>
                  <a:ext cx="0" cy="2286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0" name="直接连接符 59"/>
                <p:cNvCxnSpPr/>
                <p:nvPr/>
              </p:nvCxnSpPr>
              <p:spPr bwMode="auto">
                <a:xfrm>
                  <a:off x="6825052" y="2403232"/>
                  <a:ext cx="0" cy="22860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5" name="文本框 9"/>
              <p:cNvSpPr txBox="1"/>
              <p:nvPr/>
            </p:nvSpPr>
            <p:spPr>
              <a:xfrm>
                <a:off x="5268718" y="2624640"/>
                <a:ext cx="53531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object2</a:t>
                </a:r>
                <a:endParaRPr lang="zh-CN" altLang="en-US" sz="1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文本框 10"/>
              <p:cNvSpPr txBox="1"/>
              <p:nvPr/>
            </p:nvSpPr>
            <p:spPr>
              <a:xfrm>
                <a:off x="5268718" y="3142278"/>
                <a:ext cx="53531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object1</a:t>
                </a:r>
                <a:endParaRPr lang="zh-CN" altLang="en-US" sz="14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4" name="文本框 13"/>
            <p:cNvSpPr txBox="1"/>
            <p:nvPr/>
          </p:nvSpPr>
          <p:spPr>
            <a:xfrm>
              <a:off x="6246247" y="2085536"/>
              <a:ext cx="12158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对象的内存分配图</a:t>
              </a:r>
            </a:p>
          </p:txBody>
        </p:sp>
        <p:sp>
          <p:nvSpPr>
            <p:cNvPr id="45" name="文本框 14"/>
            <p:cNvSpPr txBox="1"/>
            <p:nvPr/>
          </p:nvSpPr>
          <p:spPr>
            <a:xfrm>
              <a:off x="5362681" y="3513211"/>
              <a:ext cx="1485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栈内存</a:t>
              </a:r>
              <a:endParaRPr lang="en-US" altLang="zh-CN" sz="1400" b="0" dirty="0">
                <a:latin typeface="宋体" pitchFamily="2" charset="-122"/>
                <a:ea typeface="宋体" pitchFamily="2" charset="-122"/>
              </a:endParaRPr>
            </a:p>
            <a:p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（引用变量存储空间）</a:t>
              </a:r>
            </a:p>
          </p:txBody>
        </p:sp>
        <p:sp>
          <p:nvSpPr>
            <p:cNvPr id="46" name="文本框 15"/>
            <p:cNvSpPr txBox="1"/>
            <p:nvPr/>
          </p:nvSpPr>
          <p:spPr>
            <a:xfrm>
              <a:off x="7139974" y="3308728"/>
              <a:ext cx="188566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堆内存</a:t>
              </a:r>
              <a:endParaRPr lang="en-US" altLang="zh-CN" sz="1400" b="0" dirty="0">
                <a:latin typeface="宋体" pitchFamily="2" charset="-122"/>
                <a:ea typeface="宋体" pitchFamily="2" charset="-122"/>
              </a:endParaRPr>
            </a:p>
            <a:p>
              <a:pPr algn="ctr"/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（与引用变量关联</a:t>
              </a:r>
              <a:r>
                <a:rPr lang="zh-CN" altLang="en-US" sz="1400" b="0" dirty="0" smtClean="0">
                  <a:latin typeface="宋体" pitchFamily="2" charset="-122"/>
                  <a:ea typeface="宋体" pitchFamily="2" charset="-122"/>
                </a:rPr>
                <a:t>的对象</a:t>
              </a:r>
              <a:r>
                <a:rPr lang="zh-CN" altLang="en-US" sz="1400" b="0" dirty="0">
                  <a:latin typeface="宋体" pitchFamily="2" charset="-122"/>
                  <a:ea typeface="宋体" pitchFamily="2" charset="-122"/>
                </a:rPr>
                <a:t>的存储空间）</a:t>
              </a:r>
            </a:p>
          </p:txBody>
        </p:sp>
        <p:grpSp>
          <p:nvGrpSpPr>
            <p:cNvPr id="47" name="组合 46"/>
            <p:cNvGrpSpPr/>
            <p:nvPr/>
          </p:nvGrpSpPr>
          <p:grpSpPr>
            <a:xfrm>
              <a:off x="7605804" y="2403232"/>
              <a:ext cx="954000" cy="954000"/>
              <a:chOff x="6981970" y="5227320"/>
              <a:chExt cx="954000" cy="954000"/>
            </a:xfrm>
          </p:grpSpPr>
          <p:sp>
            <p:nvSpPr>
              <p:cNvPr id="50" name="椭圆 49"/>
              <p:cNvSpPr>
                <a:spLocks noChangeAspect="1"/>
              </p:cNvSpPr>
              <p:nvPr/>
            </p:nvSpPr>
            <p:spPr bwMode="auto">
              <a:xfrm>
                <a:off x="6981970" y="5227320"/>
                <a:ext cx="954000" cy="9540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zh-CN" alt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51" name="组合 50"/>
              <p:cNvGrpSpPr/>
              <p:nvPr/>
            </p:nvGrpSpPr>
            <p:grpSpPr>
              <a:xfrm>
                <a:off x="7098970" y="5399520"/>
                <a:ext cx="720000" cy="609600"/>
                <a:chOff x="7079170" y="5397304"/>
                <a:chExt cx="720000" cy="609600"/>
              </a:xfrm>
            </p:grpSpPr>
            <p:sp>
              <p:nvSpPr>
                <p:cNvPr id="52" name="矩形 51"/>
                <p:cNvSpPr/>
                <p:nvPr/>
              </p:nvSpPr>
              <p:spPr bwMode="auto">
                <a:xfrm>
                  <a:off x="7079170" y="5397304"/>
                  <a:ext cx="720000" cy="3048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zh-CN" sz="1400" b="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object2</a:t>
                  </a:r>
                  <a:endParaRPr kumimoji="0" lang="zh-CN" alt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" name="矩形 52"/>
                <p:cNvSpPr/>
                <p:nvPr/>
              </p:nvSpPr>
              <p:spPr bwMode="auto">
                <a:xfrm>
                  <a:off x="7079170" y="5702104"/>
                  <a:ext cx="720000" cy="3048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altLang="zh-CN" sz="1400" b="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object1</a:t>
                  </a:r>
                  <a:endParaRPr kumimoji="0" lang="zh-CN" altLang="en-US" sz="1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cxnSp>
          <p:nvCxnSpPr>
            <p:cNvPr id="48" name="直接箭头连接符 47"/>
            <p:cNvCxnSpPr>
              <a:stCxn id="57" idx="3"/>
              <a:endCxn id="52" idx="1"/>
            </p:cNvCxnSpPr>
            <p:nvPr/>
          </p:nvCxnSpPr>
          <p:spPr bwMode="auto">
            <a:xfrm flipV="1">
              <a:off x="6883455" y="2727832"/>
              <a:ext cx="839349" cy="506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9" name="直接箭头连接符 48"/>
            <p:cNvCxnSpPr>
              <a:stCxn id="58" idx="3"/>
              <a:endCxn id="53" idx="1"/>
            </p:cNvCxnSpPr>
            <p:nvPr/>
          </p:nvCxnSpPr>
          <p:spPr bwMode="auto">
            <a:xfrm flipV="1">
              <a:off x="6883453" y="3032632"/>
              <a:ext cx="839351" cy="26353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18812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初始化对象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初始化对象是指由一个类生成一个对象时，为这个对象确定初始状态，即为它的数据成员赋初始值的过程。</a:t>
            </a:r>
            <a:endParaRPr lang="en-US" altLang="zh-CN" dirty="0"/>
          </a:p>
          <a:p>
            <a:r>
              <a:rPr lang="zh-CN" altLang="en-US" dirty="0"/>
              <a:t>使用赋值语句</a:t>
            </a:r>
            <a:endParaRPr lang="en-US" altLang="zh-CN" dirty="0"/>
          </a:p>
          <a:p>
            <a:r>
              <a:rPr lang="zh-CN" altLang="en-US" dirty="0"/>
              <a:t>使用初始化代码块</a:t>
            </a:r>
            <a:endParaRPr lang="en-US" altLang="zh-CN" dirty="0"/>
          </a:p>
          <a:p>
            <a:r>
              <a:rPr lang="zh-CN" altLang="en-US" dirty="0"/>
              <a:t>使用定义的构造函数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319097"/>
              </p:ext>
            </p:extLst>
          </p:nvPr>
        </p:nvGraphicFramePr>
        <p:xfrm>
          <a:off x="5384099" y="2057400"/>
          <a:ext cx="6755094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5094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2766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double length = 0, width = 0;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1;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2;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Rectangle(double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, 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double area()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return (length*width);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static void main(String[]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args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Rectangle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= new Rectangle(30, 20);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System.</a:t>
                      </a:r>
                      <a:r>
                        <a:rPr lang="en-US" altLang="zh-CN" sz="1600" b="1" i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out.println</a:t>
                      </a:r>
                      <a:r>
                        <a:rPr lang="en-US" altLang="zh-CN" sz="1600" b="1" i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</a:t>
                      </a:r>
                      <a:r>
                        <a:rPr lang="en-US" altLang="zh-CN" sz="1600" b="1" i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rect.area</a:t>
                      </a:r>
                      <a:r>
                        <a:rPr lang="en-US" altLang="zh-CN" sz="1600" b="1" i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());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230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简单变量与对象变量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简单变量：直接在栈空间中分配一个变量空间，将内容放入空间中，空间用变量名来表示</a:t>
            </a:r>
            <a:endParaRPr lang="en-US" altLang="zh-CN" dirty="0"/>
          </a:p>
          <a:p>
            <a:pPr lvl="1"/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/>
              <a:t>对象变量：先构造对象的引用，再构造对象；对象引用是在栈中，对象是在堆中</a:t>
            </a:r>
            <a:endParaRPr lang="en-US" altLang="zh-CN" dirty="0"/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简单变量作参数是值传递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对象变量作参数是引用传递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7033921" y="4432267"/>
            <a:ext cx="4977752" cy="1941731"/>
            <a:chOff x="5257800" y="2057400"/>
            <a:chExt cx="3733800" cy="1941731"/>
          </a:xfrm>
        </p:grpSpPr>
        <p:sp>
          <p:nvSpPr>
            <p:cNvPr id="37" name="矩形 36"/>
            <p:cNvSpPr/>
            <p:nvPr/>
          </p:nvSpPr>
          <p:spPr bwMode="auto">
            <a:xfrm>
              <a:off x="5257800" y="2057400"/>
              <a:ext cx="3733800" cy="1905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矩形 37"/>
            <p:cNvSpPr/>
            <p:nvPr/>
          </p:nvSpPr>
          <p:spPr bwMode="auto">
            <a:xfrm>
              <a:off x="6019800" y="2667000"/>
              <a:ext cx="6096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0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object2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0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的地址</a:t>
              </a:r>
              <a:endParaRPr kumimoji="0" lang="zh-CN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矩形 38"/>
            <p:cNvSpPr/>
            <p:nvPr/>
          </p:nvSpPr>
          <p:spPr bwMode="auto">
            <a:xfrm>
              <a:off x="6019800" y="3047999"/>
              <a:ext cx="609600" cy="3546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object1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的地址</a:t>
              </a:r>
            </a:p>
          </p:txBody>
        </p:sp>
        <p:cxnSp>
          <p:nvCxnSpPr>
            <p:cNvPr id="40" name="直接连接符 39"/>
            <p:cNvCxnSpPr/>
            <p:nvPr/>
          </p:nvCxnSpPr>
          <p:spPr bwMode="auto">
            <a:xfrm>
              <a:off x="6019800" y="24384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直接连接符 40"/>
            <p:cNvCxnSpPr/>
            <p:nvPr/>
          </p:nvCxnSpPr>
          <p:spPr bwMode="auto">
            <a:xfrm>
              <a:off x="6629400" y="2438400"/>
              <a:ext cx="0" cy="228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2" name="文本框 41"/>
            <p:cNvSpPr txBox="1"/>
            <p:nvPr/>
          </p:nvSpPr>
          <p:spPr>
            <a:xfrm>
              <a:off x="5405878" y="2743200"/>
              <a:ext cx="4800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object2</a:t>
              </a:r>
              <a:endParaRPr lang="zh-CN" altLang="en-US" sz="1200" b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5394960" y="3075801"/>
              <a:ext cx="4800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object1</a:t>
              </a:r>
              <a:endParaRPr lang="zh-CN" altLang="en-US" sz="1200" b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椭圆 43"/>
            <p:cNvSpPr/>
            <p:nvPr/>
          </p:nvSpPr>
          <p:spPr bwMode="auto">
            <a:xfrm>
              <a:off x="7734301" y="2438400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6416814" y="2103120"/>
              <a:ext cx="10619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对象的内存分配图</a:t>
              </a: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5628857" y="3451667"/>
              <a:ext cx="12928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栈内存</a:t>
              </a:r>
              <a:endParaRPr lang="en-US" altLang="zh-CN" sz="1200" b="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（引用变量存储空间）</a:t>
              </a: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7574039" y="3352800"/>
              <a:ext cx="126397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堆内存</a:t>
              </a:r>
              <a:endParaRPr lang="en-US" altLang="zh-CN" sz="1200" b="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algn="ctr"/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（与引用变量关联的</a:t>
              </a:r>
              <a:endParaRPr lang="en-US" altLang="zh-CN" sz="1200" b="0" dirty="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  <a:p>
              <a:pPr algn="ctr"/>
              <a:r>
                <a:rPr lang="zh-CN" altLang="en-US" sz="12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       对象的存储空间）</a:t>
              </a:r>
            </a:p>
          </p:txBody>
        </p:sp>
        <p:grpSp>
          <p:nvGrpSpPr>
            <p:cNvPr id="48" name="组合 47"/>
            <p:cNvGrpSpPr/>
            <p:nvPr/>
          </p:nvGrpSpPr>
          <p:grpSpPr>
            <a:xfrm>
              <a:off x="7875946" y="2590800"/>
              <a:ext cx="609600" cy="609600"/>
              <a:chOff x="7222986" y="4245172"/>
              <a:chExt cx="609600" cy="609600"/>
            </a:xfrm>
          </p:grpSpPr>
          <p:sp>
            <p:nvSpPr>
              <p:cNvPr id="51" name="矩形 50"/>
              <p:cNvSpPr/>
              <p:nvPr/>
            </p:nvSpPr>
            <p:spPr bwMode="auto">
              <a:xfrm>
                <a:off x="7222986" y="4245172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CN" sz="11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object2</a:t>
                </a:r>
                <a:endParaRPr kumimoji="0" lang="zh-CN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矩形 51"/>
              <p:cNvSpPr/>
              <p:nvPr/>
            </p:nvSpPr>
            <p:spPr bwMode="auto">
              <a:xfrm>
                <a:off x="7222986" y="4549972"/>
                <a:ext cx="609600" cy="3048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zh-CN" sz="11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object1</a:t>
                </a:r>
                <a:endParaRPr kumimoji="0" lang="zh-CN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49" name="直接箭头连接符 48"/>
            <p:cNvCxnSpPr>
              <a:endCxn id="52" idx="1"/>
            </p:cNvCxnSpPr>
            <p:nvPr/>
          </p:nvCxnSpPr>
          <p:spPr bwMode="auto">
            <a:xfrm flipV="1">
              <a:off x="6629400" y="3048000"/>
              <a:ext cx="1246546" cy="152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0" name="直接箭头连接符 49"/>
            <p:cNvCxnSpPr>
              <a:stCxn id="38" idx="3"/>
              <a:endCxn id="51" idx="1"/>
            </p:cNvCxnSpPr>
            <p:nvPr/>
          </p:nvCxnSpPr>
          <p:spPr bwMode="auto">
            <a:xfrm flipV="1">
              <a:off x="6629400" y="2743200"/>
              <a:ext cx="1246546" cy="1143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1" name="组合 70"/>
          <p:cNvGrpSpPr/>
          <p:nvPr/>
        </p:nvGrpSpPr>
        <p:grpSpPr>
          <a:xfrm>
            <a:off x="3996277" y="2755186"/>
            <a:ext cx="2302104" cy="567134"/>
            <a:chOff x="2997597" y="2633266"/>
            <a:chExt cx="1726803" cy="567134"/>
          </a:xfrm>
        </p:grpSpPr>
        <p:grpSp>
          <p:nvGrpSpPr>
            <p:cNvPr id="64" name="组合 63"/>
            <p:cNvGrpSpPr/>
            <p:nvPr/>
          </p:nvGrpSpPr>
          <p:grpSpPr>
            <a:xfrm>
              <a:off x="2997597" y="2831068"/>
              <a:ext cx="1726803" cy="369332"/>
              <a:chOff x="2997597" y="2815828"/>
              <a:chExt cx="1726803" cy="369332"/>
            </a:xfrm>
          </p:grpSpPr>
          <p:grpSp>
            <p:nvGrpSpPr>
              <p:cNvPr id="59" name="组合 58"/>
              <p:cNvGrpSpPr/>
              <p:nvPr/>
            </p:nvGrpSpPr>
            <p:grpSpPr>
              <a:xfrm>
                <a:off x="3429000" y="2939534"/>
                <a:ext cx="304800" cy="152400"/>
                <a:chOff x="3429000" y="2939534"/>
                <a:chExt cx="304800" cy="152400"/>
              </a:xfrm>
            </p:grpSpPr>
            <p:sp>
              <p:nvSpPr>
                <p:cNvPr id="15" name="Rectangle 15"/>
                <p:cNvSpPr>
                  <a:spLocks noChangeArrowheads="1"/>
                </p:cNvSpPr>
                <p:nvPr/>
              </p:nvSpPr>
              <p:spPr bwMode="auto">
                <a:xfrm>
                  <a:off x="3429000" y="2939534"/>
                  <a:ext cx="152400" cy="152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  <p:sp>
              <p:nvSpPr>
                <p:cNvPr id="16" name="Rectangle 16"/>
                <p:cNvSpPr>
                  <a:spLocks noChangeArrowheads="1"/>
                </p:cNvSpPr>
                <p:nvPr/>
              </p:nvSpPr>
              <p:spPr bwMode="auto">
                <a:xfrm>
                  <a:off x="3581400" y="2939534"/>
                  <a:ext cx="152400" cy="1524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</p:grp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>
                <a:off x="3200400" y="3015734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 b="0"/>
              </a:p>
            </p:txBody>
          </p:sp>
          <p:sp>
            <p:nvSpPr>
              <p:cNvPr id="20" name="Text Box 20"/>
              <p:cNvSpPr txBox="1">
                <a:spLocks noChangeArrowheads="1"/>
              </p:cNvSpPr>
              <p:nvPr/>
            </p:nvSpPr>
            <p:spPr bwMode="auto">
              <a:xfrm>
                <a:off x="3886200" y="2878415"/>
                <a:ext cx="838200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b="0" dirty="0">
                    <a:latin typeface="Times New Roman" panose="02020603050405020304" pitchFamily="18" charset="0"/>
                  </a:rPr>
                  <a:t>2</a:t>
                </a:r>
                <a:r>
                  <a:rPr kumimoji="1" lang="zh-CN" altLang="en-US" b="0" dirty="0">
                    <a:latin typeface="Times New Roman" panose="02020603050405020304" pitchFamily="18" charset="0"/>
                  </a:rPr>
                  <a:t>个字节</a:t>
                </a:r>
              </a:p>
            </p:txBody>
          </p:sp>
          <p:sp>
            <p:nvSpPr>
              <p:cNvPr id="56" name="矩形 55"/>
              <p:cNvSpPr/>
              <p:nvPr/>
            </p:nvSpPr>
            <p:spPr>
              <a:xfrm>
                <a:off x="2997597" y="2815828"/>
                <a:ext cx="2154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kumimoji="1" lang="en-US" altLang="zh-CN" b="0" dirty="0" smtClean="0">
                    <a:latin typeface="Times New Roman" panose="02020603050405020304" pitchFamily="18" charset="0"/>
                  </a:rPr>
                  <a:t>c</a:t>
                </a:r>
                <a:endParaRPr kumimoji="1" lang="en-US" altLang="zh-CN" b="0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0" name="矩形 59"/>
            <p:cNvSpPr/>
            <p:nvPr/>
          </p:nvSpPr>
          <p:spPr>
            <a:xfrm>
              <a:off x="3444183" y="2633266"/>
              <a:ext cx="2058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US" altLang="zh-CN" b="0" dirty="0" smtClean="0">
                  <a:latin typeface="Times New Roman" panose="02020603050405020304" pitchFamily="18" charset="0"/>
                </a:rPr>
                <a:t>s</a:t>
              </a:r>
              <a:endParaRPr kumimoji="1" lang="en-US" altLang="zh-CN" b="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968144" y="2755186"/>
            <a:ext cx="2710145" cy="567134"/>
            <a:chOff x="726202" y="2633266"/>
            <a:chExt cx="2032873" cy="567134"/>
          </a:xfrm>
        </p:grpSpPr>
        <p:grpSp>
          <p:nvGrpSpPr>
            <p:cNvPr id="67" name="组合 66"/>
            <p:cNvGrpSpPr/>
            <p:nvPr/>
          </p:nvGrpSpPr>
          <p:grpSpPr>
            <a:xfrm>
              <a:off x="930275" y="2901275"/>
              <a:ext cx="1828800" cy="274638"/>
              <a:chOff x="930275" y="2901275"/>
              <a:chExt cx="1828800" cy="274638"/>
            </a:xfrm>
          </p:grpSpPr>
          <p:grpSp>
            <p:nvGrpSpPr>
              <p:cNvPr id="5" name="Group 5"/>
              <p:cNvGrpSpPr>
                <a:grpSpLocks/>
              </p:cNvGrpSpPr>
              <p:nvPr/>
            </p:nvGrpSpPr>
            <p:grpSpPr bwMode="auto">
              <a:xfrm>
                <a:off x="1158875" y="2962394"/>
                <a:ext cx="609600" cy="152400"/>
                <a:chOff x="912" y="3744"/>
                <a:chExt cx="384" cy="96"/>
              </a:xfrm>
            </p:grpSpPr>
            <p:sp>
              <p:nvSpPr>
                <p:cNvPr id="10" name="Rectangle 6"/>
                <p:cNvSpPr>
                  <a:spLocks noChangeArrowheads="1"/>
                </p:cNvSpPr>
                <p:nvPr/>
              </p:nvSpPr>
              <p:spPr bwMode="auto">
                <a:xfrm>
                  <a:off x="912" y="37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  <p:sp>
              <p:nvSpPr>
                <p:cNvPr id="11" name="Rectangle 7"/>
                <p:cNvSpPr>
                  <a:spLocks noChangeArrowheads="1"/>
                </p:cNvSpPr>
                <p:nvPr/>
              </p:nvSpPr>
              <p:spPr bwMode="auto">
                <a:xfrm>
                  <a:off x="1008" y="37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  <p:sp>
              <p:nvSpPr>
                <p:cNvPr id="12" name="Rectangle 8"/>
                <p:cNvSpPr>
                  <a:spLocks noChangeArrowheads="1"/>
                </p:cNvSpPr>
                <p:nvPr/>
              </p:nvSpPr>
              <p:spPr bwMode="auto">
                <a:xfrm>
                  <a:off x="1104" y="37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  <p:sp>
              <p:nvSpPr>
                <p:cNvPr id="13" name="Rectangle 9"/>
                <p:cNvSpPr>
                  <a:spLocks noChangeArrowheads="1"/>
                </p:cNvSpPr>
                <p:nvPr/>
              </p:nvSpPr>
              <p:spPr bwMode="auto">
                <a:xfrm>
                  <a:off x="1200" y="3744"/>
                  <a:ext cx="96" cy="9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endParaRPr lang="zh-CN" altLang="en-US" b="0"/>
                </a:p>
              </p:txBody>
            </p:sp>
          </p:grpSp>
          <p:sp>
            <p:nvSpPr>
              <p:cNvPr id="7" name="Line 11"/>
              <p:cNvSpPr>
                <a:spLocks noChangeShapeType="1"/>
              </p:cNvSpPr>
              <p:nvPr/>
            </p:nvSpPr>
            <p:spPr bwMode="auto">
              <a:xfrm>
                <a:off x="930275" y="3038594"/>
                <a:ext cx="228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 b="0"/>
              </a:p>
            </p:txBody>
          </p:sp>
          <p:sp>
            <p:nvSpPr>
              <p:cNvPr id="9" name="Text Box 13"/>
              <p:cNvSpPr txBox="1">
                <a:spLocks noChangeArrowheads="1"/>
              </p:cNvSpPr>
              <p:nvPr/>
            </p:nvSpPr>
            <p:spPr bwMode="auto">
              <a:xfrm>
                <a:off x="1920875" y="2901275"/>
                <a:ext cx="838200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b="0" dirty="0">
                    <a:latin typeface="Times New Roman" panose="02020603050405020304" pitchFamily="18" charset="0"/>
                  </a:rPr>
                  <a:t>4</a:t>
                </a:r>
                <a:r>
                  <a:rPr kumimoji="1" lang="zh-CN" altLang="en-US" b="0" dirty="0">
                    <a:latin typeface="Times New Roman" panose="02020603050405020304" pitchFamily="18" charset="0"/>
                  </a:rPr>
                  <a:t>个字节</a:t>
                </a:r>
              </a:p>
            </p:txBody>
          </p:sp>
        </p:grpSp>
        <p:sp>
          <p:nvSpPr>
            <p:cNvPr id="54" name="矩形 53"/>
            <p:cNvSpPr/>
            <p:nvPr/>
          </p:nvSpPr>
          <p:spPr>
            <a:xfrm>
              <a:off x="726202" y="2831068"/>
              <a:ext cx="21547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US" altLang="zh-CN" b="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65" name="矩形 64"/>
            <p:cNvSpPr/>
            <p:nvPr/>
          </p:nvSpPr>
          <p:spPr>
            <a:xfrm>
              <a:off x="1255926" y="2633266"/>
              <a:ext cx="31166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US" altLang="zh-CN" b="0" dirty="0">
                  <a:latin typeface="Times New Roman" panose="02020603050405020304" pitchFamily="18" charset="0"/>
                </a:rPr>
                <a:t>10</a:t>
              </a: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6674252" y="2755186"/>
            <a:ext cx="3990908" cy="567134"/>
            <a:chOff x="5006340" y="2633266"/>
            <a:chExt cx="2993571" cy="567134"/>
          </a:xfrm>
        </p:grpSpPr>
        <p:grpSp>
          <p:nvGrpSpPr>
            <p:cNvPr id="69" name="组合 68"/>
            <p:cNvGrpSpPr/>
            <p:nvPr/>
          </p:nvGrpSpPr>
          <p:grpSpPr>
            <a:xfrm>
              <a:off x="5006340" y="2925762"/>
              <a:ext cx="2993571" cy="274638"/>
              <a:chOff x="5006340" y="2925762"/>
              <a:chExt cx="2993571" cy="274638"/>
            </a:xfrm>
          </p:grpSpPr>
          <p:sp>
            <p:nvSpPr>
              <p:cNvPr id="23" name="Text Box 27"/>
              <p:cNvSpPr txBox="1">
                <a:spLocks noChangeArrowheads="1"/>
              </p:cNvSpPr>
              <p:nvPr/>
            </p:nvSpPr>
            <p:spPr bwMode="auto">
              <a:xfrm>
                <a:off x="5006340" y="2925762"/>
                <a:ext cx="267789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b="0" dirty="0">
                    <a:latin typeface="Times New Roman" panose="02020603050405020304" pitchFamily="18" charset="0"/>
                  </a:rPr>
                  <a:t>dd</a:t>
                </a:r>
              </a:p>
            </p:txBody>
          </p:sp>
          <p:sp>
            <p:nvSpPr>
              <p:cNvPr id="24" name="Line 28"/>
              <p:cNvSpPr>
                <a:spLocks noChangeShapeType="1"/>
              </p:cNvSpPr>
              <p:nvPr/>
            </p:nvSpPr>
            <p:spPr bwMode="auto">
              <a:xfrm>
                <a:off x="5226322" y="3063081"/>
                <a:ext cx="2677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zh-CN" altLang="en-US" b="0"/>
              </a:p>
            </p:txBody>
          </p:sp>
          <p:sp>
            <p:nvSpPr>
              <p:cNvPr id="26" name="Text Box 30"/>
              <p:cNvSpPr txBox="1">
                <a:spLocks noChangeArrowheads="1"/>
              </p:cNvSpPr>
              <p:nvPr/>
            </p:nvSpPr>
            <p:spPr bwMode="auto">
              <a:xfrm>
                <a:off x="7018020" y="2925762"/>
                <a:ext cx="981891" cy="274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en-US" altLang="zh-CN" b="0" dirty="0">
                    <a:latin typeface="Times New Roman" panose="02020603050405020304" pitchFamily="18" charset="0"/>
                  </a:rPr>
                  <a:t>8</a:t>
                </a:r>
                <a:r>
                  <a:rPr kumimoji="1" lang="zh-CN" altLang="en-US" b="0" dirty="0">
                    <a:latin typeface="Times New Roman" panose="02020603050405020304" pitchFamily="18" charset="0"/>
                  </a:rPr>
                  <a:t>个字节</a:t>
                </a:r>
              </a:p>
            </p:txBody>
          </p:sp>
          <p:grpSp>
            <p:nvGrpSpPr>
              <p:cNvPr id="61" name="组合 60"/>
              <p:cNvGrpSpPr/>
              <p:nvPr/>
            </p:nvGrpSpPr>
            <p:grpSpPr>
              <a:xfrm>
                <a:off x="5494111" y="2986881"/>
                <a:ext cx="1409609" cy="152400"/>
                <a:chOff x="5494111" y="2986881"/>
                <a:chExt cx="1409609" cy="152400"/>
              </a:xfrm>
            </p:grpSpPr>
            <p:grpSp>
              <p:nvGrpSpPr>
                <p:cNvPr id="22" name="Group 22"/>
                <p:cNvGrpSpPr>
                  <a:grpSpLocks/>
                </p:cNvGrpSpPr>
                <p:nvPr/>
              </p:nvGrpSpPr>
              <p:grpSpPr bwMode="auto">
                <a:xfrm>
                  <a:off x="5494111" y="2986881"/>
                  <a:ext cx="714103" cy="152400"/>
                  <a:chOff x="912" y="3744"/>
                  <a:chExt cx="384" cy="96"/>
                </a:xfrm>
              </p:grpSpPr>
              <p:sp>
                <p:nvSpPr>
                  <p:cNvPr id="32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33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34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35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</p:grpSp>
            <p:grpSp>
              <p:nvGrpSpPr>
                <p:cNvPr id="27" name="Group 31"/>
                <p:cNvGrpSpPr>
                  <a:grpSpLocks/>
                </p:cNvGrpSpPr>
                <p:nvPr/>
              </p:nvGrpSpPr>
              <p:grpSpPr bwMode="auto">
                <a:xfrm>
                  <a:off x="6189617" y="2986881"/>
                  <a:ext cx="714103" cy="152400"/>
                  <a:chOff x="912" y="3744"/>
                  <a:chExt cx="384" cy="96"/>
                </a:xfrm>
              </p:grpSpPr>
              <p:sp>
                <p:nvSpPr>
                  <p:cNvPr id="28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29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1008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30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1104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  <p:sp>
                <p:nvSpPr>
                  <p:cNvPr id="31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1200" y="3744"/>
                    <a:ext cx="96" cy="96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b="0"/>
                  </a:p>
                </p:txBody>
              </p:sp>
            </p:grpSp>
          </p:grpSp>
        </p:grpSp>
        <p:sp>
          <p:nvSpPr>
            <p:cNvPr id="66" name="矩形 65"/>
            <p:cNvSpPr/>
            <p:nvPr/>
          </p:nvSpPr>
          <p:spPr>
            <a:xfrm>
              <a:off x="5962312" y="2633266"/>
              <a:ext cx="3549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1" hangingPunct="1"/>
              <a:r>
                <a:rPr kumimoji="1" lang="en-US" altLang="zh-CN" b="0" dirty="0">
                  <a:latin typeface="Times New Roman" panose="02020603050405020304" pitchFamily="18" charset="0"/>
                </a:rPr>
                <a:t>1.2</a:t>
              </a:r>
            </a:p>
          </p:txBody>
        </p:sp>
      </p:grpSp>
      <p:sp>
        <p:nvSpPr>
          <p:cNvPr id="72" name="矩形 71"/>
          <p:cNvSpPr/>
          <p:nvPr/>
        </p:nvSpPr>
        <p:spPr>
          <a:xfrm>
            <a:off x="1573962" y="2408396"/>
            <a:ext cx="1124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a=10; </a:t>
            </a:r>
            <a:endParaRPr lang="zh-CN" altLang="en-US" dirty="0"/>
          </a:p>
        </p:txBody>
      </p:sp>
      <p:sp>
        <p:nvSpPr>
          <p:cNvPr id="73" name="矩形 72"/>
          <p:cNvSpPr/>
          <p:nvPr/>
        </p:nvSpPr>
        <p:spPr>
          <a:xfrm>
            <a:off x="4281178" y="2408396"/>
            <a:ext cx="1299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 c=‘s’; </a:t>
            </a:r>
            <a:endParaRPr lang="zh-CN" altLang="en-US" dirty="0"/>
          </a:p>
        </p:txBody>
      </p:sp>
      <p:sp>
        <p:nvSpPr>
          <p:cNvPr id="76" name="矩形 75"/>
          <p:cNvSpPr/>
          <p:nvPr/>
        </p:nvSpPr>
        <p:spPr>
          <a:xfrm>
            <a:off x="7561427" y="2408396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itchFamily="18" charset="0"/>
                <a:cs typeface="Times New Roman" pitchFamily="18" charset="0"/>
              </a:rPr>
              <a:t>double dd=1.2;</a:t>
            </a:r>
          </a:p>
        </p:txBody>
      </p:sp>
    </p:spTree>
    <p:extLst>
      <p:ext uri="{BB962C8B-B14F-4D97-AF65-F5344CB8AC3E}">
        <p14:creationId xmlns:p14="http://schemas.microsoft.com/office/powerpoint/2010/main" val="3319025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260525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对象与对象引用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>
                <a:latin typeface="Times New Roman" panose="02020603050405020304" pitchFamily="18" charset="0"/>
              </a:rPr>
              <a:t>如 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Rectangel</a:t>
            </a:r>
            <a:r>
              <a:rPr kumimoji="1" lang="en-US" altLang="zh-CN" dirty="0">
                <a:latin typeface="Times New Roman" panose="02020603050405020304" pitchFamily="18" charset="0"/>
              </a:rPr>
              <a:t> 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</a:t>
            </a:r>
            <a:r>
              <a:rPr kumimoji="1" lang="en-US" altLang="zh-CN" dirty="0">
                <a:latin typeface="Times New Roman" panose="02020603050405020304" pitchFamily="18" charset="0"/>
              </a:rPr>
              <a:t> = new Rectangle(20, 30); </a:t>
            </a:r>
          </a:p>
          <a:p>
            <a:r>
              <a:rPr kumimoji="1" lang="en-US" altLang="zh-CN" dirty="0" err="1">
                <a:latin typeface="Times New Roman" panose="02020603050405020304" pitchFamily="18" charset="0"/>
              </a:rPr>
              <a:t>rect</a:t>
            </a:r>
            <a:r>
              <a:rPr kumimoji="1" lang="zh-CN" altLang="en-US" dirty="0">
                <a:latin typeface="Times New Roman" panose="02020603050405020304" pitchFamily="18" charset="0"/>
              </a:rPr>
              <a:t>是该对象的引用，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</a:t>
            </a:r>
            <a:r>
              <a:rPr kumimoji="1" lang="zh-CN" altLang="en-US" dirty="0">
                <a:latin typeface="Times New Roman" panose="02020603050405020304" pitchFamily="18" charset="0"/>
              </a:rPr>
              <a:t>中存放的是这个对象空间的首址，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</a:t>
            </a:r>
            <a:r>
              <a:rPr kumimoji="1" lang="zh-CN" altLang="en-US" dirty="0">
                <a:latin typeface="Times New Roman" panose="02020603050405020304" pitchFamily="18" charset="0"/>
              </a:rPr>
              <a:t>指向该对象</a:t>
            </a:r>
            <a:endParaRPr kumimoji="1" lang="en-US" altLang="zh-CN" dirty="0">
              <a:latin typeface="Times New Roman" panose="02020603050405020304" pitchFamily="18" charset="0"/>
            </a:endParaRPr>
          </a:p>
          <a:p>
            <a:r>
              <a:rPr kumimoji="1" lang="zh-CN" altLang="en-US" dirty="0">
                <a:latin typeface="Times New Roman" panose="02020603050405020304" pitchFamily="18" charset="0"/>
              </a:rPr>
              <a:t>当通过对象引用调用对象方法时，实际上是调用引用所指向的对象的方法，如 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rect.area</a:t>
            </a:r>
            <a:r>
              <a:rPr kumimoji="1" lang="en-US" altLang="zh-CN" dirty="0">
                <a:latin typeface="Times New Roman" panose="02020603050405020304" pitchFamily="18" charset="0"/>
              </a:rPr>
              <a:t>();</a:t>
            </a:r>
          </a:p>
          <a:p>
            <a:r>
              <a:rPr kumimoji="1" lang="zh-CN" altLang="en-US" dirty="0">
                <a:latin typeface="Times New Roman" panose="02020603050405020304" pitchFamily="18" charset="0"/>
              </a:rPr>
              <a:t>当通过引用访问属性时，实际上是访问引用指向的对象的属性，如</a:t>
            </a:r>
            <a:r>
              <a:rPr kumimoji="1" lang="en-US" altLang="zh-CN" dirty="0" err="1">
                <a:latin typeface="Times New Roman" panose="02020603050405020304" pitchFamily="18" charset="0"/>
              </a:rPr>
              <a:t>rect.length</a:t>
            </a:r>
            <a:r>
              <a:rPr kumimoji="1" lang="en-US" altLang="zh-CN" dirty="0">
                <a:latin typeface="Times New Roman" panose="02020603050405020304" pitchFamily="18" charset="0"/>
              </a:rPr>
              <a:t>; </a:t>
            </a:r>
          </a:p>
          <a:p>
            <a:r>
              <a:rPr kumimoji="1" lang="zh-CN" altLang="en-US" dirty="0">
                <a:latin typeface="Times New Roman" panose="02020603050405020304" pitchFamily="18" charset="0"/>
              </a:rPr>
              <a:t>引用类型与对象类型可以不一致，如</a:t>
            </a:r>
            <a:r>
              <a:rPr kumimoji="1" lang="en-US" altLang="zh-CN" dirty="0">
                <a:latin typeface="Times New Roman" panose="02020603050405020304" pitchFamily="18" charset="0"/>
              </a:rPr>
              <a:t>Shape s = new Rectangle(20, 30); </a:t>
            </a:r>
          </a:p>
        </p:txBody>
      </p:sp>
    </p:spTree>
    <p:extLst>
      <p:ext uri="{BB962C8B-B14F-4D97-AF65-F5344CB8AC3E}">
        <p14:creationId xmlns:p14="http://schemas.microsoft.com/office/powerpoint/2010/main" val="1615539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当一个对象被创建后，这个对象就拥有了自己的数据成员和成员方法，可以通过引用对象的成员来使用对象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数据成员的引用方式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sz="2400" dirty="0">
                <a:latin typeface="Times New Roman" panose="02020603050405020304" pitchFamily="18" charset="0"/>
              </a:rPr>
              <a:t>对象名</a:t>
            </a:r>
            <a:r>
              <a:rPr lang="en-US" altLang="zh-CN" sz="2400" dirty="0">
                <a:latin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Times New Roman" panose="02020603050405020304" pitchFamily="18" charset="0"/>
              </a:rPr>
              <a:t>数据成员名</a:t>
            </a:r>
          </a:p>
          <a:p>
            <a:r>
              <a:rPr lang="zh-CN" altLang="en-US" dirty="0">
                <a:latin typeface="Times New Roman" panose="02020603050405020304" pitchFamily="18" charset="0"/>
              </a:rPr>
              <a:t>成员方法的引用方式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sz="2400" dirty="0">
                <a:latin typeface="Times New Roman" panose="02020603050405020304" pitchFamily="18" charset="0"/>
              </a:rPr>
              <a:t>对象名</a:t>
            </a:r>
            <a:r>
              <a:rPr lang="en-US" altLang="zh-CN" sz="2400" dirty="0">
                <a:latin typeface="Times New Roman" panose="02020603050405020304" pitchFamily="18" charset="0"/>
              </a:rPr>
              <a:t>.</a:t>
            </a:r>
            <a:r>
              <a:rPr lang="zh-CN" altLang="en-US" sz="2400" dirty="0">
                <a:latin typeface="Times New Roman" panose="02020603050405020304" pitchFamily="18" charset="0"/>
              </a:rPr>
              <a:t>成员方法名</a:t>
            </a:r>
            <a:r>
              <a:rPr lang="en-US" altLang="zh-CN" sz="2400" dirty="0">
                <a:latin typeface="Times New Roman" panose="02020603050405020304" pitchFamily="18" charset="0"/>
              </a:rPr>
              <a:t>(</a:t>
            </a:r>
            <a:r>
              <a:rPr lang="zh-CN" altLang="en-US" sz="2400" dirty="0">
                <a:latin typeface="Times New Roman" panose="02020603050405020304" pitchFamily="18" charset="0"/>
              </a:rPr>
              <a:t>参数表</a:t>
            </a:r>
            <a:r>
              <a:rPr lang="en-US" altLang="zh-CN" sz="2400" dirty="0">
                <a:latin typeface="Times New Roman" panose="02020603050405020304" pitchFamily="18" charset="0"/>
              </a:rPr>
              <a:t>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479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11848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构造方法（</a:t>
            </a:r>
            <a:r>
              <a:rPr lang="en-US" altLang="zh-CN" dirty="0"/>
              <a:t>1/3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构造方法</a:t>
            </a:r>
            <a:r>
              <a:rPr lang="zh-CN" altLang="en-US" dirty="0">
                <a:latin typeface="Times New Roman" panose="02020603050405020304" pitchFamily="18" charset="0"/>
              </a:rPr>
              <a:t>是类的方法中方法名与类名相同的类方法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构造方法是类的方法，能够简化对象数据成员的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初始化</a:t>
            </a:r>
            <a:r>
              <a:rPr lang="zh-CN" altLang="en-US" dirty="0">
                <a:latin typeface="Times New Roman" panose="02020603050405020304" pitchFamily="18" charset="0"/>
              </a:rPr>
              <a:t>操作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不能对构造方法指定类型，它有隐含的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返回值</a:t>
            </a:r>
            <a:r>
              <a:rPr lang="zh-CN" altLang="en-US" dirty="0">
                <a:latin typeface="Times New Roman" panose="02020603050405020304" pitchFamily="18" charset="0"/>
              </a:rPr>
              <a:t>，该值由系统内部使用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构造方法一般不能由编程人员显式地直接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调用</a:t>
            </a:r>
            <a:endParaRPr lang="en-US" altLang="zh-CN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187526"/>
              </p:ext>
            </p:extLst>
          </p:nvPr>
        </p:nvGraphicFramePr>
        <p:xfrm>
          <a:off x="5180925" y="4191000"/>
          <a:ext cx="6755094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5094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25146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, 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构造方法（</a:t>
            </a:r>
            <a:r>
              <a:rPr lang="en-US" altLang="zh-CN" dirty="0"/>
              <a:t>2/3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760" y="1168752"/>
            <a:ext cx="11639741" cy="5257800"/>
          </a:xfrm>
        </p:spPr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构造方法可以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重载</a:t>
            </a:r>
            <a:r>
              <a:rPr lang="zh-CN" altLang="en-US" dirty="0">
                <a:latin typeface="Times New Roman" panose="02020603050405020304" pitchFamily="18" charset="0"/>
              </a:rPr>
              <a:t>，即可定义多个具有不同参数的构造方法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构造方法不能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继承</a:t>
            </a:r>
            <a:r>
              <a:rPr lang="zh-CN" altLang="en-US" dirty="0">
                <a:latin typeface="Times New Roman" panose="02020603050405020304" pitchFamily="18" charset="0"/>
              </a:rPr>
              <a:t>，即</a:t>
            </a:r>
            <a:r>
              <a:rPr lang="zh-CN" altLang="en-US">
                <a:latin typeface="Times New Roman" panose="02020603050405020304" pitchFamily="18" charset="0"/>
              </a:rPr>
              <a:t>子类不能继承</a:t>
            </a:r>
            <a:r>
              <a:rPr lang="zh-CN" altLang="en-US" dirty="0">
                <a:latin typeface="Times New Roman" panose="02020603050405020304" pitchFamily="18" charset="0"/>
              </a:rPr>
              <a:t>父类的构造方法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如果用户在自定义类中未定义该类的构造方法，系统将为这个类定义一个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缺省</a:t>
            </a:r>
            <a:r>
              <a:rPr lang="zh-CN" altLang="en-US" dirty="0">
                <a:latin typeface="Times New Roman" panose="02020603050405020304" pitchFamily="18" charset="0"/>
              </a:rPr>
              <a:t>的空构造方法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474627"/>
              </p:ext>
            </p:extLst>
          </p:nvPr>
        </p:nvGraphicFramePr>
        <p:xfrm>
          <a:off x="5180925" y="3581400"/>
          <a:ext cx="6755094" cy="312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55094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1242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, 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wid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</a:t>
                      </a:r>
                      <a:r>
                        <a:rPr lang="en-US" altLang="zh-CN" sz="1600" b="1" kern="1200" baseline="0" dirty="0" err="1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len</a:t>
                      </a:r>
                      <a:r>
                        <a:rPr lang="en-US" altLang="zh-CN" sz="1600" b="1" kern="1200" baseline="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8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构造方法（</a:t>
            </a:r>
            <a:r>
              <a:rPr lang="en-US" altLang="zh-CN" dirty="0"/>
              <a:t>3/3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构造方法中数据成员名与参数名的区分方法</a:t>
            </a:r>
            <a:endParaRPr lang="en-US" altLang="zh-CN" dirty="0"/>
          </a:p>
          <a:p>
            <a:pPr lvl="1"/>
            <a:r>
              <a:rPr lang="zh-CN" altLang="en-US" dirty="0">
                <a:latin typeface="Times New Roman" panose="02020603050405020304" pitchFamily="18" charset="0"/>
              </a:rPr>
              <a:t>默认法：赋值号左边的标识符默认为对象的数据成员名，则赋值号右边的标识符为参数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</a:rPr>
              <a:t>使用关键字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this</a:t>
            </a:r>
            <a:r>
              <a:rPr lang="zh-CN" altLang="en-US" dirty="0">
                <a:latin typeface="Times New Roman" panose="02020603050405020304" pitchFamily="18" charset="0"/>
              </a:rPr>
              <a:t>指出数据成员名之所在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50222"/>
              </p:ext>
            </p:extLst>
          </p:nvPr>
        </p:nvGraphicFramePr>
        <p:xfrm>
          <a:off x="20317" y="3048000"/>
          <a:ext cx="6704727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472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21336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length, double width)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length = length;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width = width;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12197"/>
              </p:ext>
            </p:extLst>
          </p:nvPr>
        </p:nvGraphicFramePr>
        <p:xfrm>
          <a:off x="5384099" y="4724400"/>
          <a:ext cx="6704727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0472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20574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length, double width) {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this.length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= length;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this.width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= width;</a:t>
                      </a:r>
                    </a:p>
                    <a:p>
                      <a:r>
                        <a:rPr lang="zh-CN" altLang="en-US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…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32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6993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类的严谨定义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altLang="zh-CN" dirty="0">
                <a:latin typeface="Times New Roman" pitchFamily="18" charset="0"/>
              </a:rPr>
              <a:t>[</a:t>
            </a:r>
            <a:r>
              <a:rPr lang="zh-CN" altLang="en-US" b="1" dirty="0">
                <a:solidFill>
                  <a:srgbClr val="FF0000"/>
                </a:solidFill>
                <a:latin typeface="Times New Roman" pitchFamily="18" charset="0"/>
              </a:rPr>
              <a:t>修饰符</a:t>
            </a:r>
            <a:r>
              <a:rPr lang="en-US" altLang="zh-CN" dirty="0">
                <a:latin typeface="Times New Roman" pitchFamily="18" charset="0"/>
              </a:rPr>
              <a:t>] class </a:t>
            </a:r>
            <a:r>
              <a:rPr lang="zh-CN" altLang="en-US" dirty="0">
                <a:latin typeface="Times New Roman" pitchFamily="18" charset="0"/>
              </a:rPr>
              <a:t>类名 </a:t>
            </a:r>
            <a:r>
              <a:rPr lang="en-US" altLang="zh-CN" dirty="0">
                <a:latin typeface="Times New Roman" pitchFamily="18" charset="0"/>
              </a:rPr>
              <a:t>[</a:t>
            </a:r>
            <a:r>
              <a:rPr lang="en-US" altLang="zh-CN" b="1" dirty="0">
                <a:solidFill>
                  <a:srgbClr val="FF0000"/>
                </a:solidFill>
                <a:latin typeface="Times New Roman" pitchFamily="18" charset="0"/>
              </a:rPr>
              <a:t>extends</a:t>
            </a:r>
            <a:r>
              <a:rPr lang="en-US" altLang="zh-CN" dirty="0">
                <a:latin typeface="Times New Roman" pitchFamily="18" charset="0"/>
              </a:rPr>
              <a:t> </a:t>
            </a:r>
            <a:r>
              <a:rPr lang="zh-CN" altLang="en-US" dirty="0">
                <a:latin typeface="Times New Roman" pitchFamily="18" charset="0"/>
              </a:rPr>
              <a:t>父类名</a:t>
            </a:r>
            <a:r>
              <a:rPr lang="en-US" altLang="zh-CN" dirty="0">
                <a:latin typeface="Times New Roman" pitchFamily="18" charset="0"/>
              </a:rPr>
              <a:t>] [</a:t>
            </a:r>
            <a:r>
              <a:rPr lang="en-US" altLang="zh-CN" b="1" dirty="0">
                <a:solidFill>
                  <a:srgbClr val="FF0000"/>
                </a:solidFill>
                <a:latin typeface="Times New Roman" pitchFamily="18" charset="0"/>
              </a:rPr>
              <a:t>implements</a:t>
            </a:r>
            <a:r>
              <a:rPr lang="en-US" altLang="zh-CN" dirty="0">
                <a:latin typeface="Times New Roman" pitchFamily="18" charset="0"/>
              </a:rPr>
              <a:t> </a:t>
            </a:r>
            <a:r>
              <a:rPr lang="zh-CN" altLang="en-US" dirty="0">
                <a:latin typeface="Times New Roman" pitchFamily="18" charset="0"/>
              </a:rPr>
              <a:t>接口名列表</a:t>
            </a:r>
            <a:r>
              <a:rPr lang="en-US" altLang="zh-CN" dirty="0">
                <a:latin typeface="Times New Roman" pitchFamily="18" charset="0"/>
              </a:rPr>
              <a:t>] {</a:t>
            </a:r>
          </a:p>
          <a:p>
            <a:pPr marL="0" indent="0" algn="just">
              <a:buNone/>
            </a:pPr>
            <a:r>
              <a:rPr lang="en-US" altLang="zh-CN" dirty="0">
                <a:latin typeface="Times New Roman" pitchFamily="18" charset="0"/>
              </a:rPr>
              <a:t>	</a:t>
            </a:r>
            <a:r>
              <a:rPr lang="zh-CN" altLang="en-US" dirty="0">
                <a:latin typeface="Times New Roman" pitchFamily="18" charset="0"/>
              </a:rPr>
              <a:t>数据成员；</a:t>
            </a:r>
            <a:endParaRPr lang="en-US" altLang="zh-CN" dirty="0">
              <a:latin typeface="Times New Roman" pitchFamily="18" charset="0"/>
            </a:endParaRPr>
          </a:p>
          <a:p>
            <a:pPr marL="0" indent="0" algn="just">
              <a:buNone/>
            </a:pPr>
            <a:r>
              <a:rPr lang="en-US" altLang="zh-CN" dirty="0">
                <a:latin typeface="Times New Roman" pitchFamily="18" charset="0"/>
              </a:rPr>
              <a:t>	</a:t>
            </a:r>
            <a:r>
              <a:rPr lang="zh-CN" altLang="en-US" dirty="0">
                <a:latin typeface="Times New Roman" pitchFamily="18" charset="0"/>
              </a:rPr>
              <a:t>成员方法；</a:t>
            </a:r>
            <a:endParaRPr lang="en-US" altLang="zh-CN" dirty="0">
              <a:latin typeface="Times New Roman" pitchFamily="18" charset="0"/>
            </a:endParaRPr>
          </a:p>
          <a:p>
            <a:pPr marL="0" indent="0" algn="just">
              <a:buNone/>
            </a:pPr>
            <a:r>
              <a:rPr lang="en-US" altLang="zh-CN" dirty="0">
                <a:latin typeface="Times New Roman" pitchFamily="18" charset="0"/>
              </a:rPr>
              <a:t>}</a:t>
            </a: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类修饰符：用于规定类的一些特殊性，主要是说明对它的访问限制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extends </a:t>
            </a:r>
            <a:r>
              <a:rPr lang="zh-CN" altLang="en-US" dirty="0">
                <a:latin typeface="Times New Roman" panose="02020603050405020304" pitchFamily="18" charset="0"/>
              </a:rPr>
              <a:t>父类名</a:t>
            </a:r>
            <a:r>
              <a:rPr lang="en-US" altLang="zh-CN" dirty="0">
                <a:latin typeface="Times New Roman" panose="02020603050405020304" pitchFamily="18" charset="0"/>
              </a:rPr>
              <a:t>: </a:t>
            </a:r>
            <a:r>
              <a:rPr lang="zh-CN" altLang="en-US" dirty="0">
                <a:latin typeface="Times New Roman" panose="02020603050405020304" pitchFamily="18" charset="0"/>
              </a:rPr>
              <a:t>指明新定义的类是由已存在的父类派生出来的，这样就可以继承父类的某些特征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implements </a:t>
            </a:r>
            <a:r>
              <a:rPr lang="zh-CN" altLang="en-US" dirty="0">
                <a:latin typeface="Times New Roman" panose="02020603050405020304" pitchFamily="18" charset="0"/>
              </a:rPr>
              <a:t>接口列表</a:t>
            </a:r>
            <a:r>
              <a:rPr lang="en-US" altLang="zh-CN" dirty="0">
                <a:latin typeface="Times New Roman" panose="02020603050405020304" pitchFamily="18" charset="0"/>
              </a:rPr>
              <a:t>: Java</a:t>
            </a:r>
            <a:r>
              <a:rPr lang="zh-CN" altLang="en-US" dirty="0">
                <a:latin typeface="Times New Roman" panose="02020603050405020304" pitchFamily="18" charset="0"/>
              </a:rPr>
              <a:t>只支持单继承，为了方便多重继承的软件开发，它提供了接口机制</a:t>
            </a:r>
          </a:p>
        </p:txBody>
      </p:sp>
    </p:spTree>
    <p:extLst>
      <p:ext uri="{BB962C8B-B14F-4D97-AF65-F5344CB8AC3E}">
        <p14:creationId xmlns:p14="http://schemas.microsoft.com/office/powerpoint/2010/main" val="165757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类修辞符：无修饰符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无修饰符的类只能被同一个包里的类使用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879075"/>
              </p:ext>
            </p:extLst>
          </p:nvPr>
        </p:nvGraphicFramePr>
        <p:xfrm>
          <a:off x="203173" y="2438400"/>
          <a:ext cx="5587273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7273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114800">
                <a:tc>
                  <a:txBody>
                    <a:bodyPr/>
                    <a:lstStyle/>
                    <a:p>
                      <a:pPr marL="0" defTabSz="914400" rtl="0" eaLnBrk="1" latinLnBrk="0" hangingPunct="1"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package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cn.edu.bjut.chapter3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</a:p>
                    <a:p>
                      <a:pPr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endParaRPr lang="en-US" altLang="zh-CN" sz="1600" b="1" baseline="0" dirty="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class </a:t>
                      </a:r>
                      <a:r>
                        <a:rPr lang="en-US" altLang="zh-CN" sz="1600" b="1" baseline="0" dirty="0" err="1">
                          <a:latin typeface="Times New Roman" pitchFamily="18" charset="0"/>
                          <a:ea typeface="宋体" pitchFamily="2" charset="-122"/>
                        </a:rPr>
                        <a:t>NoQualifier</a:t>
                      </a: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 {</a:t>
                      </a:r>
                    </a:p>
                    <a:p>
                      <a:pPr>
                        <a:lnSpc>
                          <a:spcPct val="9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    int a = 45; 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073154"/>
              </p:ext>
            </p:extLst>
          </p:nvPr>
        </p:nvGraphicFramePr>
        <p:xfrm>
          <a:off x="6298380" y="2438400"/>
          <a:ext cx="5587273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7273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1148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package 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cn.edu.bjut.chapter3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dirty="0">
                        <a:latin typeface="Times New Roman" pitchFamily="18" charset="0"/>
                        <a:ea typeface="宋体" pitchFamily="2" charset="-122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public class 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NoQualifierTester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  {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    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public static void main(String[ ] 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args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)</a:t>
                      </a:r>
                      <a:r>
                        <a:rPr lang="en-US" altLang="zh-CN" sz="1600" b="1" baseline="0" dirty="0"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{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        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NoQualifier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 nq = new 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NoQualifier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( );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        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System.out.println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(</a:t>
                      </a:r>
                      <a:r>
                        <a:rPr lang="en-US" altLang="zh-CN" sz="1600" b="1" dirty="0" err="1">
                          <a:latin typeface="Times New Roman" pitchFamily="18" charset="0"/>
                          <a:ea typeface="宋体" pitchFamily="2" charset="-122"/>
                        </a:rPr>
                        <a:t>nq.a</a:t>
                      </a: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);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    } </a:t>
                      </a: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itchFamily="18" charset="0"/>
                          <a:ea typeface="宋体" pitchFamily="2" charset="-122"/>
                        </a:rPr>
                        <a:t>} 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22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类修辞符：</a:t>
            </a:r>
            <a:r>
              <a:rPr lang="en-US" altLang="zh-CN" dirty="0"/>
              <a:t>public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不但可供它所在包中的其他类使用，也可供其他包中的类使用</a:t>
            </a:r>
            <a:endParaRPr lang="zh-CN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952377"/>
              </p:ext>
            </p:extLst>
          </p:nvPr>
        </p:nvGraphicFramePr>
        <p:xfrm>
          <a:off x="6603140" y="2438400"/>
          <a:ext cx="5384099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4099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1148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cn.edu.bjut.chapter3_1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dirty="0"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import </a:t>
                      </a:r>
                      <a:r>
                        <a:rPr lang="en-US" altLang="zh-CN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cn.edu.bjut.chapter3.Rectangle</a:t>
                      </a:r>
                      <a:r>
                        <a:rPr lang="en-US" altLang="zh-CN" sz="1600" b="1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dirty="0"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</a:t>
                      </a:r>
                      <a:r>
                        <a:rPr lang="en-US" altLang="zh-CN" sz="1600" b="1" dirty="0" err="1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PublicQualifierTester</a:t>
                      </a:r>
                      <a:r>
                        <a:rPr lang="en-US" altLang="zh-CN" sz="1600" b="1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{</a:t>
                      </a:r>
                    </a:p>
                    <a:p>
                      <a:r>
                        <a:rPr lang="en-US" altLang="zh-CN" sz="1600" b="1" baseline="0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static void main(String[]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Rectangle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rect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new Rectangle(30, 20); 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</a:t>
                      </a:r>
                      <a:r>
                        <a:rPr lang="en-US" altLang="zh-CN" sz="1600" b="1" i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out.println</a:t>
                      </a:r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600" b="1" i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rect.area</a:t>
                      </a:r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());</a:t>
                      </a:r>
                    </a:p>
                    <a:p>
                      <a:endParaRPr lang="en-US" altLang="zh-CN" sz="1600" b="1" i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// </a:t>
                      </a:r>
                      <a:r>
                        <a:rPr lang="zh-CN" altLang="en-US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错误</a:t>
                      </a:r>
                      <a:endParaRPr lang="en-US" altLang="zh-CN" sz="1600" b="1" i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i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NoQualifier</a:t>
                      </a:r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nq = new </a:t>
                      </a:r>
                      <a:r>
                        <a:rPr lang="en-US" altLang="zh-CN" sz="1600" b="1" i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NoQualifier</a:t>
                      </a:r>
                      <a:r>
                        <a:rPr lang="en-US" altLang="zh-CN" sz="1600" b="1" i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 );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  <a:endParaRPr lang="en-US" altLang="zh-CN" sz="1600" b="1" dirty="0"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Bef>
                          <a:spcPct val="50000"/>
                        </a:spcBef>
                        <a:buClrTx/>
                        <a:buFontTx/>
                        <a:buNone/>
                      </a:pPr>
                      <a:r>
                        <a:rPr lang="en-US" altLang="zh-CN" sz="1600" b="1" dirty="0"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 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254184"/>
              </p:ext>
            </p:extLst>
          </p:nvPr>
        </p:nvGraphicFramePr>
        <p:xfrm>
          <a:off x="101587" y="2438400"/>
          <a:ext cx="6095207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20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03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cn.edu.bjut.chapter3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Rectangle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double length, width;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Rectangle(double length, double width)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this.length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length; 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this.width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width;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double area()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(length*width);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411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r>
              <a:rPr lang="zh-CN" altLang="en-US" dirty="0"/>
              <a:t>面向过程与面向对象的区别（</a:t>
            </a:r>
            <a:r>
              <a:rPr lang="en-US" altLang="zh-CN" dirty="0"/>
              <a:t>1/2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面向过程的数据不能隐藏，而且数据与方法结合不够紧密</a:t>
            </a:r>
            <a:endParaRPr lang="en-US" altLang="zh-CN" dirty="0"/>
          </a:p>
          <a:p>
            <a:r>
              <a:rPr lang="zh-CN" altLang="en-US" dirty="0"/>
              <a:t>例如：计算长方形的面积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159602"/>
              </p:ext>
            </p:extLst>
          </p:nvPr>
        </p:nvGraphicFramePr>
        <p:xfrm>
          <a:off x="152807" y="2895600"/>
          <a:ext cx="11885653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5653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276600">
                <a:tc>
                  <a:txBody>
                    <a:bodyPr/>
                    <a:lstStyle/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double </a:t>
                      </a:r>
                      <a:r>
                        <a:rPr lang="en-US" altLang="zh-CN" sz="1800" b="1" kern="120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rectangle_area</a:t>
                      </a: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(double length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, double width)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return (length * width);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endParaRPr lang="en-US" altLang="zh-CN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double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triangle_area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(double height, double width)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return (height * width / 2);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endParaRPr lang="en-US" altLang="zh-CN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…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a1 =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rectangle_area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(30, 20);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a2 =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triangle_area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(30, 20);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…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28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类修辞符：</a:t>
            </a:r>
            <a:r>
              <a:rPr lang="en-US" altLang="zh-CN" dirty="0"/>
              <a:t>abstract</a:t>
            </a:r>
            <a:r>
              <a:rPr lang="zh-CN" altLang="en-US" dirty="0"/>
              <a:t>（</a:t>
            </a:r>
            <a:r>
              <a:rPr lang="en-US" altLang="zh-CN" dirty="0"/>
              <a:t>1/2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抽象类刻画了研究对象的公有行为特征，并通过继承机制将这些特征传送给它的派生类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作用：将许多有关的类组织在一起，提供一个公共的基类，为派生具体类奠定基础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当一个类中出现一个或多个</a:t>
            </a:r>
            <a:r>
              <a:rPr lang="en-US" altLang="zh-CN" dirty="0">
                <a:latin typeface="Times New Roman" panose="02020603050405020304" pitchFamily="18" charset="0"/>
              </a:rPr>
              <a:t>abstract</a:t>
            </a:r>
            <a:r>
              <a:rPr lang="zh-CN" altLang="en-US" dirty="0">
                <a:latin typeface="Times New Roman" panose="02020603050405020304" pitchFamily="18" charset="0"/>
              </a:rPr>
              <a:t>修饰符定义的方法时，则必须在这个类的前面加上</a:t>
            </a:r>
            <a:r>
              <a:rPr lang="en-US" altLang="zh-CN" dirty="0">
                <a:latin typeface="Times New Roman" panose="02020603050405020304" pitchFamily="18" charset="0"/>
              </a:rPr>
              <a:t>abstract</a:t>
            </a:r>
            <a:r>
              <a:rPr lang="zh-CN" altLang="en-US" dirty="0">
                <a:latin typeface="Times New Roman" panose="02020603050405020304" pitchFamily="18" charset="0"/>
              </a:rPr>
              <a:t>修饰符，将其定义为抽象类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抽象类必须有子类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699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类修辞符：</a:t>
            </a:r>
            <a:r>
              <a:rPr lang="en-US" altLang="zh-CN" dirty="0"/>
              <a:t>abstract</a:t>
            </a:r>
            <a:r>
              <a:rPr lang="zh-CN" altLang="en-US" dirty="0"/>
              <a:t>（</a:t>
            </a:r>
            <a:r>
              <a:rPr lang="en-US" altLang="zh-CN" dirty="0"/>
              <a:t>2/2</a:t>
            </a:r>
            <a:r>
              <a:rPr lang="zh-CN" altLang="en-US" dirty="0"/>
              <a:t>）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804284"/>
              </p:ext>
            </p:extLst>
          </p:nvPr>
        </p:nvGraphicFramePr>
        <p:xfrm>
          <a:off x="6016195" y="2743200"/>
          <a:ext cx="6095207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20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03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Triangle extends Shape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double height, width;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Triangle(double height, double width)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this.height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height;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this.width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width;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@Override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double 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area()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(height * width / 2);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806927"/>
              </p:ext>
            </p:extLst>
          </p:nvPr>
        </p:nvGraphicFramePr>
        <p:xfrm>
          <a:off x="3047603" y="1143000"/>
          <a:ext cx="6095207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20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endParaRPr lang="zh-CN" altLang="en-US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abstract class Shape {</a:t>
                      </a: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8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</a:t>
                      </a:r>
                      <a:r>
                        <a:rPr lang="en-US" altLang="zh-CN" sz="1800" b="1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18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abstract </a:t>
                      </a: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double area(); </a:t>
                      </a: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935375"/>
              </p:ext>
            </p:extLst>
          </p:nvPr>
        </p:nvGraphicFramePr>
        <p:xfrm>
          <a:off x="22575" y="2743200"/>
          <a:ext cx="6095207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20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403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Rectangle extends Shape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double length, width;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Rectangle(double length, double width)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this.length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length; 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this.width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width;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double area()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(length*width);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13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类修辞符：</a:t>
            </a:r>
            <a:r>
              <a:rPr lang="en-US" altLang="zh-CN" dirty="0"/>
              <a:t>final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不能被任何其他类所继承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类的目的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</a:rPr>
              <a:t>用来完成某种标准功能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</a:rPr>
              <a:t>提高程序的可读性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</a:rPr>
              <a:t>提高安全性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624037"/>
              </p:ext>
            </p:extLst>
          </p:nvPr>
        </p:nvGraphicFramePr>
        <p:xfrm>
          <a:off x="5993619" y="2667000"/>
          <a:ext cx="6095207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207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81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final public class Rectangle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double length, width;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Rectangle(double length, double width)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this.length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length; 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this.width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width;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double area() {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(length*width);</a:t>
                      </a:r>
                    </a:p>
                    <a:p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865598"/>
              </p:ext>
            </p:extLst>
          </p:nvPr>
        </p:nvGraphicFramePr>
        <p:xfrm>
          <a:off x="203174" y="4267200"/>
          <a:ext cx="5688859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859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// </a:t>
                      </a:r>
                      <a:r>
                        <a:rPr lang="zh-CN" altLang="en-US" sz="1600" b="1" i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错误</a:t>
                      </a:r>
                      <a:endParaRPr lang="en-US" altLang="zh-CN" sz="1600" b="1" i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FinalTester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extends Rectangle {</a:t>
                      </a:r>
                    </a:p>
                    <a:p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73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类修饰符使用注意事项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当使用两个修饰符修饰一个类时，这些修饰符之间用空格分开，写在关键字</a:t>
            </a:r>
            <a:r>
              <a:rPr lang="en-US" altLang="zh-CN" dirty="0">
                <a:latin typeface="Times New Roman" panose="02020603050405020304" pitchFamily="18" charset="0"/>
              </a:rPr>
              <a:t>class</a:t>
            </a:r>
            <a:r>
              <a:rPr lang="zh-CN" altLang="en-US" dirty="0">
                <a:latin typeface="Times New Roman" panose="02020603050405020304" pitchFamily="18" charset="0"/>
              </a:rPr>
              <a:t>之前，修饰符的顺序对类的性质没有任何影响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不能被修饰为</a:t>
            </a:r>
            <a:r>
              <a:rPr lang="en-US" altLang="zh-CN" dirty="0">
                <a:latin typeface="Times New Roman" panose="02020603050405020304" pitchFamily="18" charset="0"/>
              </a:rPr>
              <a:t>abstract final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4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19354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数据成员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sz="3200" dirty="0">
                <a:latin typeface="Times New Roman" panose="02020603050405020304" pitchFamily="18" charset="0"/>
              </a:rPr>
              <a:t>数据成员的声明</a:t>
            </a:r>
            <a:endParaRPr lang="en-US" altLang="zh-CN" sz="3200" dirty="0">
              <a:latin typeface="Times New Roman" panose="02020603050405020304" pitchFamily="18" charset="0"/>
            </a:endParaRPr>
          </a:p>
          <a:p>
            <a:pPr lvl="1" algn="just"/>
            <a:r>
              <a:rPr lang="en-US" altLang="zh-CN" dirty="0">
                <a:latin typeface="Times New Roman" panose="02020603050405020304" pitchFamily="18" charset="0"/>
              </a:rPr>
              <a:t>[</a:t>
            </a:r>
            <a:r>
              <a:rPr lang="zh-CN" altLang="en-US" dirty="0">
                <a:latin typeface="Times New Roman" panose="02020603050405020304" pitchFamily="18" charset="0"/>
              </a:rPr>
              <a:t>修饰符</a:t>
            </a:r>
            <a:r>
              <a:rPr lang="en-US" altLang="zh-CN" dirty="0">
                <a:latin typeface="Times New Roman" panose="02020603050405020304" pitchFamily="18" charset="0"/>
              </a:rPr>
              <a:t>] </a:t>
            </a:r>
            <a:r>
              <a:rPr lang="zh-CN" altLang="en-US" dirty="0">
                <a:latin typeface="Times New Roman" panose="02020603050405020304" pitchFamily="18" charset="0"/>
              </a:rPr>
              <a:t>类型  数据成员名表；</a:t>
            </a:r>
            <a:endParaRPr lang="en-US" altLang="zh-CN" dirty="0"/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修饰符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sz="2800" dirty="0">
                <a:latin typeface="Times New Roman" panose="02020603050405020304" pitchFamily="18" charset="0"/>
              </a:rPr>
              <a:t>访问权限修饰符</a:t>
            </a:r>
            <a:r>
              <a:rPr lang="en-US" altLang="zh-CN" sz="2800" dirty="0">
                <a:latin typeface="Times New Roman" panose="02020603050405020304" pitchFamily="18" charset="0"/>
              </a:rPr>
              <a:t>public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private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protected</a:t>
            </a:r>
          </a:p>
          <a:p>
            <a:pPr lvl="1" algn="just"/>
            <a:r>
              <a:rPr lang="zh-CN" altLang="en-US" sz="2800" dirty="0">
                <a:latin typeface="Times New Roman" panose="02020603050405020304" pitchFamily="18" charset="0"/>
              </a:rPr>
              <a:t>非访问权限修饰符</a:t>
            </a:r>
            <a:r>
              <a:rPr lang="en-US" altLang="zh-CN" sz="2800" dirty="0">
                <a:latin typeface="Times New Roman" panose="02020603050405020304" pitchFamily="18" charset="0"/>
              </a:rPr>
              <a:t>static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 smtClean="0">
                <a:latin typeface="Times New Roman" panose="02020603050405020304" pitchFamily="18" charset="0"/>
              </a:rPr>
              <a:t>final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  <p:grpSp>
        <p:nvGrpSpPr>
          <p:cNvPr id="55" name="Group 4"/>
          <p:cNvGrpSpPr>
            <a:grpSpLocks/>
          </p:cNvGrpSpPr>
          <p:nvPr/>
        </p:nvGrpSpPr>
        <p:grpSpPr bwMode="auto">
          <a:xfrm>
            <a:off x="449085" y="3962400"/>
            <a:ext cx="11479306" cy="2590800"/>
            <a:chOff x="192" y="1104"/>
            <a:chExt cx="5424" cy="2496"/>
          </a:xfrm>
        </p:grpSpPr>
        <p:grpSp>
          <p:nvGrpSpPr>
            <p:cNvPr id="56" name="Group 5"/>
            <p:cNvGrpSpPr>
              <a:grpSpLocks/>
            </p:cNvGrpSpPr>
            <p:nvPr/>
          </p:nvGrpSpPr>
          <p:grpSpPr bwMode="auto">
            <a:xfrm>
              <a:off x="192" y="1104"/>
              <a:ext cx="5424" cy="2496"/>
              <a:chOff x="-3" y="-3"/>
              <a:chExt cx="3253" cy="2048"/>
            </a:xfrm>
          </p:grpSpPr>
          <p:grpSp>
            <p:nvGrpSpPr>
              <p:cNvPr id="58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3247" cy="2042"/>
                <a:chOff x="0" y="0"/>
                <a:chExt cx="3247" cy="2042"/>
              </a:xfrm>
            </p:grpSpPr>
            <p:grpSp>
              <p:nvGrpSpPr>
                <p:cNvPr id="60" name="Group 7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065" cy="546"/>
                  <a:chOff x="0" y="0"/>
                  <a:chExt cx="1065" cy="546"/>
                </a:xfrm>
              </p:grpSpPr>
              <p:sp>
                <p:nvSpPr>
                  <p:cNvPr id="103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0"/>
                    <a:ext cx="979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                               </a:t>
                    </a:r>
                    <a:r>
                      <a:rPr kumimoji="1" lang="zh-CN" altLang="en-US" sz="1400" b="1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类</a:t>
                    </a:r>
                  </a:p>
                  <a:p>
                    <a:endParaRPr kumimoji="1" lang="zh-CN" altLang="en-US" sz="1400" b="1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  <a:p>
                    <a:r>
                      <a:rPr kumimoji="1" lang="zh-CN" altLang="en-US" sz="1400" b="1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数据成员与方法</a:t>
                    </a:r>
                  </a:p>
                </p:txBody>
              </p:sp>
              <p:sp>
                <p:nvSpPr>
                  <p:cNvPr id="104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1065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1" name="Group 10"/>
                <p:cNvGrpSpPr>
                  <a:grpSpLocks/>
                </p:cNvGrpSpPr>
                <p:nvPr/>
              </p:nvGrpSpPr>
              <p:grpSpPr bwMode="auto">
                <a:xfrm>
                  <a:off x="1065" y="0"/>
                  <a:ext cx="1160" cy="546"/>
                  <a:chOff x="1065" y="0"/>
                  <a:chExt cx="1160" cy="546"/>
                </a:xfrm>
              </p:grpSpPr>
              <p:sp>
                <p:nvSpPr>
                  <p:cNvPr id="10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0"/>
                    <a:ext cx="1074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en-US" altLang="zh-CN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p</a:t>
                    </a:r>
                    <a:r>
                      <a:rPr kumimoji="1" lang="en-US" altLang="zh-CN" sz="1400" dirty="0" smtClean="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ublic</a:t>
                    </a:r>
                    <a:endParaRPr kumimoji="1" lang="en-US" altLang="zh-CN" sz="1400" dirty="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102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065" y="0"/>
                    <a:ext cx="1160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2" name="Group 13"/>
                <p:cNvGrpSpPr>
                  <a:grpSpLocks/>
                </p:cNvGrpSpPr>
                <p:nvPr/>
              </p:nvGrpSpPr>
              <p:grpSpPr bwMode="auto">
                <a:xfrm>
                  <a:off x="2225" y="0"/>
                  <a:ext cx="1022" cy="546"/>
                  <a:chOff x="2225" y="0"/>
                  <a:chExt cx="1022" cy="546"/>
                </a:xfrm>
              </p:grpSpPr>
              <p:sp>
                <p:nvSpPr>
                  <p:cNvPr id="9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2268" y="0"/>
                    <a:ext cx="936" cy="54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zh-CN" altLang="en-US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缺省</a:t>
                    </a:r>
                  </a:p>
                </p:txBody>
              </p:sp>
              <p:sp>
                <p:nvSpPr>
                  <p:cNvPr id="10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225" y="0"/>
                    <a:ext cx="1022" cy="546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3" name="Group 16"/>
                <p:cNvGrpSpPr>
                  <a:grpSpLocks/>
                </p:cNvGrpSpPr>
                <p:nvPr/>
              </p:nvGrpSpPr>
              <p:grpSpPr bwMode="auto">
                <a:xfrm>
                  <a:off x="0" y="546"/>
                  <a:ext cx="1065" cy="374"/>
                  <a:chOff x="0" y="546"/>
                  <a:chExt cx="1065" cy="374"/>
                </a:xfrm>
              </p:grpSpPr>
              <p:sp>
                <p:nvSpPr>
                  <p:cNvPr id="97" name="Rectangle 17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546"/>
                    <a:ext cx="979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public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98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546"/>
                    <a:ext cx="106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4" name="Group 19"/>
                <p:cNvGrpSpPr>
                  <a:grpSpLocks/>
                </p:cNvGrpSpPr>
                <p:nvPr/>
              </p:nvGrpSpPr>
              <p:grpSpPr bwMode="auto">
                <a:xfrm>
                  <a:off x="1065" y="546"/>
                  <a:ext cx="1160" cy="374"/>
                  <a:chOff x="1065" y="546"/>
                  <a:chExt cx="1160" cy="374"/>
                </a:xfrm>
              </p:grpSpPr>
              <p:sp>
                <p:nvSpPr>
                  <p:cNvPr id="9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546"/>
                    <a:ext cx="1074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所有类</a:t>
                    </a:r>
                  </a:p>
                </p:txBody>
              </p:sp>
              <p:sp>
                <p:nvSpPr>
                  <p:cNvPr id="96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1065" y="546"/>
                    <a:ext cx="11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5" name="Group 22"/>
                <p:cNvGrpSpPr>
                  <a:grpSpLocks/>
                </p:cNvGrpSpPr>
                <p:nvPr/>
              </p:nvGrpSpPr>
              <p:grpSpPr bwMode="auto">
                <a:xfrm>
                  <a:off x="2225" y="546"/>
                  <a:ext cx="1022" cy="374"/>
                  <a:chOff x="2225" y="546"/>
                  <a:chExt cx="1022" cy="374"/>
                </a:xfrm>
              </p:grpSpPr>
              <p:sp>
                <p:nvSpPr>
                  <p:cNvPr id="9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2268" y="546"/>
                    <a:ext cx="936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包中类</a:t>
                    </a:r>
                    <a:r>
                      <a:rPr kumimoji="1" lang="en-US" altLang="zh-CN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</a:t>
                    </a:r>
                    <a:r>
                      <a:rPr kumimoji="1" lang="zh-CN" altLang="en-US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含当前类</a:t>
                    </a:r>
                    <a:r>
                      <a:rPr kumimoji="1" lang="en-US" altLang="zh-CN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)</a:t>
                    </a:r>
                    <a:endParaRPr kumimoji="1" lang="en-US" altLang="zh-CN" sz="1400" dirty="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9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2225" y="546"/>
                    <a:ext cx="1022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6" name="Group 25"/>
                <p:cNvGrpSpPr>
                  <a:grpSpLocks/>
                </p:cNvGrpSpPr>
                <p:nvPr/>
              </p:nvGrpSpPr>
              <p:grpSpPr bwMode="auto">
                <a:xfrm>
                  <a:off x="0" y="920"/>
                  <a:ext cx="1065" cy="374"/>
                  <a:chOff x="0" y="920"/>
                  <a:chExt cx="1065" cy="374"/>
                </a:xfrm>
              </p:grpSpPr>
              <p:sp>
                <p:nvSpPr>
                  <p:cNvPr id="9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920"/>
                    <a:ext cx="979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protected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92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920"/>
                    <a:ext cx="106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7" name="Group 28"/>
                <p:cNvGrpSpPr>
                  <a:grpSpLocks/>
                </p:cNvGrpSpPr>
                <p:nvPr/>
              </p:nvGrpSpPr>
              <p:grpSpPr bwMode="auto">
                <a:xfrm>
                  <a:off x="1065" y="920"/>
                  <a:ext cx="1160" cy="374"/>
                  <a:chOff x="1065" y="920"/>
                  <a:chExt cx="1160" cy="374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920"/>
                    <a:ext cx="1074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包中类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</a:t>
                    </a:r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含当前类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)</a:t>
                    </a:r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，所有子类</a:t>
                    </a: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1065" y="920"/>
                    <a:ext cx="11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8" name="Group 31"/>
                <p:cNvGrpSpPr>
                  <a:grpSpLocks/>
                </p:cNvGrpSpPr>
                <p:nvPr/>
              </p:nvGrpSpPr>
              <p:grpSpPr bwMode="auto">
                <a:xfrm>
                  <a:off x="2225" y="920"/>
                  <a:ext cx="1022" cy="374"/>
                  <a:chOff x="2225" y="920"/>
                  <a:chExt cx="1022" cy="374"/>
                </a:xfrm>
              </p:grpSpPr>
              <p:sp>
                <p:nvSpPr>
                  <p:cNvPr id="87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268" y="920"/>
                    <a:ext cx="936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包中类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</a:t>
                    </a:r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含当前类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)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88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2225" y="920"/>
                    <a:ext cx="1022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69" name="Group 34"/>
                <p:cNvGrpSpPr>
                  <a:grpSpLocks/>
                </p:cNvGrpSpPr>
                <p:nvPr/>
              </p:nvGrpSpPr>
              <p:grpSpPr bwMode="auto">
                <a:xfrm>
                  <a:off x="0" y="1294"/>
                  <a:ext cx="1065" cy="374"/>
                  <a:chOff x="0" y="1294"/>
                  <a:chExt cx="1065" cy="374"/>
                </a:xfrm>
              </p:grpSpPr>
              <p:sp>
                <p:nvSpPr>
                  <p:cNvPr id="85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294"/>
                    <a:ext cx="979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缺省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(friendly)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86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294"/>
                    <a:ext cx="106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70" name="Group 37"/>
                <p:cNvGrpSpPr>
                  <a:grpSpLocks/>
                </p:cNvGrpSpPr>
                <p:nvPr/>
              </p:nvGrpSpPr>
              <p:grpSpPr bwMode="auto">
                <a:xfrm>
                  <a:off x="1065" y="1294"/>
                  <a:ext cx="1160" cy="374"/>
                  <a:chOff x="1065" y="1294"/>
                  <a:chExt cx="1160" cy="374"/>
                </a:xfrm>
              </p:grpSpPr>
              <p:sp>
                <p:nvSpPr>
                  <p:cNvPr id="83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1294"/>
                    <a:ext cx="1074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包中类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</a:t>
                    </a:r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含当前类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)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84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1065" y="1294"/>
                    <a:ext cx="11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71" name="Group 40"/>
                <p:cNvGrpSpPr>
                  <a:grpSpLocks/>
                </p:cNvGrpSpPr>
                <p:nvPr/>
              </p:nvGrpSpPr>
              <p:grpSpPr bwMode="auto">
                <a:xfrm>
                  <a:off x="2225" y="1294"/>
                  <a:ext cx="1022" cy="374"/>
                  <a:chOff x="2225" y="1294"/>
                  <a:chExt cx="1022" cy="374"/>
                </a:xfrm>
              </p:grpSpPr>
              <p:sp>
                <p:nvSpPr>
                  <p:cNvPr id="81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268" y="1294"/>
                    <a:ext cx="936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包中类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(</a:t>
                    </a:r>
                    <a:r>
                      <a:rPr kumimoji="1" lang="zh-CN" altLang="en-US" sz="140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含当前类</a:t>
                    </a:r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)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82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2225" y="1294"/>
                    <a:ext cx="1022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72" name="Group 43"/>
                <p:cNvGrpSpPr>
                  <a:grpSpLocks/>
                </p:cNvGrpSpPr>
                <p:nvPr/>
              </p:nvGrpSpPr>
              <p:grpSpPr bwMode="auto">
                <a:xfrm>
                  <a:off x="0" y="1668"/>
                  <a:ext cx="1065" cy="374"/>
                  <a:chOff x="0" y="1668"/>
                  <a:chExt cx="1065" cy="374"/>
                </a:xfrm>
              </p:grpSpPr>
              <p:sp>
                <p:nvSpPr>
                  <p:cNvPr id="79" name="Rectangle 44"/>
                  <p:cNvSpPr>
                    <a:spLocks noChangeArrowheads="1"/>
                  </p:cNvSpPr>
                  <p:nvPr/>
                </p:nvSpPr>
                <p:spPr bwMode="auto">
                  <a:xfrm>
                    <a:off x="43" y="1668"/>
                    <a:ext cx="979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en-US" altLang="zh-CN" sz="1400">
                        <a:latin typeface="华文楷体" panose="02010600040101010101" pitchFamily="2" charset="-122"/>
                        <a:ea typeface="华文楷体" panose="02010600040101010101" pitchFamily="2" charset="-122"/>
                        <a:cs typeface="Times New Roman" panose="02020603050405020304" pitchFamily="18" charset="0"/>
                      </a:rPr>
                      <a:t>private</a:t>
                    </a:r>
                    <a:endParaRPr kumimoji="1" lang="en-US" altLang="zh-CN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80" name="Rectangle 4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668"/>
                    <a:ext cx="1065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73" name="Group 46"/>
                <p:cNvGrpSpPr>
                  <a:grpSpLocks/>
                </p:cNvGrpSpPr>
                <p:nvPr/>
              </p:nvGrpSpPr>
              <p:grpSpPr bwMode="auto">
                <a:xfrm>
                  <a:off x="1065" y="1668"/>
                  <a:ext cx="1160" cy="374"/>
                  <a:chOff x="1065" y="1668"/>
                  <a:chExt cx="1160" cy="374"/>
                </a:xfrm>
              </p:grpSpPr>
              <p:sp>
                <p:nvSpPr>
                  <p:cNvPr id="77" name="Rectangle 47"/>
                  <p:cNvSpPr>
                    <a:spLocks noChangeArrowheads="1"/>
                  </p:cNvSpPr>
                  <p:nvPr/>
                </p:nvSpPr>
                <p:spPr bwMode="auto">
                  <a:xfrm>
                    <a:off x="1108" y="1668"/>
                    <a:ext cx="1074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当前</a:t>
                    </a:r>
                    <a:r>
                      <a:rPr kumimoji="1" lang="zh-CN" altLang="en-US" sz="1400" dirty="0" smtClean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类</a:t>
                    </a:r>
                    <a:endParaRPr kumimoji="1" lang="zh-CN" altLang="en-US" sz="1400" dirty="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78" name="Rectangle 48"/>
                  <p:cNvSpPr>
                    <a:spLocks noChangeArrowheads="1"/>
                  </p:cNvSpPr>
                  <p:nvPr/>
                </p:nvSpPr>
                <p:spPr bwMode="auto">
                  <a:xfrm>
                    <a:off x="1065" y="1668"/>
                    <a:ext cx="1160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  <p:grpSp>
              <p:nvGrpSpPr>
                <p:cNvPr id="74" name="Group 49"/>
                <p:cNvGrpSpPr>
                  <a:grpSpLocks/>
                </p:cNvGrpSpPr>
                <p:nvPr/>
              </p:nvGrpSpPr>
              <p:grpSpPr bwMode="auto">
                <a:xfrm>
                  <a:off x="2225" y="1668"/>
                  <a:ext cx="1022" cy="374"/>
                  <a:chOff x="2225" y="1668"/>
                  <a:chExt cx="1022" cy="374"/>
                </a:xfrm>
              </p:grpSpPr>
              <p:sp>
                <p:nvSpPr>
                  <p:cNvPr id="7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2268" y="1668"/>
                    <a:ext cx="936" cy="3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just" eaLnBrk="1" hangingPunct="1"/>
                    <a:r>
                      <a:rPr kumimoji="1" lang="zh-CN" altLang="en-US" sz="1400" dirty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当前</a:t>
                    </a:r>
                    <a:r>
                      <a:rPr kumimoji="1" lang="zh-CN" altLang="en-US" sz="1400" dirty="0" smtClean="0">
                        <a:latin typeface="华文楷体" panose="02010600040101010101" pitchFamily="2" charset="-122"/>
                        <a:ea typeface="华文楷体" panose="02010600040101010101" pitchFamily="2" charset="-122"/>
                      </a:rPr>
                      <a:t>类</a:t>
                    </a:r>
                    <a:endParaRPr kumimoji="1" lang="zh-CN" altLang="en-US" sz="1400" dirty="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  <p:sp>
                <p:nvSpPr>
                  <p:cNvPr id="76" name="Rectangle 51"/>
                  <p:cNvSpPr>
                    <a:spLocks noChangeArrowheads="1"/>
                  </p:cNvSpPr>
                  <p:nvPr/>
                </p:nvSpPr>
                <p:spPr bwMode="auto">
                  <a:xfrm>
                    <a:off x="2225" y="1668"/>
                    <a:ext cx="1022" cy="374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zh-CN" altLang="en-US" sz="1400">
                      <a:latin typeface="华文楷体" panose="02010600040101010101" pitchFamily="2" charset="-122"/>
                      <a:ea typeface="华文楷体" panose="02010600040101010101" pitchFamily="2" charset="-122"/>
                    </a:endParaRPr>
                  </a:p>
                </p:txBody>
              </p:sp>
            </p:grpSp>
          </p:grpSp>
          <p:sp>
            <p:nvSpPr>
              <p:cNvPr id="59" name="Rectangle 52"/>
              <p:cNvSpPr>
                <a:spLocks noChangeArrowheads="1"/>
              </p:cNvSpPr>
              <p:nvPr/>
            </p:nvSpPr>
            <p:spPr bwMode="auto">
              <a:xfrm>
                <a:off x="-3" y="-3"/>
                <a:ext cx="3253" cy="2048"/>
              </a:xfrm>
              <a:prstGeom prst="rect">
                <a:avLst/>
              </a:prstGeom>
              <a:noFill/>
              <a:ln w="9525">
                <a:solidFill>
                  <a:srgbClr val="A0A0A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zh-CN" altLang="en-US" sz="1400">
                  <a:latin typeface="华文楷体" panose="02010600040101010101" pitchFamily="2" charset="-122"/>
                  <a:ea typeface="华文楷体" panose="02010600040101010101" pitchFamily="2" charset="-122"/>
                </a:endParaRPr>
              </a:p>
            </p:txBody>
          </p:sp>
        </p:grpSp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240" y="1104"/>
              <a:ext cx="17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 sz="1400"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341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1/2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被保存在类的内存区的公共存储单元中</a:t>
            </a:r>
            <a:r>
              <a:rPr lang="en-US" altLang="zh-CN" dirty="0">
                <a:latin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</a:rPr>
              <a:t>而不是保存在某个对象的内存区中。因此</a:t>
            </a:r>
            <a:r>
              <a:rPr lang="en-US" altLang="zh-CN" dirty="0">
                <a:latin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</a:rPr>
              <a:t>一个类的任何对象访问它时，存取到的都是相同的数值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可以通过类名加点操作符访问它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类数据成员仍属类的作用域，可以使用</a:t>
            </a:r>
            <a:r>
              <a:rPr lang="en-US" altLang="zh-CN" dirty="0">
                <a:latin typeface="Times New Roman" panose="02020603050405020304" pitchFamily="18" charset="0"/>
              </a:rPr>
              <a:t>public static</a:t>
            </a:r>
            <a:r>
              <a:rPr lang="zh-CN" altLang="en-US" dirty="0">
                <a:latin typeface="Times New Roman" panose="02020603050405020304" pitchFamily="18" charset="0"/>
              </a:rPr>
              <a:t>、 </a:t>
            </a:r>
            <a:r>
              <a:rPr lang="en-US" altLang="zh-CN" dirty="0">
                <a:latin typeface="Times New Roman" panose="02020603050405020304" pitchFamily="18" charset="0"/>
              </a:rPr>
              <a:t>private static</a:t>
            </a:r>
            <a:r>
              <a:rPr lang="zh-CN" altLang="en-US" dirty="0">
                <a:latin typeface="Times New Roman" panose="02020603050405020304" pitchFamily="18" charset="0"/>
              </a:rPr>
              <a:t>等进行修饰，修饰符不同，可访问的层次也不同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9983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2/2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09682"/>
              </p:ext>
            </p:extLst>
          </p:nvPr>
        </p:nvGraphicFramePr>
        <p:xfrm>
          <a:off x="101587" y="1143000"/>
          <a:ext cx="7111074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11074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886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Student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String name;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static String country = "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中国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";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Student(String name)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this.name = name;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String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toString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"name = " + name + ", country = " + country;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static void main(String[]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Student 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s1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= new Student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(“</a:t>
                      </a:r>
                      <a:r>
                        <a:rPr lang="zh-CN" altLang="en-US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何某某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"); </a:t>
                      </a: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Student 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s2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= new Student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(“</a:t>
                      </a:r>
                      <a:r>
                        <a:rPr lang="zh-CN" altLang="en-US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孙某某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");</a:t>
                      </a: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(s1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+ "\n" + 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s2);</a:t>
                      </a: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s1.country = "</a:t>
                      </a:r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日本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";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(s1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+ "\n" + </a:t>
                      </a:r>
                      <a:r>
                        <a:rPr lang="en-US" altLang="zh-CN" sz="16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s2);</a:t>
                      </a:r>
                      <a:endParaRPr lang="en-US" altLang="zh-CN" sz="16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Student.country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sp>
        <p:nvSpPr>
          <p:cNvPr id="48" name="下箭头 47"/>
          <p:cNvSpPr/>
          <p:nvPr/>
        </p:nvSpPr>
        <p:spPr bwMode="auto">
          <a:xfrm>
            <a:off x="9471012" y="3505200"/>
            <a:ext cx="406347" cy="3810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43" name="组合 42"/>
          <p:cNvGrpSpPr/>
          <p:nvPr/>
        </p:nvGrpSpPr>
        <p:grpSpPr>
          <a:xfrm>
            <a:off x="7286897" y="1651851"/>
            <a:ext cx="4774578" cy="1676400"/>
            <a:chOff x="381000" y="2523083"/>
            <a:chExt cx="3581400" cy="1676400"/>
          </a:xfrm>
        </p:grpSpPr>
        <p:sp>
          <p:nvSpPr>
            <p:cNvPr id="44" name="矩形 43"/>
            <p:cNvSpPr/>
            <p:nvPr/>
          </p:nvSpPr>
          <p:spPr bwMode="auto">
            <a:xfrm>
              <a:off x="381000" y="2523083"/>
              <a:ext cx="1066800" cy="16764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矩形 44"/>
            <p:cNvSpPr/>
            <p:nvPr/>
          </p:nvSpPr>
          <p:spPr bwMode="auto">
            <a:xfrm>
              <a:off x="495300" y="3642512"/>
              <a:ext cx="8382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s1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矩形 45"/>
            <p:cNvSpPr/>
            <p:nvPr/>
          </p:nvSpPr>
          <p:spPr bwMode="auto">
            <a:xfrm>
              <a:off x="495300" y="2979231"/>
              <a:ext cx="8382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s2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矩形 49"/>
            <p:cNvSpPr/>
            <p:nvPr/>
          </p:nvSpPr>
          <p:spPr bwMode="auto">
            <a:xfrm>
              <a:off x="495300" y="2546223"/>
              <a:ext cx="83820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栈内存</a:t>
              </a:r>
            </a:p>
          </p:txBody>
        </p:sp>
        <p:sp>
          <p:nvSpPr>
            <p:cNvPr id="51" name="矩形 50"/>
            <p:cNvSpPr/>
            <p:nvPr/>
          </p:nvSpPr>
          <p:spPr bwMode="auto">
            <a:xfrm>
              <a:off x="1752600" y="2523083"/>
              <a:ext cx="2209800" cy="16764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矩形 51"/>
            <p:cNvSpPr/>
            <p:nvPr/>
          </p:nvSpPr>
          <p:spPr bwMode="auto">
            <a:xfrm>
              <a:off x="2438400" y="2546223"/>
              <a:ext cx="83820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堆</a:t>
              </a:r>
              <a:r>
                <a:rPr lang="zh-CN" altLang="en-US" sz="1600" b="0" dirty="0">
                  <a:latin typeface="Times New Roman" pitchFamily="18" charset="0"/>
                  <a:cs typeface="Times New Roman" pitchFamily="18" charset="0"/>
                </a:rPr>
                <a:t>内存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" name="矩形 52"/>
            <p:cNvSpPr/>
            <p:nvPr/>
          </p:nvSpPr>
          <p:spPr bwMode="auto">
            <a:xfrm>
              <a:off x="1943100" y="2871231"/>
              <a:ext cx="1800000" cy="576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6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 name = 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孙某某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country =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中国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矩形 53"/>
            <p:cNvSpPr/>
            <p:nvPr/>
          </p:nvSpPr>
          <p:spPr bwMode="auto">
            <a:xfrm>
              <a:off x="1943100" y="3534512"/>
              <a:ext cx="1800000" cy="576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1" hangingPunct="1"/>
              <a:r>
                <a:rPr lang="en-US" altLang="zh-CN" sz="16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 name = 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何某某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</a:p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country =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中国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5" name="直接箭头连接符 54"/>
            <p:cNvCxnSpPr>
              <a:stCxn id="45" idx="3"/>
              <a:endCxn id="54" idx="1"/>
            </p:cNvCxnSpPr>
            <p:nvPr/>
          </p:nvCxnSpPr>
          <p:spPr bwMode="auto">
            <a:xfrm>
              <a:off x="1333500" y="3822512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直接箭头连接符 55"/>
            <p:cNvCxnSpPr>
              <a:stCxn id="46" idx="3"/>
              <a:endCxn id="53" idx="1"/>
            </p:cNvCxnSpPr>
            <p:nvPr/>
          </p:nvCxnSpPr>
          <p:spPr bwMode="auto">
            <a:xfrm>
              <a:off x="1333500" y="3159231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7" name="组合 56"/>
          <p:cNvGrpSpPr/>
          <p:nvPr/>
        </p:nvGrpSpPr>
        <p:grpSpPr>
          <a:xfrm>
            <a:off x="7286897" y="4089084"/>
            <a:ext cx="4774578" cy="2119117"/>
            <a:chOff x="5295900" y="2142083"/>
            <a:chExt cx="3581400" cy="2119117"/>
          </a:xfrm>
        </p:grpSpPr>
        <p:sp>
          <p:nvSpPr>
            <p:cNvPr id="58" name="矩形 57"/>
            <p:cNvSpPr/>
            <p:nvPr/>
          </p:nvSpPr>
          <p:spPr bwMode="auto">
            <a:xfrm>
              <a:off x="5295900" y="2142083"/>
              <a:ext cx="1066800" cy="1305148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矩形 58"/>
            <p:cNvSpPr/>
            <p:nvPr/>
          </p:nvSpPr>
          <p:spPr bwMode="auto">
            <a:xfrm>
              <a:off x="5410200" y="2971800"/>
              <a:ext cx="8382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s1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矩形 59"/>
            <p:cNvSpPr/>
            <p:nvPr/>
          </p:nvSpPr>
          <p:spPr bwMode="auto">
            <a:xfrm>
              <a:off x="5410200" y="2159976"/>
              <a:ext cx="83820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栈内存</a:t>
              </a:r>
            </a:p>
          </p:txBody>
        </p:sp>
        <p:sp>
          <p:nvSpPr>
            <p:cNvPr id="61" name="矩形 60"/>
            <p:cNvSpPr/>
            <p:nvPr/>
          </p:nvSpPr>
          <p:spPr bwMode="auto">
            <a:xfrm>
              <a:off x="6667500" y="2142083"/>
              <a:ext cx="2209800" cy="1305148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矩形 61"/>
            <p:cNvSpPr/>
            <p:nvPr/>
          </p:nvSpPr>
          <p:spPr bwMode="auto">
            <a:xfrm>
              <a:off x="7353300" y="2159976"/>
              <a:ext cx="83820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堆</a:t>
              </a:r>
              <a:r>
                <a:rPr lang="zh-CN" altLang="en-US" sz="1600" b="0" dirty="0">
                  <a:latin typeface="Times New Roman" pitchFamily="18" charset="0"/>
                  <a:cs typeface="Times New Roman" pitchFamily="18" charset="0"/>
                </a:rPr>
                <a:t>内存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3" name="矩形 62"/>
            <p:cNvSpPr/>
            <p:nvPr/>
          </p:nvSpPr>
          <p:spPr bwMode="auto">
            <a:xfrm>
              <a:off x="6858000" y="2514600"/>
              <a:ext cx="18000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6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 name = 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孙某某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</a:p>
          </p:txBody>
        </p:sp>
        <p:sp>
          <p:nvSpPr>
            <p:cNvPr id="64" name="矩形 63"/>
            <p:cNvSpPr/>
            <p:nvPr/>
          </p:nvSpPr>
          <p:spPr bwMode="auto">
            <a:xfrm>
              <a:off x="6858000" y="2971800"/>
              <a:ext cx="18000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1" hangingPunct="1"/>
              <a:r>
                <a:rPr lang="en-US" altLang="zh-CN" sz="1600" b="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 name = 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何某某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</a:t>
              </a:r>
            </a:p>
          </p:txBody>
        </p:sp>
        <p:sp>
          <p:nvSpPr>
            <p:cNvPr id="65" name="矩形 64"/>
            <p:cNvSpPr/>
            <p:nvPr/>
          </p:nvSpPr>
          <p:spPr bwMode="auto">
            <a:xfrm>
              <a:off x="5295900" y="3505200"/>
              <a:ext cx="3581400" cy="756000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矩形 65"/>
            <p:cNvSpPr/>
            <p:nvPr/>
          </p:nvSpPr>
          <p:spPr bwMode="auto">
            <a:xfrm>
              <a:off x="5962650" y="3533274"/>
              <a:ext cx="224790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数据共享区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7" name="矩形 66"/>
            <p:cNvSpPr/>
            <p:nvPr/>
          </p:nvSpPr>
          <p:spPr bwMode="auto">
            <a:xfrm>
              <a:off x="6238875" y="3836376"/>
              <a:ext cx="1695450" cy="36896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1" hangingPunct="1"/>
              <a:r>
                <a:rPr lang="en-US" altLang="zh-CN" sz="1600" b="0" dirty="0">
                  <a:latin typeface="Times New Roman" pitchFamily="18" charset="0"/>
                  <a:cs typeface="Times New Roman" pitchFamily="18" charset="0"/>
                </a:rPr>
                <a:t>country = 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zh-CN" altLang="en-US" sz="1600" b="0" dirty="0" smtClean="0">
                  <a:latin typeface="Times New Roman" pitchFamily="18" charset="0"/>
                  <a:cs typeface="Times New Roman" pitchFamily="18" charset="0"/>
                </a:rPr>
                <a:t>日本</a:t>
              </a:r>
              <a:r>
                <a:rPr lang="en-US" altLang="zh-CN" sz="1600" b="0" dirty="0" smtClean="0">
                  <a:latin typeface="Times New Roman" pitchFamily="18" charset="0"/>
                  <a:cs typeface="Times New Roman" pitchFamily="18" charset="0"/>
                </a:rPr>
                <a:t>”  </a:t>
              </a:r>
              <a:endParaRPr lang="zh-CN" alt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8" name="直接箭头连接符 67"/>
            <p:cNvCxnSpPr>
              <a:stCxn id="59" idx="3"/>
              <a:endCxn id="64" idx="1"/>
            </p:cNvCxnSpPr>
            <p:nvPr/>
          </p:nvCxnSpPr>
          <p:spPr bwMode="auto">
            <a:xfrm>
              <a:off x="6248400" y="31518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直接箭头连接符 68"/>
            <p:cNvCxnSpPr>
              <a:stCxn id="70" idx="3"/>
              <a:endCxn id="63" idx="1"/>
            </p:cNvCxnSpPr>
            <p:nvPr/>
          </p:nvCxnSpPr>
          <p:spPr bwMode="auto">
            <a:xfrm>
              <a:off x="6248400" y="2694600"/>
              <a:ext cx="60960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0" name="矩形 69"/>
            <p:cNvSpPr/>
            <p:nvPr/>
          </p:nvSpPr>
          <p:spPr bwMode="auto">
            <a:xfrm>
              <a:off x="5410200" y="2514600"/>
              <a:ext cx="838200" cy="360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s2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32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1/2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数据成员可以在声明时进行初始化，也可以通过构造方法赋值，但不能在程序的其他部分赋值，它的值在程序的整个执行过程中是不能改变的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修饰符修饰的数据成员是标识符常量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用</a:t>
            </a:r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修饰符说明常量时，需要注意以下几点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dirty="0">
                <a:latin typeface="Times New Roman" panose="02020603050405020304" pitchFamily="18" charset="0"/>
              </a:rPr>
              <a:t>需要说明常量的数据类型并指出常量的具体值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sz="2800" dirty="0">
                <a:latin typeface="Times New Roman" panose="02020603050405020304" pitchFamily="18" charset="0"/>
              </a:rPr>
              <a:t>若一个类有多个对象，而某个数据成员是常量，最好将此常量声明为</a:t>
            </a:r>
            <a:r>
              <a:rPr lang="en-US" altLang="zh-CN" sz="2800" dirty="0">
                <a:latin typeface="Times New Roman" panose="02020603050405020304" pitchFamily="18" charset="0"/>
              </a:rPr>
              <a:t>static</a:t>
            </a:r>
            <a:r>
              <a:rPr lang="zh-CN" altLang="en-US" sz="2800" dirty="0">
                <a:latin typeface="Times New Roman" panose="02020603050405020304" pitchFamily="18" charset="0"/>
              </a:rPr>
              <a:t>，即用</a:t>
            </a:r>
            <a:r>
              <a:rPr lang="en-US" altLang="zh-CN" sz="2800" dirty="0">
                <a:latin typeface="Times New Roman" panose="02020603050405020304" pitchFamily="18" charset="0"/>
              </a:rPr>
              <a:t>static final</a:t>
            </a:r>
            <a:r>
              <a:rPr lang="zh-CN" altLang="en-US" sz="2800" dirty="0">
                <a:latin typeface="Times New Roman" panose="02020603050405020304" pitchFamily="18" charset="0"/>
              </a:rPr>
              <a:t>两个修饰符修饰，这样做可节省空间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17837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final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>
                <a:latin typeface="Times New Roman" panose="02020603050405020304" pitchFamily="18" charset="0"/>
              </a:rPr>
              <a:t>2/2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252529"/>
              </p:ext>
            </p:extLst>
          </p:nvPr>
        </p:nvGraphicFramePr>
        <p:xfrm>
          <a:off x="101587" y="1264920"/>
          <a:ext cx="6806314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6314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886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package cn.edu.bjut.chapter3;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Circle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double r;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</a:t>
                      </a:r>
                      <a:r>
                        <a:rPr lang="en-US" altLang="zh-CN" sz="1600" b="1" kern="12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static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final double PI = 3.14;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Circle(double r)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this.r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r;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double area()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(r * r * PI);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static void main(String[]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Circle c1 = new Circle(2);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Circle c2 = new Circle(3);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(c1.area() + "\t" + c2.area());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7212661" y="1600200"/>
            <a:ext cx="4469818" cy="1676400"/>
            <a:chOff x="5410200" y="1371600"/>
            <a:chExt cx="3352800" cy="1676400"/>
          </a:xfrm>
        </p:grpSpPr>
        <p:sp>
          <p:nvSpPr>
            <p:cNvPr id="5" name="矩形 4"/>
            <p:cNvSpPr/>
            <p:nvPr/>
          </p:nvSpPr>
          <p:spPr bwMode="auto">
            <a:xfrm>
              <a:off x="5410200" y="1371600"/>
              <a:ext cx="1143000" cy="16764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81591" y="1379220"/>
              <a:ext cx="60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栈内存</a:t>
              </a: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5581590" y="1888123"/>
              <a:ext cx="800219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c2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5600581" y="2531477"/>
              <a:ext cx="800219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c1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7086600" y="1371600"/>
              <a:ext cx="1676400" cy="16764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7524691" y="1379220"/>
              <a:ext cx="60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堆内存</a:t>
              </a: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7277100" y="1752600"/>
              <a:ext cx="1295400" cy="57584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r = 3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600" b="0" dirty="0"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PI = 3.14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7277100" y="2395954"/>
              <a:ext cx="1295400" cy="57584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r = 2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600" b="0" dirty="0"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PI = 3.14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cxnSp>
          <p:nvCxnSpPr>
            <p:cNvPr id="14" name="直接箭头连接符 13"/>
            <p:cNvCxnSpPr>
              <a:stCxn id="7" idx="3"/>
              <a:endCxn id="11" idx="1"/>
            </p:cNvCxnSpPr>
            <p:nvPr/>
          </p:nvCxnSpPr>
          <p:spPr bwMode="auto">
            <a:xfrm>
              <a:off x="6381809" y="2040523"/>
              <a:ext cx="895291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直接箭头连接符 15"/>
            <p:cNvCxnSpPr>
              <a:stCxn id="8" idx="3"/>
              <a:endCxn id="12" idx="1"/>
            </p:cNvCxnSpPr>
            <p:nvPr/>
          </p:nvCxnSpPr>
          <p:spPr bwMode="auto">
            <a:xfrm>
              <a:off x="6400800" y="2683877"/>
              <a:ext cx="8763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3" name="组合 12"/>
          <p:cNvGrpSpPr/>
          <p:nvPr/>
        </p:nvGrpSpPr>
        <p:grpSpPr>
          <a:xfrm>
            <a:off x="7212661" y="4191000"/>
            <a:ext cx="4469818" cy="1938754"/>
            <a:chOff x="5410200" y="3962400"/>
            <a:chExt cx="3352800" cy="1938754"/>
          </a:xfrm>
        </p:grpSpPr>
        <p:sp>
          <p:nvSpPr>
            <p:cNvPr id="19" name="矩形 18"/>
            <p:cNvSpPr/>
            <p:nvPr/>
          </p:nvSpPr>
          <p:spPr bwMode="auto">
            <a:xfrm>
              <a:off x="5410200" y="3962400"/>
              <a:ext cx="1143000" cy="1219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5581590" y="3970020"/>
              <a:ext cx="60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栈内存</a:t>
              </a:r>
            </a:p>
          </p:txBody>
        </p:sp>
        <p:sp>
          <p:nvSpPr>
            <p:cNvPr id="21" name="矩形 20"/>
            <p:cNvSpPr/>
            <p:nvPr/>
          </p:nvSpPr>
          <p:spPr bwMode="auto">
            <a:xfrm>
              <a:off x="5581590" y="4334961"/>
              <a:ext cx="800219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c2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sp>
          <p:nvSpPr>
            <p:cNvPr id="22" name="矩形 21"/>
            <p:cNvSpPr/>
            <p:nvPr/>
          </p:nvSpPr>
          <p:spPr bwMode="auto">
            <a:xfrm>
              <a:off x="5600581" y="4786178"/>
              <a:ext cx="800219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c1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  <p:sp>
          <p:nvSpPr>
            <p:cNvPr id="23" name="矩形 22"/>
            <p:cNvSpPr/>
            <p:nvPr/>
          </p:nvSpPr>
          <p:spPr bwMode="auto">
            <a:xfrm>
              <a:off x="7086600" y="3962400"/>
              <a:ext cx="1676400" cy="1219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524691" y="3970020"/>
              <a:ext cx="6002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堆内存</a:t>
              </a:r>
            </a:p>
          </p:txBody>
        </p:sp>
        <p:sp>
          <p:nvSpPr>
            <p:cNvPr id="25" name="矩形 24"/>
            <p:cNvSpPr/>
            <p:nvPr/>
          </p:nvSpPr>
          <p:spPr bwMode="auto">
            <a:xfrm>
              <a:off x="7277100" y="4305300"/>
              <a:ext cx="1295400" cy="36412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r = 3</a:t>
              </a:r>
            </a:p>
          </p:txBody>
        </p:sp>
        <p:sp>
          <p:nvSpPr>
            <p:cNvPr id="26" name="矩形 25"/>
            <p:cNvSpPr/>
            <p:nvPr/>
          </p:nvSpPr>
          <p:spPr bwMode="auto">
            <a:xfrm>
              <a:off x="7277100" y="4739640"/>
              <a:ext cx="1295400" cy="397877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r = 2</a:t>
              </a:r>
            </a:p>
          </p:txBody>
        </p:sp>
        <p:cxnSp>
          <p:nvCxnSpPr>
            <p:cNvPr id="27" name="直接箭头连接符 26"/>
            <p:cNvCxnSpPr>
              <a:stCxn id="21" idx="3"/>
              <a:endCxn id="25" idx="1"/>
            </p:cNvCxnSpPr>
            <p:nvPr/>
          </p:nvCxnSpPr>
          <p:spPr bwMode="auto">
            <a:xfrm>
              <a:off x="6381809" y="4487361"/>
              <a:ext cx="895291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直接箭头连接符 27"/>
            <p:cNvCxnSpPr>
              <a:stCxn id="22" idx="3"/>
              <a:endCxn id="26" idx="1"/>
            </p:cNvCxnSpPr>
            <p:nvPr/>
          </p:nvCxnSpPr>
          <p:spPr bwMode="auto">
            <a:xfrm>
              <a:off x="6400800" y="4938578"/>
              <a:ext cx="87630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9" name="矩形 28"/>
            <p:cNvSpPr/>
            <p:nvPr/>
          </p:nvSpPr>
          <p:spPr bwMode="auto">
            <a:xfrm>
              <a:off x="5410200" y="5257800"/>
              <a:ext cx="3352800" cy="643354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6481306" y="5257800"/>
              <a:ext cx="9080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dirty="0">
                  <a:latin typeface="华文楷体" panose="02010600040101010101" pitchFamily="2" charset="-122"/>
                  <a:ea typeface="华文楷体" panose="02010600040101010101" pitchFamily="2" charset="-122"/>
                </a:rPr>
                <a:t>数据共享区</a:t>
              </a:r>
            </a:p>
          </p:txBody>
        </p:sp>
        <p:sp>
          <p:nvSpPr>
            <p:cNvPr id="31" name="矩形 30"/>
            <p:cNvSpPr/>
            <p:nvPr/>
          </p:nvSpPr>
          <p:spPr bwMode="auto">
            <a:xfrm>
              <a:off x="6438900" y="5562600"/>
              <a:ext cx="1295400" cy="287979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1600" b="0" dirty="0">
                  <a:latin typeface="Times New Roman" pitchFamily="18" charset="0"/>
                  <a:ea typeface="华文楷体" panose="02010600040101010101" pitchFamily="2" charset="-122"/>
                  <a:cs typeface="Times New Roman" pitchFamily="18" charset="0"/>
                </a:rPr>
                <a:t>PI = 3.14</a:t>
              </a:r>
              <a:endPara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华文楷体" panose="02010600040101010101" pitchFamily="2" charset="-122"/>
                <a:cs typeface="Times New Roman" pitchFamily="18" charset="0"/>
              </a:endParaRPr>
            </a:p>
          </p:txBody>
        </p:sp>
      </p:grpSp>
      <p:sp>
        <p:nvSpPr>
          <p:cNvPr id="36" name="下箭头 35"/>
          <p:cNvSpPr/>
          <p:nvPr/>
        </p:nvSpPr>
        <p:spPr bwMode="auto">
          <a:xfrm>
            <a:off x="9193603" y="3505200"/>
            <a:ext cx="507934" cy="4572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92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r>
              <a:rPr lang="zh-CN" altLang="en-US" dirty="0"/>
              <a:t>面向过程与面向对象的区别（</a:t>
            </a:r>
            <a:r>
              <a:rPr lang="en-US" altLang="zh-CN" dirty="0"/>
              <a:t>2/2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真正的面向对象是指用面向对象的思想去在现实生活中解决问题，将现实中解决问题的思想与计算机更好地统一起来，能够让计算机模拟现实生活中解决问题的办法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666551"/>
              </p:ext>
            </p:extLst>
          </p:nvPr>
        </p:nvGraphicFramePr>
        <p:xfrm>
          <a:off x="152807" y="2895600"/>
          <a:ext cx="11885653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5653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3276600">
                <a:tc>
                  <a:txBody>
                    <a:bodyPr/>
                    <a:lstStyle/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class Rectangle {</a:t>
                      </a: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double length, width;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public Rectangle(double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length, double width)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this.length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= length;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this.width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= width;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double area() {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    return (length*width);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    }</a:t>
                      </a:r>
                      <a:endParaRPr lang="en-US" altLang="zh-CN" sz="18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}</a:t>
                      </a:r>
                    </a:p>
                    <a:p>
                      <a:endParaRPr lang="en-US" altLang="zh-CN" sz="1800" b="1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宋体" pitchFamily="2" charset="-122"/>
                        <a:cs typeface="+mn-cs"/>
                      </a:endParaRP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Rectangle rec = new Rectangle(30, 20);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double t = </a:t>
                      </a:r>
                      <a:r>
                        <a:rPr lang="en-US" altLang="zh-CN" sz="1800" b="1" kern="1200" baseline="0" dirty="0" err="1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rec.area</a:t>
                      </a:r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(); </a:t>
                      </a:r>
                    </a:p>
                    <a:p>
                      <a:r>
                        <a:rPr lang="en-US" altLang="zh-CN" sz="1800" b="1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宋体" pitchFamily="2" charset="-122"/>
                          <a:cs typeface="+mn-cs"/>
                        </a:rPr>
                        <a:t>… 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36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366353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成员方法的分类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从成员方法的来源看，可将成员方法分为：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dirty="0">
                <a:latin typeface="Times New Roman" panose="02020603050405020304" pitchFamily="18" charset="0"/>
              </a:rPr>
              <a:t>类库成员方法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dirty="0">
                <a:latin typeface="Times New Roman" panose="02020603050405020304" pitchFamily="18" charset="0"/>
              </a:rPr>
              <a:t>用户自定义类成员方法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从成员方法的形式看，可将成员方法分为：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 algn="just"/>
            <a:r>
              <a:rPr lang="zh-CN" altLang="en-US" dirty="0">
                <a:latin typeface="Times New Roman" panose="02020603050405020304" pitchFamily="18" charset="0"/>
              </a:rPr>
              <a:t>无参成员方法。例如，</a:t>
            </a:r>
            <a:r>
              <a:rPr lang="en-US" altLang="zh-CN" dirty="0">
                <a:latin typeface="Times New Roman" panose="02020603050405020304" pitchFamily="18" charset="0"/>
              </a:rPr>
              <a:t>void </a:t>
            </a:r>
            <a:r>
              <a:rPr lang="en-US" altLang="zh-CN" dirty="0" err="1">
                <a:latin typeface="Times New Roman" panose="02020603050405020304" pitchFamily="18" charset="0"/>
              </a:rPr>
              <a:t>printStar</a:t>
            </a:r>
            <a:r>
              <a:rPr lang="en-US" altLang="zh-CN" dirty="0">
                <a:latin typeface="Times New Roman" panose="02020603050405020304" pitchFamily="18" charset="0"/>
              </a:rPr>
              <a:t>( ){ ……}</a:t>
            </a:r>
          </a:p>
          <a:p>
            <a:pPr lvl="1" algn="just"/>
            <a:r>
              <a:rPr lang="zh-CN" altLang="en-US" dirty="0">
                <a:latin typeface="Times New Roman" panose="02020603050405020304" pitchFamily="18" charset="0"/>
              </a:rPr>
              <a:t>带参成员方法。例如，</a:t>
            </a:r>
            <a:r>
              <a:rPr lang="en-US" altLang="zh-CN" dirty="0">
                <a:latin typeface="Times New Roman" panose="02020603050405020304" pitchFamily="18" charset="0"/>
              </a:rPr>
              <a:t>int add(int x, int y){ …… }</a:t>
            </a:r>
            <a:endParaRPr lang="zh-CN" alt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成员方法的声明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400" dirty="0">
                <a:latin typeface="Times New Roman" pitchFamily="18" charset="0"/>
              </a:rPr>
              <a:t>[</a:t>
            </a:r>
            <a:r>
              <a:rPr lang="zh-CN" altLang="en-US" sz="2400" dirty="0">
                <a:latin typeface="Times New Roman" pitchFamily="18" charset="0"/>
              </a:rPr>
              <a:t>修饰符</a:t>
            </a:r>
            <a:r>
              <a:rPr lang="en-US" altLang="zh-CN" sz="2400" dirty="0">
                <a:latin typeface="Times New Roman" pitchFamily="18" charset="0"/>
              </a:rPr>
              <a:t>] </a:t>
            </a:r>
            <a:r>
              <a:rPr lang="zh-CN" altLang="en-US" sz="2400" dirty="0">
                <a:latin typeface="Times New Roman" pitchFamily="18" charset="0"/>
              </a:rPr>
              <a:t>返回值类型 成员方法名</a:t>
            </a:r>
            <a:r>
              <a:rPr lang="en-US" altLang="zh-CN" sz="2400" dirty="0">
                <a:latin typeface="Times New Roman" pitchFamily="18" charset="0"/>
              </a:rPr>
              <a:t>(</a:t>
            </a:r>
            <a:r>
              <a:rPr lang="zh-CN" altLang="en-US" sz="2400" dirty="0">
                <a:latin typeface="Times New Roman" pitchFamily="18" charset="0"/>
              </a:rPr>
              <a:t>形式参数表</a:t>
            </a:r>
            <a:r>
              <a:rPr lang="en-US" altLang="zh-CN" sz="2400" dirty="0">
                <a:latin typeface="Times New Roman" pitchFamily="18" charset="0"/>
              </a:rPr>
              <a:t>) [throws</a:t>
            </a:r>
            <a:r>
              <a:rPr lang="zh-CN" altLang="en-US" sz="2400" dirty="0">
                <a:latin typeface="Times New Roman" pitchFamily="18" charset="0"/>
              </a:rPr>
              <a:t> 异常表</a:t>
            </a:r>
            <a:r>
              <a:rPr lang="en-US" altLang="zh-CN" sz="2400" dirty="0">
                <a:latin typeface="Times New Roman" pitchFamily="18" charset="0"/>
              </a:rPr>
              <a:t>]</a:t>
            </a:r>
            <a:r>
              <a:rPr lang="zh-CN" altLang="en-US" sz="2400" dirty="0">
                <a:latin typeface="Times New Roman" pitchFamily="18" charset="0"/>
              </a:rPr>
              <a:t> </a:t>
            </a:r>
            <a:r>
              <a:rPr lang="en-US" altLang="zh-CN" sz="2400" dirty="0">
                <a:latin typeface="Times New Roman" pitchFamily="18" charset="0"/>
              </a:rPr>
              <a:t>{    </a:t>
            </a:r>
          </a:p>
          <a:p>
            <a:pPr marL="0" indent="0">
              <a:buNone/>
            </a:pPr>
            <a:r>
              <a:rPr lang="en-US" altLang="zh-CN" sz="2400" dirty="0">
                <a:latin typeface="Times New Roman" pitchFamily="18" charset="0"/>
              </a:rPr>
              <a:t>    </a:t>
            </a:r>
            <a:r>
              <a:rPr lang="zh-CN" altLang="en-US" sz="2400" dirty="0">
                <a:latin typeface="Times New Roman" pitchFamily="18" charset="0"/>
              </a:rPr>
              <a:t>说明部分</a:t>
            </a:r>
          </a:p>
          <a:p>
            <a:pPr marL="0" indent="0">
              <a:buNone/>
            </a:pPr>
            <a:r>
              <a:rPr lang="zh-CN" altLang="en-US" sz="2400" dirty="0">
                <a:latin typeface="Times New Roman" pitchFamily="18" charset="0"/>
              </a:rPr>
              <a:t>    执行语句部分</a:t>
            </a:r>
          </a:p>
          <a:p>
            <a:pPr marL="0" indent="0">
              <a:buNone/>
            </a:pPr>
            <a:r>
              <a:rPr lang="en-US" altLang="zh-CN" sz="2400" dirty="0">
                <a:latin typeface="Times New Roman" pitchFamily="18" charset="0"/>
              </a:rPr>
              <a:t>} </a:t>
            </a:r>
          </a:p>
          <a:p>
            <a:pPr marL="0" indent="0">
              <a:buNone/>
            </a:pP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修饰符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lvl="1"/>
            <a:r>
              <a:rPr lang="en-US" altLang="zh-CN" sz="2800" dirty="0">
                <a:latin typeface="Times New Roman" panose="02020603050405020304" pitchFamily="18" charset="0"/>
              </a:rPr>
              <a:t>public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private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protected</a:t>
            </a:r>
          </a:p>
          <a:p>
            <a:pPr lvl="1"/>
            <a:r>
              <a:rPr lang="en-US" altLang="zh-CN" sz="2800" dirty="0">
                <a:latin typeface="Times New Roman" panose="02020603050405020304" pitchFamily="18" charset="0"/>
              </a:rPr>
              <a:t>static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final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>
                <a:latin typeface="Times New Roman" panose="02020603050405020304" pitchFamily="18" charset="0"/>
              </a:rPr>
              <a:t>native</a:t>
            </a:r>
            <a:r>
              <a:rPr lang="zh-CN" altLang="en-US" sz="2800" dirty="0">
                <a:latin typeface="Times New Roman" panose="02020603050405020304" pitchFamily="18" charset="0"/>
              </a:rPr>
              <a:t>、</a:t>
            </a:r>
            <a:r>
              <a:rPr lang="en-US" altLang="zh-CN" sz="2800" dirty="0" smtClean="0">
                <a:latin typeface="Times New Roman" panose="02020603050405020304" pitchFamily="18" charset="0"/>
              </a:rPr>
              <a:t>abstract</a:t>
            </a:r>
            <a:endParaRPr lang="en-US" altLang="zh-CN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72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方法体内的局部变量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9086" y="1168752"/>
            <a:ext cx="5950881" cy="5257800"/>
          </a:xfrm>
        </p:spPr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生存期与作用域是在本方法内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方法体内定义变量时，变量前不能加修饰符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局部变量在使用前必须明确赋值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可以在复合语句中定义变量，这些变量只在复合语句中有效，这种复合语句也被称为程序块</a:t>
            </a: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603557"/>
              </p:ext>
            </p:extLst>
          </p:nvPr>
        </p:nvGraphicFramePr>
        <p:xfrm>
          <a:off x="6399967" y="1151818"/>
          <a:ext cx="5790446" cy="5096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446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50965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LocalVariableTester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static int add(int x, int y)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int z, d;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z = x + y;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//z = x + d;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z;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static void main(String[]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int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a = 2, b = 3;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int f = add(a, b);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("f = " + f);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//</a:t>
                      </a:r>
                      <a:r>
                        <a:rPr lang="en-US" altLang="zh-CN" sz="1600" b="1" kern="1200" baseline="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("z = " + z);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pl-PL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pl-PL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int z = a + b;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    </a:t>
                      </a:r>
                      <a:r>
                        <a:rPr lang="pl-PL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System.out.println("z = " + z);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pl-PL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pl-PL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//System.out.println("z = " + z);</a:t>
                      </a:r>
                      <a:endParaRPr lang="en-US" altLang="zh-CN" sz="1600" b="1" kern="1200" baseline="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宋体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97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成员方法的返回值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itchFamily="18" charset="0"/>
              </a:rPr>
              <a:t>格式：</a:t>
            </a:r>
            <a:endParaRPr lang="en-US" altLang="zh-CN" dirty="0">
              <a:latin typeface="Times New Roman" pitchFamily="18" charset="0"/>
            </a:endParaRPr>
          </a:p>
          <a:p>
            <a:pPr lvl="1" algn="just"/>
            <a:r>
              <a:rPr lang="en-US" altLang="zh-CN" sz="2800" dirty="0">
                <a:latin typeface="Times New Roman" pitchFamily="18" charset="0"/>
              </a:rPr>
              <a:t>return </a:t>
            </a:r>
            <a:r>
              <a:rPr lang="zh-CN" altLang="en-US" sz="2800" dirty="0">
                <a:latin typeface="Times New Roman" pitchFamily="18" charset="0"/>
              </a:rPr>
              <a:t>表达式</a:t>
            </a:r>
            <a:r>
              <a:rPr lang="en-US" altLang="zh-CN" sz="2800" dirty="0">
                <a:latin typeface="Times New Roman" pitchFamily="18" charset="0"/>
              </a:rPr>
              <a:t>;</a:t>
            </a:r>
          </a:p>
          <a:p>
            <a:pPr lvl="1" algn="just"/>
            <a:r>
              <a:rPr lang="en-US" altLang="zh-CN" sz="2800" dirty="0">
                <a:latin typeface="Times New Roman" pitchFamily="18" charset="0"/>
              </a:rPr>
              <a:t>return (</a:t>
            </a:r>
            <a:r>
              <a:rPr lang="zh-CN" altLang="en-US" sz="2800" dirty="0">
                <a:latin typeface="Times New Roman" pitchFamily="18" charset="0"/>
              </a:rPr>
              <a:t>表达式</a:t>
            </a:r>
            <a:r>
              <a:rPr lang="en-US" altLang="zh-CN" sz="2800" dirty="0">
                <a:latin typeface="Times New Roman" pitchFamily="18" charset="0"/>
              </a:rPr>
              <a:t>);</a:t>
            </a:r>
          </a:p>
          <a:p>
            <a:pPr lvl="1" algn="just"/>
            <a:endParaRPr lang="en-US" altLang="zh-CN" dirty="0">
              <a:latin typeface="Times New Roman" pitchFamily="18" charset="0"/>
            </a:endParaRPr>
          </a:p>
          <a:p>
            <a:pPr algn="just"/>
            <a:r>
              <a:rPr lang="en-US" altLang="zh-CN" dirty="0">
                <a:latin typeface="Times New Roman" pitchFamily="18" charset="0"/>
              </a:rPr>
              <a:t>return</a:t>
            </a:r>
            <a:r>
              <a:rPr lang="zh-CN" altLang="en-US" dirty="0">
                <a:latin typeface="Times New Roman" pitchFamily="18" charset="0"/>
              </a:rPr>
              <a:t>语句后面表达式的数据类型必须与成员方法头中给出的“返回值的类型”一致</a:t>
            </a:r>
          </a:p>
        </p:txBody>
      </p:sp>
    </p:spTree>
    <p:extLst>
      <p:ext uri="{BB962C8B-B14F-4D97-AF65-F5344CB8AC3E}">
        <p14:creationId xmlns:p14="http://schemas.microsoft.com/office/powerpoint/2010/main" val="385999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形式参数与实际参数（</a:t>
            </a:r>
            <a:r>
              <a:rPr lang="en-US" altLang="zh-CN" dirty="0">
                <a:latin typeface="Times New Roman" panose="02020603050405020304" pitchFamily="18" charset="0"/>
              </a:rPr>
              <a:t>1/2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格式为：成员方法名</a:t>
            </a:r>
            <a:r>
              <a:rPr lang="en-US" altLang="zh-CN" dirty="0">
                <a:latin typeface="Times New Roman" panose="02020603050405020304" pitchFamily="18" charset="0"/>
              </a:rPr>
              <a:t>(</a:t>
            </a:r>
            <a:r>
              <a:rPr lang="zh-CN" altLang="en-US" dirty="0">
                <a:latin typeface="Times New Roman" panose="02020603050405020304" pitchFamily="18" charset="0"/>
              </a:rPr>
              <a:t>实参列表</a:t>
            </a:r>
            <a:r>
              <a:rPr lang="en-US" altLang="zh-CN" dirty="0">
                <a:latin typeface="Times New Roman" panose="02020603050405020304" pitchFamily="18" charset="0"/>
              </a:rPr>
              <a:t>)</a:t>
            </a:r>
            <a:endParaRPr lang="en-US" altLang="zh-CN" dirty="0"/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对于无参成员方法来说，是没有实参列表的，但方法名后的括弧不能省略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对于带参数的成员方法来说，实参的个数、顺序以及它们的数据类型必须与形式参数的个数、顺序以及它们的数据类型保持一致，各个实参间用逗号分隔。实参名与形参名可以相同也可以不同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实参也可以是表达式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实参变量对形参变量的数据传递是</a:t>
            </a:r>
            <a:r>
              <a:rPr lang="zh-CN" altLang="en-US" dirty="0">
                <a:latin typeface="Courier New" panose="02070309020205020404" pitchFamily="49" charset="0"/>
              </a:rPr>
              <a:t>“</a:t>
            </a:r>
            <a:r>
              <a:rPr lang="zh-CN" altLang="en-US" dirty="0">
                <a:latin typeface="Times New Roman" panose="02020603050405020304" pitchFamily="18" charset="0"/>
              </a:rPr>
              <a:t>值传递</a:t>
            </a:r>
            <a:r>
              <a:rPr lang="zh-CN" altLang="en-US" dirty="0">
                <a:latin typeface="Courier New" panose="02070309020205020404" pitchFamily="49" charset="0"/>
              </a:rPr>
              <a:t>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830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形式参数与实际参数（</a:t>
            </a:r>
            <a:r>
              <a:rPr lang="en-US" altLang="zh-CN" dirty="0">
                <a:latin typeface="Times New Roman" panose="02020603050405020304" pitchFamily="18" charset="0"/>
              </a:rPr>
              <a:t>2/2</a:t>
            </a:r>
            <a:r>
              <a:rPr lang="zh-CN" altLang="en-US" dirty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843405"/>
              </p:ext>
            </p:extLst>
          </p:nvPr>
        </p:nvGraphicFramePr>
        <p:xfrm>
          <a:off x="507934" y="838200"/>
          <a:ext cx="11377719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719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54775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ParameterTester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static void add(double x, double y)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double z;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z = x + y;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("z = " + z);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x = x + 3.2;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y = y + 1.2;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("x = " + x + "\ty = " + y);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static double add2(double y1, double y2)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double z;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z = y1 + y2 + 2.9;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return z;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static void main(String[]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int a = 2, b = 7;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double f1 = 2, f2 = 4, f3;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add(a, b);// </a:t>
                      </a:r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按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Java</a:t>
                      </a:r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的类型转换规则达到形参类型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("a = " + a + "\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tb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= " + b);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// f3=add2(f1, f2, 3.5)</a:t>
                      </a:r>
                      <a:r>
                        <a:rPr lang="zh-CN" altLang="en-US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；错，实参与形参参数个数不一致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f3 = 2 + add2(f1, f2);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("f1 = " + f1 + "\tf2 = " + f2 + "\tf3 = " + f3);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1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成员方法引用注意事项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如果被引用的方法存在于本文件中，而且是本类的方法，则可直接引用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如果被引用的方法存在于本文件中，但不是本类的方法，则要考虑类的修饰符与方法的修饰符来决定是否能引用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如果被引用的方法不是本文件的方法而是</a:t>
            </a:r>
            <a:r>
              <a:rPr lang="en-US" altLang="zh-CN" dirty="0">
                <a:latin typeface="Times New Roman" panose="02020603050405020304" pitchFamily="18" charset="0"/>
              </a:rPr>
              <a:t>Java</a:t>
            </a:r>
            <a:r>
              <a:rPr lang="zh-CN" altLang="en-US" dirty="0">
                <a:latin typeface="Times New Roman" panose="02020603050405020304" pitchFamily="18" charset="0"/>
              </a:rPr>
              <a:t>类库的方法，则必须在文件的开头处用</a:t>
            </a:r>
            <a:r>
              <a:rPr lang="en-US" altLang="zh-CN" dirty="0">
                <a:latin typeface="Times New Roman" panose="02020603050405020304" pitchFamily="18" charset="0"/>
              </a:rPr>
              <a:t>import </a:t>
            </a:r>
            <a:r>
              <a:rPr lang="zh-CN" altLang="en-US" dirty="0">
                <a:latin typeface="Times New Roman" panose="02020603050405020304" pitchFamily="18" charset="0"/>
              </a:rPr>
              <a:t>命令将引用有关库方法所需要的信息写入本文件中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如果被引用的方法是用户在其他的文件中自己定义的方法，则必须通过加载用户包的方式来引用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513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成员方法的递归引用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="" xmlns:a16="http://schemas.microsoft.com/office/drawing/2014/main" id="{9274FE2C-15FE-472B-80D1-EC837C30B2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135653"/>
              </p:ext>
            </p:extLst>
          </p:nvPr>
        </p:nvGraphicFramePr>
        <p:xfrm>
          <a:off x="507934" y="1219200"/>
          <a:ext cx="11377719" cy="5096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719">
                  <a:extLst>
                    <a:ext uri="{9D8B030D-6E8A-4147-A177-3AD203B41FA5}">
                      <a16:colId xmlns="" xmlns:a16="http://schemas.microsoft.com/office/drawing/2014/main" val="2117560938"/>
                    </a:ext>
                  </a:extLst>
                </a:gridCol>
              </a:tblGrid>
              <a:tr h="50965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public class Factorial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static int calculate(int n)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if (n == 0)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    return 1;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} else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    return (n * calculate(n - 1));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baseline="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public static void main(String[]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)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int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n = 5;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altLang="zh-CN" sz="1600" b="1" kern="1200" dirty="0" err="1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System.out.println</a:t>
                      </a: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(n + "! = " + calculate(n));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   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宋体" pitchFamily="2" charset="-122"/>
                          <a:cs typeface="Times New Roman" panose="02020603050405020304" pitchFamily="18" charset="0"/>
                        </a:rPr>
                        <a:t>}</a:t>
                      </a:r>
                    </a:p>
                  </a:txBody>
                  <a:tcPr marL="121904" marR="121904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311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553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 smtClean="0">
                <a:latin typeface="Times New Roman" panose="02020603050405020304" pitchFamily="18" charset="0"/>
              </a:rPr>
              <a:t>1/2</a:t>
            </a:r>
            <a:r>
              <a:rPr lang="zh-CN" altLang="en-US" dirty="0" smtClean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用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修饰符修饰的方法被称为静态方法，它是属于整个类的类方法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方法是属于整个类的，它在内存中的代码段将随着类的定义而分配和装载。而非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的方法是属于某个对象的方法，当这个对象创建时，在对象的内存中拥有这个方法的专用代码段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zh-CN" altLang="en-US" dirty="0">
                <a:latin typeface="Times New Roman" panose="02020603050405020304" pitchFamily="18" charset="0"/>
              </a:rPr>
              <a:t>引用静态方法时，可以使用对象名做前缀，也可以使用类名做前缀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方法只能访问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数据成员，不能访问非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数据成员，但非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方法可以访问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数据成员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5165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封装机制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封装也称为信息隐藏，是指利用抽象数据类型将数据和基于数据的操作封装在一起，使其构成一个不可分割的独立实体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数据被保护在抽象数据类型的内部，尽可能地隐藏内部的细节，只保留一些对外接口使之与外部发生联系</a:t>
            </a:r>
            <a:endParaRPr lang="zh-CN" altLang="en-US" dirty="0"/>
          </a:p>
        </p:txBody>
      </p:sp>
      <p:grpSp>
        <p:nvGrpSpPr>
          <p:cNvPr id="37" name="组合 36"/>
          <p:cNvGrpSpPr/>
          <p:nvPr/>
        </p:nvGrpSpPr>
        <p:grpSpPr>
          <a:xfrm>
            <a:off x="3047603" y="3810000"/>
            <a:ext cx="6095207" cy="2700754"/>
            <a:chOff x="2590800" y="3657600"/>
            <a:chExt cx="4572000" cy="2700754"/>
          </a:xfrm>
        </p:grpSpPr>
        <p:grpSp>
          <p:nvGrpSpPr>
            <p:cNvPr id="25" name="组合 24"/>
            <p:cNvGrpSpPr/>
            <p:nvPr/>
          </p:nvGrpSpPr>
          <p:grpSpPr>
            <a:xfrm>
              <a:off x="2590800" y="3657600"/>
              <a:ext cx="1828800" cy="2700754"/>
              <a:chOff x="2590800" y="3657600"/>
              <a:chExt cx="1828800" cy="2700754"/>
            </a:xfrm>
          </p:grpSpPr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3133945" y="6019800"/>
                <a:ext cx="55695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1600" b="0" dirty="0">
                    <a:latin typeface="宋体" pitchFamily="2" charset="-122"/>
                  </a:rPr>
                  <a:t>对象</a:t>
                </a:r>
                <a:r>
                  <a:rPr kumimoji="1" lang="en-US" altLang="zh-CN" sz="1600" b="0" dirty="0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grpSp>
            <p:nvGrpSpPr>
              <p:cNvPr id="24" name="组合 23"/>
              <p:cNvGrpSpPr/>
              <p:nvPr/>
            </p:nvGrpSpPr>
            <p:grpSpPr>
              <a:xfrm>
                <a:off x="2590800" y="3657600"/>
                <a:ext cx="1828800" cy="2362200"/>
                <a:chOff x="2590800" y="3657600"/>
                <a:chExt cx="1828800" cy="2362200"/>
              </a:xfrm>
            </p:grpSpPr>
            <p:sp>
              <p:nvSpPr>
                <p:cNvPr id="4" name="Rectangle 4"/>
                <p:cNvSpPr>
                  <a:spLocks noChangeArrowheads="1"/>
                </p:cNvSpPr>
                <p:nvPr/>
              </p:nvSpPr>
              <p:spPr bwMode="auto">
                <a:xfrm>
                  <a:off x="2590800" y="3657600"/>
                  <a:ext cx="1828800" cy="23622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endParaRPr kumimoji="1" lang="zh-CN" altLang="zh-CN" sz="1600" b="0">
                    <a:latin typeface="华文楷体" panose="02010600040101010101" pitchFamily="2" charset="-122"/>
                    <a:ea typeface="华文楷体" panose="02010600040101010101" pitchFamily="2" charset="-122"/>
                  </a:endParaRPr>
                </a:p>
              </p:txBody>
            </p:sp>
            <p:grpSp>
              <p:nvGrpSpPr>
                <p:cNvPr id="23" name="组合 22"/>
                <p:cNvGrpSpPr/>
                <p:nvPr/>
              </p:nvGrpSpPr>
              <p:grpSpPr>
                <a:xfrm>
                  <a:off x="2781300" y="3810000"/>
                  <a:ext cx="1447800" cy="2057400"/>
                  <a:chOff x="2781300" y="3810000"/>
                  <a:chExt cx="1447800" cy="2057400"/>
                </a:xfrm>
              </p:grpSpPr>
              <p:sp>
                <p:nvSpPr>
                  <p:cNvPr id="5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4423202"/>
                    <a:ext cx="1447800" cy="33855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私有数据</a:t>
                    </a:r>
                  </a:p>
                </p:txBody>
              </p:sp>
              <p:sp>
                <p:nvSpPr>
                  <p:cNvPr id="6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5036403"/>
                    <a:ext cx="1447800" cy="8309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endParaRPr kumimoji="1" lang="en-US" altLang="zh-CN" sz="1600" b="0" dirty="0">
                      <a:latin typeface="宋体" pitchFamily="2" charset="-122"/>
                    </a:endParaRPr>
                  </a:p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方法</a:t>
                    </a:r>
                  </a:p>
                  <a:p>
                    <a:pPr algn="ctr" eaLnBrk="1" hangingPunct="1"/>
                    <a:endParaRPr kumimoji="1" lang="en-US" altLang="zh-CN" sz="1600" b="0" dirty="0">
                      <a:latin typeface="宋体" pitchFamily="2" charset="-122"/>
                    </a:endParaRPr>
                  </a:p>
                </p:txBody>
              </p:sp>
              <p:sp>
                <p:nvSpPr>
                  <p:cNvPr id="1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3810000"/>
                    <a:ext cx="1447800" cy="33855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公有数据</a:t>
                    </a:r>
                  </a:p>
                </p:txBody>
              </p:sp>
              <p:cxnSp>
                <p:nvCxnSpPr>
                  <p:cNvPr id="16" name="直接箭头连接符 15"/>
                  <p:cNvCxnSpPr>
                    <a:stCxn id="6" idx="0"/>
                    <a:endCxn id="5" idx="2"/>
                  </p:cNvCxnSpPr>
                  <p:nvPr/>
                </p:nvCxnSpPr>
                <p:spPr bwMode="auto">
                  <a:xfrm flipV="1">
                    <a:off x="3505200" y="4761756"/>
                    <a:ext cx="0" cy="274647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  <p:grpSp>
          <p:nvGrpSpPr>
            <p:cNvPr id="26" name="组合 25"/>
            <p:cNvGrpSpPr/>
            <p:nvPr/>
          </p:nvGrpSpPr>
          <p:grpSpPr>
            <a:xfrm>
              <a:off x="5334000" y="3657600"/>
              <a:ext cx="1828800" cy="2700754"/>
              <a:chOff x="2590800" y="3657600"/>
              <a:chExt cx="1828800" cy="2700754"/>
            </a:xfrm>
          </p:grpSpPr>
          <p:sp>
            <p:nvSpPr>
              <p:cNvPr id="27" name="Text Box 12"/>
              <p:cNvSpPr txBox="1">
                <a:spLocks noChangeArrowheads="1"/>
              </p:cNvSpPr>
              <p:nvPr/>
            </p:nvSpPr>
            <p:spPr bwMode="auto">
              <a:xfrm>
                <a:off x="3133945" y="6019800"/>
                <a:ext cx="54853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kumimoji="1" lang="zh-CN" altLang="en-US" sz="1600" b="0" dirty="0" smtClean="0">
                    <a:latin typeface="宋体" pitchFamily="2" charset="-122"/>
                  </a:rPr>
                  <a:t>对象</a:t>
                </a:r>
                <a:r>
                  <a:rPr kumimoji="1" lang="en-US" altLang="zh-CN" sz="1600" b="0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endParaRPr kumimoji="1" lang="en-US" altLang="zh-CN" sz="1600" b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8" name="组合 27"/>
              <p:cNvGrpSpPr/>
              <p:nvPr/>
            </p:nvGrpSpPr>
            <p:grpSpPr>
              <a:xfrm>
                <a:off x="2590800" y="3657600"/>
                <a:ext cx="1828800" cy="2362200"/>
                <a:chOff x="2590800" y="3657600"/>
                <a:chExt cx="1828800" cy="2362200"/>
              </a:xfrm>
            </p:grpSpPr>
            <p:sp>
              <p:nvSpPr>
                <p:cNvPr id="29" name="Rectangle 4"/>
                <p:cNvSpPr>
                  <a:spLocks noChangeArrowheads="1"/>
                </p:cNvSpPr>
                <p:nvPr/>
              </p:nvSpPr>
              <p:spPr bwMode="auto">
                <a:xfrm>
                  <a:off x="2590800" y="3657600"/>
                  <a:ext cx="1828800" cy="236220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endParaRPr kumimoji="1" lang="zh-CN" altLang="zh-CN" sz="1600" b="0">
                    <a:latin typeface="华文楷体" panose="02010600040101010101" pitchFamily="2" charset="-122"/>
                    <a:ea typeface="华文楷体" panose="02010600040101010101" pitchFamily="2" charset="-122"/>
                  </a:endParaRPr>
                </a:p>
              </p:txBody>
            </p:sp>
            <p:grpSp>
              <p:nvGrpSpPr>
                <p:cNvPr id="30" name="组合 29"/>
                <p:cNvGrpSpPr/>
                <p:nvPr/>
              </p:nvGrpSpPr>
              <p:grpSpPr>
                <a:xfrm>
                  <a:off x="2781300" y="3810000"/>
                  <a:ext cx="1447800" cy="2057400"/>
                  <a:chOff x="2781300" y="3810000"/>
                  <a:chExt cx="1447800" cy="2057400"/>
                </a:xfrm>
              </p:grpSpPr>
              <p:sp>
                <p:nvSpPr>
                  <p:cNvPr id="31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4423202"/>
                    <a:ext cx="1447800" cy="33855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私有数据</a:t>
                    </a:r>
                  </a:p>
                </p:txBody>
              </p:sp>
              <p:sp>
                <p:nvSpPr>
                  <p:cNvPr id="32" name="Text Box 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5036403"/>
                    <a:ext cx="1447800" cy="8309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endParaRPr kumimoji="1" lang="en-US" altLang="zh-CN" sz="1600" b="0" dirty="0">
                      <a:latin typeface="宋体" pitchFamily="2" charset="-122"/>
                    </a:endParaRPr>
                  </a:p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方法</a:t>
                    </a:r>
                  </a:p>
                  <a:p>
                    <a:pPr algn="ctr" eaLnBrk="1" hangingPunct="1"/>
                    <a:endParaRPr kumimoji="1" lang="en-US" altLang="zh-CN" sz="1600" b="0" dirty="0">
                      <a:latin typeface="宋体" pitchFamily="2" charset="-122"/>
                    </a:endParaRPr>
                  </a:p>
                </p:txBody>
              </p:sp>
              <p:sp>
                <p:nvSpPr>
                  <p:cNvPr id="33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81300" y="3810000"/>
                    <a:ext cx="1447800" cy="33855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 eaLnBrk="1" hangingPunct="1"/>
                    <a:r>
                      <a:rPr kumimoji="1" lang="zh-CN" altLang="en-US" sz="1600" b="0" dirty="0">
                        <a:latin typeface="宋体" pitchFamily="2" charset="-122"/>
                      </a:rPr>
                      <a:t>公有数据</a:t>
                    </a:r>
                  </a:p>
                </p:txBody>
              </p:sp>
              <p:cxnSp>
                <p:nvCxnSpPr>
                  <p:cNvPr id="34" name="直接箭头连接符 33"/>
                  <p:cNvCxnSpPr>
                    <a:stCxn id="32" idx="0"/>
                    <a:endCxn id="31" idx="2"/>
                  </p:cNvCxnSpPr>
                  <p:nvPr/>
                </p:nvCxnSpPr>
                <p:spPr bwMode="auto">
                  <a:xfrm flipV="1">
                    <a:off x="3505200" y="4761756"/>
                    <a:ext cx="0" cy="274647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</p:grpSp>
        <p:cxnSp>
          <p:nvCxnSpPr>
            <p:cNvPr id="17" name="直接箭头连接符 16"/>
            <p:cNvCxnSpPr>
              <a:stCxn id="32" idx="1"/>
              <a:endCxn id="14" idx="3"/>
            </p:cNvCxnSpPr>
            <p:nvPr/>
          </p:nvCxnSpPr>
          <p:spPr bwMode="auto">
            <a:xfrm flipH="1" flipV="1">
              <a:off x="4229100" y="3979277"/>
              <a:ext cx="1295400" cy="1472625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直接箭头连接符 18"/>
            <p:cNvCxnSpPr>
              <a:endCxn id="6" idx="3"/>
            </p:cNvCxnSpPr>
            <p:nvPr/>
          </p:nvCxnSpPr>
          <p:spPr bwMode="auto">
            <a:xfrm flipH="1">
              <a:off x="4229100" y="5451902"/>
              <a:ext cx="1295400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5910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数据成员修饰符：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（</a:t>
            </a:r>
            <a:r>
              <a:rPr lang="en-US" altLang="zh-CN" dirty="0" smtClean="0">
                <a:latin typeface="Times New Roman" panose="02020603050405020304" pitchFamily="18" charset="0"/>
              </a:rPr>
              <a:t>2/2</a:t>
            </a:r>
            <a:r>
              <a:rPr lang="zh-CN" altLang="en-US" dirty="0" smtClean="0">
                <a:latin typeface="Times New Roman" panose="02020603050405020304" pitchFamily="18" charset="0"/>
              </a:rPr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方法只能访问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方法，不能访问非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方法，但非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方法可以访问</a:t>
            </a:r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static</a:t>
            </a:r>
            <a:r>
              <a:rPr lang="zh-CN" altLang="en-US" dirty="0">
                <a:latin typeface="Times New Roman" panose="02020603050405020304" pitchFamily="18" charset="0"/>
              </a:rPr>
              <a:t>方法不能被覆盖，也就是说，这个类的子类，不能有相同名、相同参数的方法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 algn="just"/>
            <a:r>
              <a:rPr lang="en-US" altLang="zh-CN" dirty="0">
                <a:latin typeface="Times New Roman" panose="02020603050405020304" pitchFamily="18" charset="0"/>
              </a:rPr>
              <a:t>main</a:t>
            </a:r>
            <a:r>
              <a:rPr lang="zh-CN" altLang="en-US" dirty="0">
                <a:latin typeface="Times New Roman" panose="02020603050405020304" pitchFamily="18" charset="0"/>
              </a:rPr>
              <a:t>方法是静态方法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229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126932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600" dirty="0"/>
              <a:t>本章小节</a:t>
            </a:r>
            <a:endParaRPr lang="zh-CN" altLang="en-US" sz="3800" dirty="0"/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知道面向过程与面向对明的区别</a:t>
            </a: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熟悉类的定义及修辞符的用法（重点）</a:t>
            </a:r>
            <a:endParaRPr lang="en-US" altLang="zh-CN" dirty="0">
              <a:ea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ea typeface="宋体" panose="02010600030101010101" pitchFamily="2" charset="-122"/>
              </a:rPr>
              <a:t>修辞符的用法（难点）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熟悉类的构造方法（重点）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熟悉数据成员及修辞符的用法（重点）</a:t>
            </a:r>
            <a:endParaRPr lang="en-US" altLang="zh-CN" dirty="0">
              <a:ea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ea typeface="宋体" panose="02010600030101010101" pitchFamily="2" charset="-122"/>
              </a:rPr>
              <a:t>修辞符的用法（难点）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熟悉成员方法及修辞符的用法（重点）</a:t>
            </a:r>
            <a:endParaRPr lang="en-US" altLang="zh-CN" dirty="0">
              <a:ea typeface="宋体" panose="02010600030101010101" pitchFamily="2" charset="-122"/>
            </a:endParaRPr>
          </a:p>
          <a:p>
            <a:pPr lvl="1" eaLnBrk="1" hangingPunct="1"/>
            <a:r>
              <a:rPr lang="zh-CN" altLang="en-US" dirty="0">
                <a:ea typeface="宋体" panose="02010600030101010101" pitchFamily="2" charset="-122"/>
              </a:rPr>
              <a:t>修辞符的用法（难点）</a:t>
            </a:r>
          </a:p>
          <a:p>
            <a:pPr eaLnBrk="1" hangingPunct="1"/>
            <a:endParaRPr lang="zh-CN" altLang="en-US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3881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封装的特征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</a:rPr>
              <a:t>在类的定义中设置访问对象属性（数据成员）及方法（成员方法）的权限，限制本类对象及其他类的对象使用的范围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提供一个接口来描述其他对象的使用方法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其他对象不能直接修改本对象所拥有的属性和方法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70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041" y="171451"/>
            <a:ext cx="10971372" cy="487363"/>
          </a:xfrm>
        </p:spPr>
        <p:txBody>
          <a:bodyPr/>
          <a:lstStyle/>
          <a:p>
            <a:pPr eaLnBrk="1" hangingPunct="1"/>
            <a:r>
              <a:rPr lang="zh-CN" altLang="en-US" sz="3800" dirty="0"/>
              <a:t>第三章：类与对象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面向过程与面向对象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类与对象的关系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类的声明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创建及使用对象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构造方法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类的严谨定义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数据成员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成员方法</a:t>
            </a:r>
            <a:endParaRPr lang="en-US" altLang="zh-CN" dirty="0">
              <a:ea typeface="宋体" panose="02010600030101010101" pitchFamily="2" charset="-122"/>
            </a:endParaRPr>
          </a:p>
          <a:p>
            <a:pPr eaLnBrk="1" hangingPunct="1"/>
            <a:r>
              <a:rPr lang="zh-CN" altLang="en-US" dirty="0">
                <a:ea typeface="宋体" panose="02010600030101010101" pitchFamily="2" charset="-122"/>
              </a:rPr>
              <a:t>本章小节</a:t>
            </a:r>
          </a:p>
        </p:txBody>
      </p:sp>
    </p:spTree>
    <p:extLst>
      <p:ext uri="{BB962C8B-B14F-4D97-AF65-F5344CB8AC3E}">
        <p14:creationId xmlns:p14="http://schemas.microsoft.com/office/powerpoint/2010/main" val="80165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582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类与对象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itchFamily="18" charset="0"/>
              </a:rPr>
              <a:t>对象是现实世界中客观存在的，是类的实例，万事万物皆是对象</a:t>
            </a: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任何对象都有</a:t>
            </a:r>
            <a:r>
              <a:rPr lang="en-US" altLang="zh-CN" dirty="0">
                <a:latin typeface="Times New Roman" pitchFamily="18" charset="0"/>
              </a:rPr>
              <a:t>2</a:t>
            </a:r>
            <a:r>
              <a:rPr lang="zh-CN" altLang="en-US" dirty="0">
                <a:latin typeface="Times New Roman" pitchFamily="18" charset="0"/>
              </a:rPr>
              <a:t>种特性：特征和行为</a:t>
            </a:r>
            <a:endParaRPr lang="en-US" altLang="zh-CN" dirty="0">
              <a:latin typeface="Times New Roman" pitchFamily="18" charset="0"/>
            </a:endParaRPr>
          </a:p>
          <a:p>
            <a:pPr lvl="1"/>
            <a:r>
              <a:rPr lang="zh-CN" altLang="en-US" sz="2800" dirty="0">
                <a:latin typeface="Times New Roman" pitchFamily="18" charset="0"/>
              </a:rPr>
              <a:t>一个对象具有什么特征，称它具有什么属性，用属性表示</a:t>
            </a:r>
            <a:endParaRPr lang="en-US" altLang="zh-CN" sz="2800" dirty="0">
              <a:latin typeface="Times New Roman" pitchFamily="18" charset="0"/>
            </a:endParaRPr>
          </a:p>
          <a:p>
            <a:pPr lvl="1"/>
            <a:r>
              <a:rPr lang="zh-CN" altLang="en-US" sz="2800" dirty="0">
                <a:latin typeface="Times New Roman" pitchFamily="18" charset="0"/>
              </a:rPr>
              <a:t>一个对象具有什么行为，称它具有什么方法，用方法表示</a:t>
            </a:r>
            <a:endParaRPr lang="en-US" altLang="zh-CN" sz="2800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类是同一类型事物的抽象，是对象共性的抽象，是客观对象在人脑中的主观反映</a:t>
            </a:r>
            <a:endParaRPr lang="en-US" altLang="zh-CN" dirty="0">
              <a:latin typeface="Times New Roman" pitchFamily="18" charset="0"/>
            </a:endParaRPr>
          </a:p>
          <a:p>
            <a:r>
              <a:rPr lang="zh-CN" altLang="en-US" dirty="0">
                <a:latin typeface="Times New Roman" pitchFamily="18" charset="0"/>
              </a:rPr>
              <a:t>例如：</a:t>
            </a:r>
            <a:r>
              <a:rPr lang="en-US" altLang="zh-CN" dirty="0">
                <a:latin typeface="Times New Roman" pitchFamily="18" charset="0"/>
              </a:rPr>
              <a:t>Student  </a:t>
            </a:r>
            <a:r>
              <a:rPr lang="zh-CN" altLang="en-US" dirty="0">
                <a:latin typeface="Times New Roman" pitchFamily="18" charset="0"/>
              </a:rPr>
              <a:t>学生 是类还是实例对象？</a:t>
            </a:r>
            <a:endParaRPr lang="en-US" altLang="zh-CN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en-US" altLang="zh-CN" dirty="0">
                <a:latin typeface="Times New Roman" pitchFamily="18" charset="0"/>
              </a:rPr>
              <a:t>                Dog  </a:t>
            </a:r>
            <a:r>
              <a:rPr lang="zh-CN" altLang="en-US" dirty="0">
                <a:latin typeface="Times New Roman" pitchFamily="18" charset="0"/>
              </a:rPr>
              <a:t>狗  是类还是实例对象？</a:t>
            </a:r>
          </a:p>
        </p:txBody>
      </p:sp>
    </p:spTree>
    <p:extLst>
      <p:ext uri="{BB962C8B-B14F-4D97-AF65-F5344CB8AC3E}">
        <p14:creationId xmlns:p14="http://schemas.microsoft.com/office/powerpoint/2010/main" val="177500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类与对象的关系：实例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812694" y="2133600"/>
            <a:ext cx="10565025" cy="3352800"/>
            <a:chOff x="480" y="1008"/>
            <a:chExt cx="4992" cy="2112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496" y="1248"/>
              <a:ext cx="480" cy="240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抽象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448" y="1968"/>
              <a:ext cx="528" cy="192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实例化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3072" y="1152"/>
              <a:ext cx="1680" cy="1920"/>
              <a:chOff x="1967" y="10466"/>
              <a:chExt cx="1440" cy="2496"/>
            </a:xfrm>
          </p:grpSpPr>
          <p:sp>
            <p:nvSpPr>
              <p:cNvPr id="21" name="Rectangle 8"/>
              <p:cNvSpPr>
                <a:spLocks noChangeArrowheads="1"/>
              </p:cNvSpPr>
              <p:nvPr/>
            </p:nvSpPr>
            <p:spPr bwMode="auto">
              <a:xfrm>
                <a:off x="1967" y="10466"/>
                <a:ext cx="1440" cy="24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0" rIns="18000" bIns="0"/>
              <a:lstStyle>
                <a:lvl1pPr indent="579438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/>
                <a:r>
                  <a:rPr kumimoji="1" lang="zh-CN" altLang="en-US" b="0" dirty="0">
                    <a:latin typeface="Times New Roman" panose="02020603050405020304" pitchFamily="18" charset="0"/>
                  </a:rPr>
                  <a:t>对象：刘丽</a:t>
                </a:r>
              </a:p>
              <a:p>
                <a:pPr algn="just"/>
                <a:endParaRPr kumimoji="1" lang="zh-CN" altLang="en-US" b="0" dirty="0">
                  <a:latin typeface="Times New Roman" panose="02020603050405020304" pitchFamily="18" charset="0"/>
                </a:endParaRP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静态特征：刘丽</a:t>
                </a: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                    女</a:t>
                </a: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                    讲师</a:t>
                </a: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                    </a:t>
                </a:r>
                <a:r>
                  <a:rPr kumimoji="1" lang="en-US" altLang="zh-CN" b="0" dirty="0">
                    <a:latin typeface="Times New Roman" panose="02020603050405020304" pitchFamily="18" charset="0"/>
                  </a:rPr>
                  <a:t>890.00</a:t>
                </a:r>
              </a:p>
              <a:p>
                <a:pPr algn="just"/>
                <a:endParaRPr kumimoji="1" lang="en-US" altLang="zh-CN" b="0" dirty="0">
                  <a:latin typeface="Times New Roman" panose="02020603050405020304" pitchFamily="18" charset="0"/>
                </a:endParaRP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动态特征：授课</a:t>
                </a: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                    评职称</a:t>
                </a:r>
              </a:p>
              <a:p>
                <a:pPr algn="just"/>
                <a:r>
                  <a:rPr kumimoji="1" lang="zh-CN" altLang="en-US" b="0" dirty="0">
                    <a:latin typeface="Times New Roman" panose="02020603050405020304" pitchFamily="18" charset="0"/>
                  </a:rPr>
                  <a:t>                    调工资</a:t>
                </a:r>
              </a:p>
              <a:p>
                <a:endParaRPr kumimoji="1" lang="en-US" altLang="zh-CN" b="0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Line 9"/>
              <p:cNvSpPr>
                <a:spLocks noChangeShapeType="1"/>
              </p:cNvSpPr>
              <p:nvPr/>
            </p:nvSpPr>
            <p:spPr bwMode="auto">
              <a:xfrm>
                <a:off x="1967" y="10778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000" tIns="0" rIns="18000" bIns="0"/>
              <a:lstStyle/>
              <a:p>
                <a:endParaRPr lang="zh-CN" altLang="en-US" b="0"/>
              </a:p>
            </p:txBody>
          </p:sp>
          <p:sp>
            <p:nvSpPr>
              <p:cNvPr id="23" name="Line 10"/>
              <p:cNvSpPr>
                <a:spLocks noChangeShapeType="1"/>
              </p:cNvSpPr>
              <p:nvPr/>
            </p:nvSpPr>
            <p:spPr bwMode="auto">
              <a:xfrm>
                <a:off x="1967" y="12026"/>
                <a:ext cx="14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8000" tIns="0" rIns="18000" bIns="0"/>
              <a:lstStyle/>
              <a:p>
                <a:endParaRPr lang="zh-CN" altLang="en-US" b="0"/>
              </a:p>
            </p:txBody>
          </p:sp>
        </p:grp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4896" y="1584"/>
              <a:ext cx="336" cy="52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eaVert" lIns="0" tIns="3600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数据值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sp>
          <p:nvSpPr>
            <p:cNvPr id="9" name="AutoShape 12"/>
            <p:cNvSpPr>
              <a:spLocks/>
            </p:cNvSpPr>
            <p:nvPr/>
          </p:nvSpPr>
          <p:spPr bwMode="auto">
            <a:xfrm>
              <a:off x="4848" y="2400"/>
              <a:ext cx="48" cy="672"/>
            </a:xfrm>
            <a:prstGeom prst="rightBrace">
              <a:avLst>
                <a:gd name="adj1" fmla="val 11666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b="0"/>
            </a:p>
          </p:txBody>
        </p:sp>
        <p:sp>
          <p:nvSpPr>
            <p:cNvPr id="10" name="AutoShape 13"/>
            <p:cNvSpPr>
              <a:spLocks/>
            </p:cNvSpPr>
            <p:nvPr/>
          </p:nvSpPr>
          <p:spPr bwMode="auto">
            <a:xfrm>
              <a:off x="4848" y="1392"/>
              <a:ext cx="96" cy="912"/>
            </a:xfrm>
            <a:prstGeom prst="rightBrace">
              <a:avLst>
                <a:gd name="adj1" fmla="val 7916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b="0"/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4944" y="2592"/>
              <a:ext cx="528" cy="52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执行的</a:t>
              </a:r>
            </a:p>
            <a:p>
              <a:pPr algn="ctr"/>
              <a:r>
                <a:rPr kumimoji="1" lang="zh-CN" altLang="en-US" b="0">
                  <a:latin typeface="Times New Roman" panose="02020603050405020304" pitchFamily="18" charset="0"/>
                </a:rPr>
                <a:t>操作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sp>
          <p:nvSpPr>
            <p:cNvPr id="12" name="AutoShape 15"/>
            <p:cNvSpPr>
              <a:spLocks/>
            </p:cNvSpPr>
            <p:nvPr/>
          </p:nvSpPr>
          <p:spPr bwMode="auto">
            <a:xfrm>
              <a:off x="1776" y="2448"/>
              <a:ext cx="96" cy="499"/>
            </a:xfrm>
            <a:prstGeom prst="rightBrace">
              <a:avLst>
                <a:gd name="adj1" fmla="val 43316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b="0"/>
            </a:p>
          </p:txBody>
        </p:sp>
        <p:sp>
          <p:nvSpPr>
            <p:cNvPr id="13" name="AutoShape 16"/>
            <p:cNvSpPr>
              <a:spLocks/>
            </p:cNvSpPr>
            <p:nvPr/>
          </p:nvSpPr>
          <p:spPr bwMode="auto">
            <a:xfrm>
              <a:off x="1776" y="1344"/>
              <a:ext cx="96" cy="1008"/>
            </a:xfrm>
            <a:prstGeom prst="rightBrace">
              <a:avLst>
                <a:gd name="adj1" fmla="val 87500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b="0"/>
            </a:p>
          </p:txBody>
        </p: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1872" y="2448"/>
              <a:ext cx="240" cy="52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eaVert" lIns="0" tIns="3600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方法名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1968" y="1536"/>
              <a:ext cx="192" cy="768"/>
            </a:xfrm>
            <a:prstGeom prst="rect">
              <a:avLst/>
            </a:prstGeom>
            <a:solidFill>
              <a:srgbClr val="FFFFFF">
                <a:alpha val="50195"/>
              </a:srgbClr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eaVert" lIns="0" tIns="3600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just" eaLnBrk="1" hangingPunct="1"/>
              <a:r>
                <a:rPr kumimoji="1" lang="zh-CN" altLang="en-US" b="0">
                  <a:latin typeface="Times New Roman" panose="02020603050405020304" pitchFamily="18" charset="0"/>
                </a:rPr>
                <a:t>数据结构</a:t>
              </a:r>
            </a:p>
            <a:p>
              <a:endParaRPr kumimoji="1" lang="en-US" altLang="zh-CN" b="0">
                <a:latin typeface="Times New Roman" panose="02020603050405020304" pitchFamily="18" charset="0"/>
              </a:endParaRPr>
            </a:p>
          </p:txBody>
        </p:sp>
        <p:sp>
          <p:nvSpPr>
            <p:cNvPr id="16" name="AutoShape 19"/>
            <p:cNvSpPr>
              <a:spLocks noChangeArrowheads="1"/>
            </p:cNvSpPr>
            <p:nvPr/>
          </p:nvSpPr>
          <p:spPr bwMode="auto">
            <a:xfrm>
              <a:off x="480" y="1008"/>
              <a:ext cx="1200" cy="2112"/>
            </a:xfrm>
            <a:prstGeom prst="roundRect">
              <a:avLst>
                <a:gd name="adj" fmla="val 529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18000" tIns="0" rIns="18000" bIns="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kumimoji="1" lang="zh-CN" altLang="en-US" b="0" dirty="0">
                  <a:latin typeface="Times New Roman" panose="02020603050405020304" pitchFamily="18" charset="0"/>
                </a:rPr>
                <a:t>类：教师</a:t>
              </a:r>
            </a:p>
            <a:p>
              <a:pPr>
                <a:spcBef>
                  <a:spcPct val="30000"/>
                </a:spcBef>
              </a:pPr>
              <a:endParaRPr lang="zh-CN" altLang="en-US" b="0" dirty="0">
                <a:latin typeface="宋体" panose="02010600030101010101" pitchFamily="2" charset="-122"/>
              </a:endParaRPr>
            </a:p>
            <a:p>
              <a:pPr>
                <a:spcBef>
                  <a:spcPct val="30000"/>
                </a:spcBef>
              </a:pPr>
              <a:r>
                <a:rPr lang="zh-CN" altLang="en-US" b="0" dirty="0">
                  <a:latin typeface="宋体" panose="02010600030101010101" pitchFamily="2" charset="-122"/>
                </a:rPr>
                <a:t>属性：姓名</a:t>
              </a:r>
              <a:endParaRPr lang="zh-CN" altLang="en-US" b="0" dirty="0">
                <a:latin typeface="Times New Roman" panose="02020603050405020304" pitchFamily="18" charset="0"/>
              </a:endParaRPr>
            </a:p>
            <a:p>
              <a:pPr algn="just"/>
              <a:r>
                <a:rPr kumimoji="1" lang="zh-CN" altLang="en-US" b="0" dirty="0">
                  <a:latin typeface="Times New Roman" panose="02020603050405020304" pitchFamily="18" charset="0"/>
                </a:rPr>
                <a:t>            性别</a:t>
              </a:r>
            </a:p>
            <a:p>
              <a:pPr algn="just"/>
              <a:r>
                <a:rPr kumimoji="1" lang="zh-CN" altLang="en-US" b="0" dirty="0">
                  <a:latin typeface="Times New Roman" panose="02020603050405020304" pitchFamily="18" charset="0"/>
                </a:rPr>
                <a:t>            职称</a:t>
              </a:r>
            </a:p>
            <a:p>
              <a:pPr algn="just"/>
              <a:r>
                <a:rPr kumimoji="1" lang="zh-CN" altLang="en-US" b="0" dirty="0">
                  <a:latin typeface="Times New Roman" panose="02020603050405020304" pitchFamily="18" charset="0"/>
                </a:rPr>
                <a:t>            工资</a:t>
              </a:r>
            </a:p>
            <a:p>
              <a:pPr>
                <a:spcBef>
                  <a:spcPct val="30000"/>
                </a:spcBef>
              </a:pPr>
              <a:endParaRPr lang="zh-CN" altLang="en-US" b="0" dirty="0">
                <a:latin typeface="宋体" panose="02010600030101010101" pitchFamily="2" charset="-122"/>
              </a:endParaRPr>
            </a:p>
            <a:p>
              <a:pPr>
                <a:spcBef>
                  <a:spcPct val="30000"/>
                </a:spcBef>
              </a:pPr>
              <a:r>
                <a:rPr lang="zh-CN" altLang="en-US" b="0" dirty="0">
                  <a:latin typeface="宋体" panose="02010600030101010101" pitchFamily="2" charset="-122"/>
                </a:rPr>
                <a:t>服务：授课</a:t>
              </a:r>
              <a:endParaRPr lang="zh-CN" altLang="en-US" b="0" dirty="0">
                <a:latin typeface="Times New Roman" panose="02020603050405020304" pitchFamily="18" charset="0"/>
              </a:endParaRPr>
            </a:p>
            <a:p>
              <a:pPr algn="just"/>
              <a:r>
                <a:rPr kumimoji="1" lang="zh-CN" altLang="en-US" b="0" dirty="0">
                  <a:latin typeface="Times New Roman" panose="02020603050405020304" pitchFamily="18" charset="0"/>
                </a:rPr>
                <a:t>            评职称</a:t>
              </a:r>
            </a:p>
            <a:p>
              <a:pPr algn="just"/>
              <a:r>
                <a:rPr kumimoji="1" lang="zh-CN" altLang="en-US" b="0" dirty="0">
                  <a:latin typeface="Times New Roman" panose="02020603050405020304" pitchFamily="18" charset="0"/>
                </a:rPr>
                <a:t>            调工资</a:t>
              </a:r>
            </a:p>
            <a:p>
              <a:endParaRPr kumimoji="1" lang="en-US" altLang="zh-CN" b="0" dirty="0">
                <a:latin typeface="Times New Roman" panose="02020603050405020304" pitchFamily="18" charset="0"/>
              </a:endParaRPr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480" y="2352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/>
            <a:lstStyle/>
            <a:p>
              <a:endParaRPr lang="zh-CN" altLang="en-US" b="0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480" y="1344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/>
            <a:lstStyle/>
            <a:p>
              <a:endParaRPr lang="zh-CN" altLang="en-US" b="0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2256" y="1536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/>
            <a:lstStyle/>
            <a:p>
              <a:endParaRPr lang="zh-CN" altLang="en-US" b="0"/>
            </a:p>
          </p:txBody>
        </p:sp>
        <p:sp>
          <p:nvSpPr>
            <p:cNvPr id="20" name="Line 23"/>
            <p:cNvSpPr>
              <a:spLocks noChangeShapeType="1"/>
            </p:cNvSpPr>
            <p:nvPr/>
          </p:nvSpPr>
          <p:spPr bwMode="auto">
            <a:xfrm>
              <a:off x="2304" y="2208"/>
              <a:ext cx="6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/>
            <a:lstStyle/>
            <a:p>
              <a:endParaRPr lang="zh-CN" altLang="en-US" b="0"/>
            </a:p>
          </p:txBody>
        </p:sp>
      </p:grpSp>
    </p:spTree>
    <p:extLst>
      <p:ext uri="{BB962C8B-B14F-4D97-AF65-F5344CB8AC3E}">
        <p14:creationId xmlns:p14="http://schemas.microsoft.com/office/powerpoint/2010/main" val="182555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82TGp_food_light_ani">
  <a:themeElements>
    <a:clrScheme name="282TGp_food_light_ani 2">
      <a:dk1>
        <a:srgbClr val="000000"/>
      </a:dk1>
      <a:lt1>
        <a:srgbClr val="FFFFFF"/>
      </a:lt1>
      <a:dk2>
        <a:srgbClr val="193583"/>
      </a:dk2>
      <a:lt2>
        <a:srgbClr val="C0C0C0"/>
      </a:lt2>
      <a:accent1>
        <a:srgbClr val="89CA64"/>
      </a:accent1>
      <a:accent2>
        <a:srgbClr val="D9C215"/>
      </a:accent2>
      <a:accent3>
        <a:srgbClr val="FFFFFF"/>
      </a:accent3>
      <a:accent4>
        <a:srgbClr val="000000"/>
      </a:accent4>
      <a:accent5>
        <a:srgbClr val="C4E1B8"/>
      </a:accent5>
      <a:accent6>
        <a:srgbClr val="C4B012"/>
      </a:accent6>
      <a:hlink>
        <a:srgbClr val="04884E"/>
      </a:hlink>
      <a:folHlink>
        <a:srgbClr val="FF9600"/>
      </a:folHlink>
    </a:clrScheme>
    <a:fontScheme name="282TGp_food_light_a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282TGp_food_light_ani 1">
        <a:dk1>
          <a:srgbClr val="30311D"/>
        </a:dk1>
        <a:lt1>
          <a:srgbClr val="FFFFFF"/>
        </a:lt1>
        <a:dk2>
          <a:srgbClr val="333399"/>
        </a:dk2>
        <a:lt2>
          <a:srgbClr val="C0C0C0"/>
        </a:lt2>
        <a:accent1>
          <a:srgbClr val="3780BD"/>
        </a:accent1>
        <a:accent2>
          <a:srgbClr val="98C13D"/>
        </a:accent2>
        <a:accent3>
          <a:srgbClr val="FFFFFF"/>
        </a:accent3>
        <a:accent4>
          <a:srgbClr val="272817"/>
        </a:accent4>
        <a:accent5>
          <a:srgbClr val="AEC0DB"/>
        </a:accent5>
        <a:accent6>
          <a:srgbClr val="89AF36"/>
        </a:accent6>
        <a:hlink>
          <a:srgbClr val="F5B821"/>
        </a:hlink>
        <a:folHlink>
          <a:srgbClr val="9159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2TGp_food_light_ani 2">
        <a:dk1>
          <a:srgbClr val="000000"/>
        </a:dk1>
        <a:lt1>
          <a:srgbClr val="FFFFFF"/>
        </a:lt1>
        <a:dk2>
          <a:srgbClr val="193583"/>
        </a:dk2>
        <a:lt2>
          <a:srgbClr val="C0C0C0"/>
        </a:lt2>
        <a:accent1>
          <a:srgbClr val="89CA64"/>
        </a:accent1>
        <a:accent2>
          <a:srgbClr val="D9C215"/>
        </a:accent2>
        <a:accent3>
          <a:srgbClr val="FFFFFF"/>
        </a:accent3>
        <a:accent4>
          <a:srgbClr val="000000"/>
        </a:accent4>
        <a:accent5>
          <a:srgbClr val="C4E1B8"/>
        </a:accent5>
        <a:accent6>
          <a:srgbClr val="C4B012"/>
        </a:accent6>
        <a:hlink>
          <a:srgbClr val="04884E"/>
        </a:hlink>
        <a:folHlink>
          <a:srgbClr val="FF9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82TGp_food_light_ani 3">
        <a:dk1>
          <a:srgbClr val="000000"/>
        </a:dk1>
        <a:lt1>
          <a:srgbClr val="FFFFFF"/>
        </a:lt1>
        <a:dk2>
          <a:srgbClr val="006666"/>
        </a:dk2>
        <a:lt2>
          <a:srgbClr val="C0C0C0"/>
        </a:lt2>
        <a:accent1>
          <a:srgbClr val="D4502C"/>
        </a:accent1>
        <a:accent2>
          <a:srgbClr val="D7AE3B"/>
        </a:accent2>
        <a:accent3>
          <a:srgbClr val="FFFFFF"/>
        </a:accent3>
        <a:accent4>
          <a:srgbClr val="000000"/>
        </a:accent4>
        <a:accent5>
          <a:srgbClr val="E6B3AC"/>
        </a:accent5>
        <a:accent6>
          <a:srgbClr val="C39D35"/>
        </a:accent6>
        <a:hlink>
          <a:srgbClr val="1C74B0"/>
        </a:hlink>
        <a:folHlink>
          <a:srgbClr val="85C16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10450</TotalTime>
  <Words>3992</Words>
  <Application>Microsoft Office PowerPoint</Application>
  <PresentationFormat>自定义</PresentationFormat>
  <Paragraphs>728</Paragraphs>
  <Slides>52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54" baseType="lpstr">
      <vt:lpstr>282TGp_food_light_ani</vt:lpstr>
      <vt:lpstr>剪辑</vt:lpstr>
      <vt:lpstr>Java语言II</vt:lpstr>
      <vt:lpstr>第三章：类与对象</vt:lpstr>
      <vt:lpstr>面向过程与面向对象的区别（1/2）</vt:lpstr>
      <vt:lpstr>面向过程与面向对象的区别（2/2）</vt:lpstr>
      <vt:lpstr>封装机制</vt:lpstr>
      <vt:lpstr>封装的特征</vt:lpstr>
      <vt:lpstr>第三章：类与对象</vt:lpstr>
      <vt:lpstr>类与对象</vt:lpstr>
      <vt:lpstr>类与对象的关系：实例</vt:lpstr>
      <vt:lpstr>类与对象的关系（1/2）</vt:lpstr>
      <vt:lpstr>类与对象的关系（2/2）</vt:lpstr>
      <vt:lpstr>第三章：类与对象</vt:lpstr>
      <vt:lpstr>部分系统常用类库</vt:lpstr>
      <vt:lpstr>用户定义类的声明</vt:lpstr>
      <vt:lpstr>第三章：类与对象</vt:lpstr>
      <vt:lpstr>创建对象</vt:lpstr>
      <vt:lpstr>建立对象</vt:lpstr>
      <vt:lpstr>初始化对象</vt:lpstr>
      <vt:lpstr>简单变量与对象变量</vt:lpstr>
      <vt:lpstr>对象与对象引用</vt:lpstr>
      <vt:lpstr>使用对象</vt:lpstr>
      <vt:lpstr>第三章：类与对象</vt:lpstr>
      <vt:lpstr>构造方法（1/3）</vt:lpstr>
      <vt:lpstr>构造方法（2/3）</vt:lpstr>
      <vt:lpstr>构造方法（3/3）</vt:lpstr>
      <vt:lpstr>第三章：类与对象</vt:lpstr>
      <vt:lpstr>类的严谨定义</vt:lpstr>
      <vt:lpstr>类修辞符：无修饰符</vt:lpstr>
      <vt:lpstr>类修辞符：public</vt:lpstr>
      <vt:lpstr>类修辞符：abstract（1/2）</vt:lpstr>
      <vt:lpstr>类修辞符：abstract（2/2）</vt:lpstr>
      <vt:lpstr>类修辞符：final</vt:lpstr>
      <vt:lpstr>类修饰符使用注意事项</vt:lpstr>
      <vt:lpstr>第三章：类与对象</vt:lpstr>
      <vt:lpstr>数据成员</vt:lpstr>
      <vt:lpstr>数据成员修饰符：static（1/2）</vt:lpstr>
      <vt:lpstr>数据成员修饰符：static（2/2）</vt:lpstr>
      <vt:lpstr>数据成员修饰符：final（1/2）</vt:lpstr>
      <vt:lpstr>数据成员修饰符：final（2/2）</vt:lpstr>
      <vt:lpstr>第三章：类与对象</vt:lpstr>
      <vt:lpstr>成员方法的分类</vt:lpstr>
      <vt:lpstr>成员方法的声明</vt:lpstr>
      <vt:lpstr>方法体内的局部变量</vt:lpstr>
      <vt:lpstr>成员方法的返回值</vt:lpstr>
      <vt:lpstr>形式参数与实际参数（1/2）</vt:lpstr>
      <vt:lpstr>形式参数与实际参数（2/2）</vt:lpstr>
      <vt:lpstr>成员方法引用注意事项</vt:lpstr>
      <vt:lpstr>成员方法的递归引用</vt:lpstr>
      <vt:lpstr>数据成员修饰符：static（1/2）</vt:lpstr>
      <vt:lpstr>数据成员修饰符：static（2/2）</vt:lpstr>
      <vt:lpstr>第三章：类与对象</vt:lpstr>
      <vt:lpstr>本章小节</vt:lpstr>
    </vt:vector>
  </TitlesOfParts>
  <Company>ISTIC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Data Mining Lab.</dc:title>
  <dc:creator>XU SHUO</dc:creator>
  <cp:lastModifiedBy>XUSHUO</cp:lastModifiedBy>
  <cp:revision>2563</cp:revision>
  <dcterms:created xsi:type="dcterms:W3CDTF">2005-11-30T10:23:36Z</dcterms:created>
  <dcterms:modified xsi:type="dcterms:W3CDTF">2026-03-09T13:35:15Z</dcterms:modified>
</cp:coreProperties>
</file>