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77" r:id="rId2"/>
    <p:sldId id="747" r:id="rId3"/>
    <p:sldId id="895" r:id="rId4"/>
    <p:sldId id="869" r:id="rId5"/>
    <p:sldId id="870" r:id="rId6"/>
    <p:sldId id="871" r:id="rId7"/>
    <p:sldId id="868" r:id="rId8"/>
    <p:sldId id="896" r:id="rId9"/>
    <p:sldId id="872" r:id="rId10"/>
    <p:sldId id="874" r:id="rId11"/>
    <p:sldId id="875" r:id="rId12"/>
    <p:sldId id="876" r:id="rId13"/>
    <p:sldId id="877" r:id="rId14"/>
    <p:sldId id="873" r:id="rId15"/>
    <p:sldId id="897" r:id="rId16"/>
    <p:sldId id="879" r:id="rId17"/>
    <p:sldId id="880" r:id="rId18"/>
    <p:sldId id="881" r:id="rId19"/>
    <p:sldId id="898" r:id="rId20"/>
    <p:sldId id="904" r:id="rId21"/>
    <p:sldId id="882" r:id="rId22"/>
    <p:sldId id="883" r:id="rId23"/>
    <p:sldId id="899" r:id="rId24"/>
    <p:sldId id="884" r:id="rId25"/>
    <p:sldId id="900" r:id="rId26"/>
    <p:sldId id="886" r:id="rId27"/>
    <p:sldId id="887" r:id="rId28"/>
    <p:sldId id="905" r:id="rId29"/>
    <p:sldId id="885" r:id="rId30"/>
    <p:sldId id="888" r:id="rId31"/>
    <p:sldId id="901" r:id="rId32"/>
    <p:sldId id="889" r:id="rId33"/>
    <p:sldId id="891" r:id="rId34"/>
    <p:sldId id="890" r:id="rId35"/>
    <p:sldId id="892" r:id="rId36"/>
    <p:sldId id="902" r:id="rId37"/>
    <p:sldId id="893" r:id="rId38"/>
    <p:sldId id="894" r:id="rId39"/>
    <p:sldId id="903" r:id="rId40"/>
    <p:sldId id="867" r:id="rId41"/>
  </p:sldIdLst>
  <p:sldSz cx="12190413" cy="6858000"/>
  <p:notesSz cx="10234613" cy="70993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90E2"/>
    <a:srgbClr val="4A90F2"/>
    <a:srgbClr val="FC790C"/>
    <a:srgbClr val="B8E32F"/>
    <a:srgbClr val="FF9600"/>
    <a:srgbClr val="FF0000"/>
    <a:srgbClr val="003399"/>
    <a:srgbClr val="955577"/>
    <a:srgbClr val="EAEAE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0988" autoAdjust="0"/>
  </p:normalViewPr>
  <p:slideViewPr>
    <p:cSldViewPr>
      <p:cViewPr>
        <p:scale>
          <a:sx n="66" d="100"/>
          <a:sy n="66" d="100"/>
        </p:scale>
        <p:origin x="-1195" y="-53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84"/>
    </p:cViewPr>
  </p:sorterViewPr>
  <p:notesViewPr>
    <p:cSldViewPr>
      <p:cViewPr varScale="1">
        <p:scale>
          <a:sx n="63" d="100"/>
          <a:sy n="63" d="100"/>
        </p:scale>
        <p:origin x="3354" y="66"/>
      </p:cViewPr>
      <p:guideLst>
        <p:guide orient="horz" pos="2236"/>
        <p:guide pos="32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11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022" y="0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21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743619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21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022" y="6743619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D547C20B-9C69-4257-ACB5-9EE811D618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4652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022" y="0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51138" y="533400"/>
            <a:ext cx="4732337" cy="2662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4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005" y="3372911"/>
            <a:ext cx="8188606" cy="319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14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43619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4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022" y="6743619"/>
            <a:ext cx="4435304" cy="35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ABFCCB8-4AA8-4B61-94DD-4EA6EE86FC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73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2"/>
          <p:cNvSpPr>
            <a:spLocks noChangeArrowheads="1"/>
          </p:cNvSpPr>
          <p:nvPr/>
        </p:nvSpPr>
        <p:spPr bwMode="gray">
          <a:xfrm>
            <a:off x="0" y="6096000"/>
            <a:ext cx="12190413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" name="Line 263"/>
          <p:cNvSpPr>
            <a:spLocks noChangeShapeType="1"/>
          </p:cNvSpPr>
          <p:nvPr/>
        </p:nvSpPr>
        <p:spPr bwMode="gray">
          <a:xfrm>
            <a:off x="4412676" y="904875"/>
            <a:ext cx="0" cy="519112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265"/>
          <p:cNvSpPr>
            <a:spLocks noChangeShapeType="1"/>
          </p:cNvSpPr>
          <p:nvPr/>
        </p:nvSpPr>
        <p:spPr bwMode="gray">
          <a:xfrm>
            <a:off x="0" y="2590800"/>
            <a:ext cx="6603140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266"/>
          <p:cNvSpPr>
            <a:spLocks noChangeShapeType="1"/>
          </p:cNvSpPr>
          <p:nvPr/>
        </p:nvSpPr>
        <p:spPr bwMode="gray">
          <a:xfrm>
            <a:off x="29630" y="4302125"/>
            <a:ext cx="6598908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262"/>
          <p:cNvSpPr>
            <a:spLocks noChangeShapeType="1"/>
          </p:cNvSpPr>
          <p:nvPr/>
        </p:nvSpPr>
        <p:spPr bwMode="gray">
          <a:xfrm>
            <a:off x="2222211" y="838200"/>
            <a:ext cx="0" cy="525780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273"/>
          <p:cNvSpPr>
            <a:spLocks noChangeShapeType="1"/>
          </p:cNvSpPr>
          <p:nvPr/>
        </p:nvSpPr>
        <p:spPr bwMode="gray">
          <a:xfrm flipV="1">
            <a:off x="6637003" y="2190750"/>
            <a:ext cx="5570341" cy="1905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274"/>
          <p:cNvSpPr>
            <a:spLocks noChangeShapeType="1"/>
          </p:cNvSpPr>
          <p:nvPr/>
        </p:nvSpPr>
        <p:spPr bwMode="gray">
          <a:xfrm flipV="1">
            <a:off x="6637003" y="5568950"/>
            <a:ext cx="5570341" cy="1905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271"/>
          <p:cNvSpPr>
            <a:spLocks noChangeArrowheads="1"/>
          </p:cNvSpPr>
          <p:nvPr/>
        </p:nvSpPr>
        <p:spPr bwMode="gray">
          <a:xfrm>
            <a:off x="0" y="0"/>
            <a:ext cx="12190413" cy="60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5" name="Rectangle 287"/>
          <p:cNvSpPr>
            <a:spLocks noChangeArrowheads="1"/>
          </p:cNvSpPr>
          <p:nvPr userDrawn="1"/>
        </p:nvSpPr>
        <p:spPr bwMode="gray">
          <a:xfrm>
            <a:off x="101587" y="6519864"/>
            <a:ext cx="2539669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zh-CN" sz="1000" b="0">
              <a:ea typeface="宋体" panose="02010600030101010101" pitchFamily="2" charset="-122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2844430" y="3200400"/>
            <a:ext cx="6196793" cy="8382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200"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31735" y="1676400"/>
            <a:ext cx="8330116" cy="990600"/>
          </a:xfrm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3600" b="1">
                <a:solidFill>
                  <a:schemeClr val="hlink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32" y="-8468"/>
            <a:ext cx="3433258" cy="61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08B29-A896-4A5E-B91B-7112BD53B3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2100407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50" y="171450"/>
            <a:ext cx="2641256" cy="622935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281" y="171450"/>
            <a:ext cx="7720595" cy="62293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340CA-5FF4-43C7-8415-3137C18BC1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47806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9085" y="1168752"/>
            <a:ext cx="11377719" cy="5257800"/>
          </a:xfrm>
        </p:spPr>
        <p:txBody>
          <a:bodyPr/>
          <a:lstStyle>
            <a:lvl1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  <a:lvl2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1FC24-D18A-4C6F-AF2A-BF8363B4E4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2044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2" y="1709739"/>
            <a:ext cx="1051423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2" y="4589464"/>
            <a:ext cx="1051423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03F05-B10C-4F32-BC43-C8214C8641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965229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281" y="1295400"/>
            <a:ext cx="5180926" cy="5105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380" y="1295400"/>
            <a:ext cx="5180926" cy="5105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7FC6E-7772-4B5F-BD5C-579485A924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38673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208" y="365126"/>
            <a:ext cx="10514231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208" y="1681163"/>
            <a:ext cx="51576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208" y="2505075"/>
            <a:ext cx="5157645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6" y="1681163"/>
            <a:ext cx="518304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6" y="2505075"/>
            <a:ext cx="5183043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447F9-E9EA-4D96-8E9C-489FF83769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2866392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F43DB-8455-49E7-8263-B3C520E673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254867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DB12-3024-4A8D-8BA7-F6B0B56E84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216862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208" y="457200"/>
            <a:ext cx="39322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042" y="987426"/>
            <a:ext cx="617139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208" y="2057400"/>
            <a:ext cx="39322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1493A-6DA4-4C02-BD18-E4D33A8A63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210368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208" y="457200"/>
            <a:ext cx="39322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042" y="987426"/>
            <a:ext cx="617139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208" y="2057400"/>
            <a:ext cx="393225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DB214-7FF0-4067-8286-FAA870F97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2015</a:t>
            </a:r>
            <a:r>
              <a:rPr lang="zh-CN" altLang="en-US"/>
              <a:t>年</a:t>
            </a:r>
            <a:r>
              <a:rPr lang="en-US" altLang="zh-CN"/>
              <a:t>11</a:t>
            </a:r>
            <a:r>
              <a:rPr lang="zh-CN" altLang="en-US"/>
              <a:t>月</a:t>
            </a:r>
            <a:r>
              <a:rPr lang="en-US" altLang="zh-CN"/>
              <a:t>13</a:t>
            </a:r>
            <a:r>
              <a:rPr lang="zh-CN" altLang="en-US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47467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8"/>
          <p:cNvSpPr>
            <a:spLocks noChangeArrowheads="1"/>
          </p:cNvSpPr>
          <p:nvPr/>
        </p:nvSpPr>
        <p:spPr bwMode="gray">
          <a:xfrm>
            <a:off x="0" y="723900"/>
            <a:ext cx="12190413" cy="38576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 b="0">
              <a:ea typeface="宋体" panose="02010600030101010101" pitchFamily="2" charset="-122"/>
            </a:endParaRPr>
          </a:p>
        </p:txBody>
      </p:sp>
      <p:sp>
        <p:nvSpPr>
          <p:cNvPr id="1027" name="Rectangle 133"/>
          <p:cNvSpPr>
            <a:spLocks noChangeArrowheads="1"/>
          </p:cNvSpPr>
          <p:nvPr/>
        </p:nvSpPr>
        <p:spPr bwMode="gray">
          <a:xfrm>
            <a:off x="0" y="0"/>
            <a:ext cx="12190413" cy="723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 b="0">
              <a:ea typeface="宋体" panose="02010600030101010101" pitchFamily="2" charset="-122"/>
            </a:endParaRPr>
          </a:p>
        </p:txBody>
      </p:sp>
      <p:sp>
        <p:nvSpPr>
          <p:cNvPr id="1028" name="Freeform 126"/>
          <p:cNvSpPr>
            <a:spLocks/>
          </p:cNvSpPr>
          <p:nvPr/>
        </p:nvSpPr>
        <p:spPr bwMode="gray">
          <a:xfrm>
            <a:off x="-16931" y="342900"/>
            <a:ext cx="8042286" cy="679450"/>
          </a:xfrm>
          <a:custGeom>
            <a:avLst/>
            <a:gdLst>
              <a:gd name="T0" fmla="*/ 0 w 3800"/>
              <a:gd name="T1" fmla="*/ 0 h 428"/>
              <a:gd name="T2" fmla="*/ 2147483646 w 3800"/>
              <a:gd name="T3" fmla="*/ 0 h 428"/>
              <a:gd name="T4" fmla="*/ 2147483646 w 3800"/>
              <a:gd name="T5" fmla="*/ 1078626875 h 4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800" h="428">
                <a:moveTo>
                  <a:pt x="0" y="0"/>
                </a:moveTo>
                <a:lnTo>
                  <a:pt x="3800" y="0"/>
                </a:lnTo>
                <a:lnTo>
                  <a:pt x="3456" y="428"/>
                </a:ln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914281" y="1295400"/>
            <a:ext cx="1056502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180925" y="6505575"/>
            <a:ext cx="1117455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40E6E82-6B46-441F-8791-38D41893557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9549157" y="6505575"/>
            <a:ext cx="2539669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r>
              <a:rPr lang="en-US" altLang="zh-CN" dirty="0"/>
              <a:t>2017</a:t>
            </a:r>
            <a:r>
              <a:rPr lang="zh-CN" altLang="en-US" dirty="0"/>
              <a:t>年</a:t>
            </a:r>
            <a:r>
              <a:rPr lang="en-US" altLang="zh-CN" dirty="0"/>
              <a:t>05</a:t>
            </a:r>
            <a:r>
              <a:rPr lang="zh-CN" altLang="en-US" dirty="0"/>
              <a:t>月</a:t>
            </a:r>
            <a:r>
              <a:rPr lang="en-US" altLang="zh-CN" dirty="0"/>
              <a:t>17</a:t>
            </a:r>
            <a:r>
              <a:rPr lang="zh-CN" altLang="en-US" dirty="0"/>
              <a:t>日</a:t>
            </a:r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219041" y="171451"/>
            <a:ext cx="944757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1033" name="Line 164"/>
          <p:cNvSpPr>
            <a:spLocks noChangeShapeType="1"/>
          </p:cNvSpPr>
          <p:nvPr/>
        </p:nvSpPr>
        <p:spPr bwMode="gray">
          <a:xfrm>
            <a:off x="4234" y="728663"/>
            <a:ext cx="1218618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5" name="Rectangle 176"/>
          <p:cNvSpPr>
            <a:spLocks noChangeArrowheads="1"/>
          </p:cNvSpPr>
          <p:nvPr userDrawn="1"/>
        </p:nvSpPr>
        <p:spPr bwMode="gray">
          <a:xfrm>
            <a:off x="101587" y="6519864"/>
            <a:ext cx="2539669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zh-CN" sz="1000" b="0"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" y="-8468"/>
            <a:ext cx="976364" cy="7323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xushuo@bjut.edu.c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38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6.sv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96" y="2560900"/>
            <a:ext cx="3048264" cy="3048264"/>
          </a:xfrm>
          <a:prstGeom prst="rect">
            <a:avLst/>
          </a:prstGeom>
        </p:spPr>
      </p:pic>
      <p:sp>
        <p:nvSpPr>
          <p:cNvPr id="614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838200"/>
            <a:ext cx="12190413" cy="1752600"/>
          </a:xfrm>
        </p:spPr>
        <p:txBody>
          <a:bodyPr/>
          <a:lstStyle/>
          <a:p>
            <a:pPr eaLnBrk="1" hangingPunct="1"/>
            <a:r>
              <a:rPr lang="zh-CN" altLang="en-US" sz="6000" dirty="0" smtClean="0">
                <a:ea typeface="微软雅黑" panose="020B0503020204020204" pitchFamily="34" charset="-122"/>
              </a:rPr>
              <a:t>文本分析与文本挖掘</a:t>
            </a:r>
            <a:r>
              <a:rPr lang="en-US" altLang="zh-CN" sz="6000" dirty="0" smtClean="0">
                <a:ea typeface="微软雅黑" panose="020B0503020204020204" pitchFamily="34" charset="-122"/>
              </a:rPr>
              <a:t/>
            </a:r>
            <a:br>
              <a:rPr lang="en-US" altLang="zh-CN" sz="6000" dirty="0" smtClean="0">
                <a:ea typeface="微软雅黑" panose="020B0503020204020204" pitchFamily="34" charset="-122"/>
              </a:rPr>
            </a:br>
            <a:r>
              <a:rPr lang="en-US" altLang="zh-CN" sz="6000" dirty="0" smtClean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Text Analysis and Text Mining</a:t>
            </a:r>
            <a:endParaRPr lang="zh-CN" altLang="en-US" sz="4800" dirty="0"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6148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418306" y="3352800"/>
            <a:ext cx="11353801" cy="2667000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zh-CN" altLang="en-US" sz="3200" dirty="0">
                <a:ea typeface="宋体" panose="02010600030101010101" pitchFamily="2" charset="-122"/>
              </a:rPr>
              <a:t>教师：徐硕</a:t>
            </a:r>
          </a:p>
          <a:p>
            <a:pPr algn="l" eaLnBrk="1" hangingPunct="1">
              <a:lnSpc>
                <a:spcPct val="90000"/>
              </a:lnSpc>
            </a:pPr>
            <a:r>
              <a:rPr lang="zh-CN" altLang="en-US" sz="3200" dirty="0">
                <a:ea typeface="宋体" panose="02010600030101010101" pitchFamily="2" charset="-122"/>
              </a:rPr>
              <a:t>单位：北京工业大学经济与管理学院</a:t>
            </a:r>
            <a:endParaRPr lang="en-US" altLang="zh-CN" sz="3200" dirty="0">
              <a:ea typeface="宋体" panose="02010600030101010101" pitchFamily="2" charset="-122"/>
            </a:endParaRPr>
          </a:p>
          <a:p>
            <a:pPr algn="l" eaLnBrk="1" hangingPunct="1">
              <a:lnSpc>
                <a:spcPct val="90000"/>
              </a:lnSpc>
            </a:pPr>
            <a:r>
              <a:rPr lang="en-US" altLang="zh-CN" sz="3200" dirty="0">
                <a:ea typeface="宋体" panose="02010600030101010101" pitchFamily="2" charset="-122"/>
              </a:rPr>
              <a:t>Email: </a:t>
            </a:r>
            <a:r>
              <a:rPr lang="en-US" altLang="zh-CN" sz="3200" dirty="0" smtClean="0">
                <a:ea typeface="宋体" panose="02010600030101010101" pitchFamily="2" charset="-122"/>
                <a:hlinkClick r:id="rId3"/>
              </a:rPr>
              <a:t>xushuo@bjut.edu.cn</a:t>
            </a:r>
            <a:endParaRPr lang="en-US" altLang="zh-CN" sz="3200" dirty="0">
              <a:ea typeface="宋体" panose="02010600030101010101" pitchFamily="2" charset="-122"/>
            </a:endParaRPr>
          </a:p>
          <a:p>
            <a:pPr algn="l" eaLnBrk="1" hangingPunct="1">
              <a:lnSpc>
                <a:spcPct val="90000"/>
              </a:lnSpc>
            </a:pPr>
            <a:r>
              <a:rPr lang="zh-CN" altLang="en-US" sz="3200" dirty="0" smtClean="0">
                <a:ea typeface="宋体" panose="02010600030101010101" pitchFamily="2" charset="-122"/>
              </a:rPr>
              <a:t>课程</a:t>
            </a:r>
            <a:r>
              <a:rPr lang="zh-CN" altLang="en-US" sz="3200" dirty="0">
                <a:ea typeface="宋体" panose="02010600030101010101" pitchFamily="2" charset="-122"/>
              </a:rPr>
              <a:t>网址：</a:t>
            </a:r>
            <a:endParaRPr lang="en-US" altLang="zh-CN" sz="3200" dirty="0">
              <a:ea typeface="宋体" panose="02010600030101010101" pitchFamily="2" charset="-122"/>
            </a:endParaRPr>
          </a:p>
          <a:p>
            <a:pPr algn="l" eaLnBrk="1" hangingPunct="1">
              <a:lnSpc>
                <a:spcPct val="90000"/>
              </a:lnSpc>
            </a:pPr>
            <a:r>
              <a:rPr lang="en-US" altLang="zh-CN" sz="3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http</a:t>
            </a:r>
            <a:r>
              <a:rPr lang="en-US" altLang="zh-CN" sz="3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://54xushuo.net/wiki/doku.php?id=zh:courses:textmining2026:index</a:t>
            </a:r>
            <a:endParaRPr lang="zh-CN" altLang="en-US" sz="30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正则表达式：元字符</a:t>
            </a:r>
            <a:r>
              <a:rPr lang="zh-CN" altLang="en-US" dirty="0" smtClean="0"/>
              <a:t>（</a:t>
            </a:r>
            <a:r>
              <a:rPr lang="en-US" altLang="zh-CN" dirty="0" smtClean="0"/>
              <a:t>2/2</a:t>
            </a:r>
            <a:r>
              <a:rPr lang="zh-CN" altLang="en-US" dirty="0"/>
              <a:t>）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21" y="785150"/>
            <a:ext cx="7303770" cy="604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1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正则表达式：模式实例</a:t>
            </a:r>
            <a:endParaRPr lang="zh-CN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0" y="1507236"/>
            <a:ext cx="11800332" cy="481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8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Pattern</a:t>
            </a:r>
            <a:r>
              <a:rPr lang="zh-CN" altLang="en-US" dirty="0" smtClean="0"/>
              <a:t>类</a:t>
            </a:r>
            <a:endParaRPr lang="zh-CN" altLang="en-US" dirty="0"/>
          </a:p>
        </p:txBody>
      </p:sp>
      <p:grpSp>
        <p:nvGrpSpPr>
          <p:cNvPr id="27" name="组合 26"/>
          <p:cNvGrpSpPr/>
          <p:nvPr/>
        </p:nvGrpSpPr>
        <p:grpSpPr>
          <a:xfrm>
            <a:off x="380206" y="1219200"/>
            <a:ext cx="11430000" cy="1524000"/>
            <a:chOff x="380206" y="1219200"/>
            <a:chExt cx="11430000" cy="1524000"/>
          </a:xfrm>
        </p:grpSpPr>
        <p:sp>
          <p:nvSpPr>
            <p:cNvPr id="4" name="AutoShape 5"/>
            <p:cNvSpPr/>
            <p:nvPr/>
          </p:nvSpPr>
          <p:spPr>
            <a:xfrm>
              <a:off x="380206" y="1219200"/>
              <a:ext cx="11430000" cy="152400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25400" cap="flat" cmpd="sng">
              <a:noFill/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6" name="AutoShape 7"/>
            <p:cNvSpPr/>
            <p:nvPr/>
          </p:nvSpPr>
          <p:spPr>
            <a:xfrm>
              <a:off x="646906" y="1343025"/>
              <a:ext cx="10896600" cy="127635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just">
                <a:lnSpc>
                  <a:spcPct val="120000"/>
                </a:lnSpc>
                <a:defRPr/>
              </a:pPr>
              <a:r>
                <a:rPr lang="en-US" sz="2400" b="0" i="0" u="none" strike="noStrike" dirty="0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Pattern</a:t>
              </a:r>
              <a:r>
                <a:rPr lang="zh-CN" altLang="en-US" sz="2400" b="0" i="0" u="none" strike="noStrike" dirty="0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类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负责将正则表达式字符串编译为可重用的模式对象</a:t>
              </a:r>
              <a:r>
                <a:rPr lang="zh-CN" altLang="en-US" sz="2400" b="0" dirty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具备</a:t>
              </a:r>
              <a:r>
                <a:rPr lang="en-US" sz="2400" i="0" u="none" strike="noStrike" dirty="0" err="1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  <a:cs typeface="Noto Sans SC"/>
                  <a:sym typeface="Noto Sans SC"/>
                </a:rPr>
                <a:t>不可变性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与</a:t>
              </a:r>
              <a:r>
                <a:rPr lang="en-US" sz="2400" i="0" u="none" strike="noStrike" dirty="0" err="1" smtClean="0">
                  <a:solidFill>
                    <a:srgbClr val="FF0000"/>
                  </a:solidFill>
                  <a:latin typeface="华文楷体" pitchFamily="2" charset="-122"/>
                  <a:ea typeface="华文楷体" pitchFamily="2" charset="-122"/>
                  <a:cs typeface="Noto Sans SC"/>
                  <a:sym typeface="Noto Sans SC"/>
                </a:rPr>
                <a:t>线程安全性</a:t>
              </a:r>
              <a:r>
                <a:rPr lang="en-US" sz="2400" b="0" i="0" u="none" strike="noStrike" dirty="0" err="1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，编译后的实例可被多个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Matcher</a:t>
              </a:r>
              <a:r>
                <a:rPr lang="zh-CN" altLang="en-US" sz="2400" b="0" i="0" u="none" strike="noStrike" dirty="0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对象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共享</a:t>
              </a:r>
              <a:r>
                <a:rPr lang="en-US" sz="2400" b="0" i="0" u="none" strike="noStrike" dirty="0" err="1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是实现高效正则匹配的前提</a:t>
              </a:r>
              <a:r>
                <a:rPr lang="en-US" sz="2400" b="0" i="0" u="none" strike="noStrike" dirty="0" err="1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避免</a:t>
              </a:r>
              <a:r>
                <a:rPr lang="zh-CN" altLang="en-US" sz="2400" b="0" i="0" u="none" strike="noStrike" dirty="0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了</a:t>
              </a:r>
              <a:r>
                <a:rPr lang="en-US" sz="2400" b="0" i="0" u="none" strike="noStrike" dirty="0" err="1" smtClean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重复编译带来的性能损耗</a:t>
              </a:r>
              <a:r>
                <a:rPr lang="en-US" sz="2400" b="0" i="0" u="none" strike="noStrike" dirty="0">
                  <a:solidFill>
                    <a:srgbClr val="555555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4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80206" y="3073400"/>
            <a:ext cx="2921794" cy="1727200"/>
            <a:chOff x="380206" y="2997200"/>
            <a:chExt cx="2921794" cy="1727200"/>
          </a:xfrm>
        </p:grpSpPr>
        <p:sp>
          <p:nvSpPr>
            <p:cNvPr id="13" name="AutoShape 14"/>
            <p:cNvSpPr/>
            <p:nvPr/>
          </p:nvSpPr>
          <p:spPr>
            <a:xfrm>
              <a:off x="380206" y="2997200"/>
              <a:ext cx="2921794" cy="17272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5" name="AutoShape 16"/>
            <p:cNvSpPr/>
            <p:nvPr/>
          </p:nvSpPr>
          <p:spPr>
            <a:xfrm>
              <a:off x="431403" y="3111848"/>
              <a:ext cx="2819400" cy="1107996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0000"/>
                </a:lnSpc>
                <a:defRPr/>
              </a:pPr>
              <a:r>
                <a:rPr lang="en-US" sz="2000" b="1" i="0" u="none" strike="noStrike" dirty="0" smtClean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compile(regex)</a:t>
              </a:r>
              <a:endParaRPr lang="en-US" sz="2000" dirty="0" smtClean="0">
                <a:latin typeface="Times New Roman" pitchFamily="18" charset="0"/>
                <a:ea typeface="华文楷体" pitchFamily="2" charset="-122"/>
              </a:endParaRPr>
            </a:p>
            <a:p>
              <a:pPr marL="0" indent="0" algn="just">
                <a:lnSpc>
                  <a:spcPct val="120000"/>
                </a:lnSpc>
              </a:pPr>
              <a:r>
                <a:rPr lang="en-US" sz="2000" b="0" i="0" u="none" strike="noStrike" dirty="0" err="1" smtClean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静态工厂方法，将正则字符串编译为Pattern实例</a:t>
              </a:r>
              <a:r>
                <a:rPr lang="en-US" sz="2000" b="0" i="0" u="none" strike="noStrike" dirty="0" smtClean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b="0" i="0" u="none" strike="noStrike" dirty="0">
                <a:solidFill>
                  <a:srgbClr val="808080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3424767" y="3073400"/>
            <a:ext cx="2704306" cy="1727200"/>
            <a:chOff x="3424767" y="2997200"/>
            <a:chExt cx="2704306" cy="1727200"/>
          </a:xfrm>
        </p:grpSpPr>
        <p:sp>
          <p:nvSpPr>
            <p:cNvPr id="16" name="AutoShape 17"/>
            <p:cNvSpPr/>
            <p:nvPr/>
          </p:nvSpPr>
          <p:spPr>
            <a:xfrm>
              <a:off x="3424767" y="2997200"/>
              <a:ext cx="2704306" cy="17272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8" name="AutoShape 19"/>
            <p:cNvSpPr/>
            <p:nvPr/>
          </p:nvSpPr>
          <p:spPr>
            <a:xfrm>
              <a:off x="3490847" y="3111848"/>
              <a:ext cx="2572147" cy="1489275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matcher(input)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  <a:p>
              <a:pPr marL="0" indent="0" algn="just">
                <a:lnSpc>
                  <a:spcPct val="120000"/>
                </a:lnSpc>
              </a:pPr>
              <a:r>
                <a:rPr lang="en-US" sz="2000" b="0" i="0" u="none" strike="noStrike" dirty="0" err="1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创建Matcher对象，用于对输入文本执行匹配、查找、</a:t>
              </a:r>
              <a:r>
                <a:rPr lang="en-US" sz="2000" b="0" i="0" u="none" strike="noStrike" dirty="0" err="1" smtClean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替换等操作</a:t>
              </a:r>
              <a:r>
                <a:rPr lang="en-US" sz="2000" b="0" i="0" u="none" strike="noStrike" dirty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251840" y="3073400"/>
            <a:ext cx="2540000" cy="1727200"/>
            <a:chOff x="6251840" y="2997200"/>
            <a:chExt cx="2540000" cy="1727200"/>
          </a:xfrm>
        </p:grpSpPr>
        <p:sp>
          <p:nvSpPr>
            <p:cNvPr id="19" name="AutoShape 20"/>
            <p:cNvSpPr/>
            <p:nvPr/>
          </p:nvSpPr>
          <p:spPr>
            <a:xfrm>
              <a:off x="6251840" y="2997200"/>
              <a:ext cx="2540000" cy="17272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1" name="AutoShape 22"/>
            <p:cNvSpPr/>
            <p:nvPr/>
          </p:nvSpPr>
          <p:spPr>
            <a:xfrm>
              <a:off x="6327643" y="3111848"/>
              <a:ext cx="2388394" cy="1489275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split(input)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  <a:p>
              <a:pPr marL="0" indent="0" algn="just">
                <a:lnSpc>
                  <a:spcPct val="120000"/>
                </a:lnSpc>
              </a:pPr>
              <a:r>
                <a:rPr lang="en-US" sz="2000" b="0" i="0" u="none" strike="noStrike" dirty="0" err="1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按正则规则分割字符串，</a:t>
              </a:r>
              <a:r>
                <a:rPr lang="en-US" sz="2000" b="0" i="0" u="none" strike="noStrike" dirty="0" err="1" smtClean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返回分割后的字符串数组</a:t>
              </a:r>
              <a:r>
                <a:rPr lang="en-US" sz="2000" b="0" i="0" u="none" strike="noStrike" dirty="0" smtClean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b="0" i="0" u="none" strike="noStrike" dirty="0">
                <a:solidFill>
                  <a:srgbClr val="808080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914606" y="3073400"/>
            <a:ext cx="2895600" cy="1727200"/>
            <a:chOff x="8914606" y="2997200"/>
            <a:chExt cx="2895600" cy="1727200"/>
          </a:xfrm>
        </p:grpSpPr>
        <p:sp>
          <p:nvSpPr>
            <p:cNvPr id="22" name="AutoShape 23"/>
            <p:cNvSpPr/>
            <p:nvPr/>
          </p:nvSpPr>
          <p:spPr>
            <a:xfrm>
              <a:off x="8914606" y="2997200"/>
              <a:ext cx="2895600" cy="17272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4" name="AutoShape 25"/>
            <p:cNvSpPr/>
            <p:nvPr/>
          </p:nvSpPr>
          <p:spPr>
            <a:xfrm>
              <a:off x="9038630" y="3111848"/>
              <a:ext cx="2647553" cy="1489275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pattern()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  <a:p>
              <a:pPr marL="0" indent="0" algn="just">
                <a:lnSpc>
                  <a:spcPct val="120000"/>
                </a:lnSpc>
              </a:pPr>
              <a:r>
                <a:rPr lang="en-US" sz="2000" b="0" i="0" u="none" strike="noStrike" dirty="0" err="1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返回编译后的原始正则表达式字符串，便于调试与验证正则规则</a:t>
              </a:r>
              <a:r>
                <a:rPr lang="en-US" sz="2000" b="0" i="0" u="none" strike="noStrike" dirty="0">
                  <a:solidFill>
                    <a:srgbClr val="808080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</a:p>
          </p:txBody>
        </p:sp>
      </p:grpSp>
      <p:sp>
        <p:nvSpPr>
          <p:cNvPr id="25" name="AutoShape 26"/>
          <p:cNvSpPr/>
          <p:nvPr/>
        </p:nvSpPr>
        <p:spPr>
          <a:xfrm>
            <a:off x="380206" y="5105400"/>
            <a:ext cx="11430000" cy="1524000"/>
          </a:xfrm>
          <a:prstGeom prst="roundRect">
            <a:avLst>
              <a:gd name="adj" fmla="val 0"/>
            </a:avLst>
          </a:prstGeom>
          <a:solidFill>
            <a:srgbClr val="2D374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7"/>
          <p:cNvSpPr/>
          <p:nvPr/>
        </p:nvSpPr>
        <p:spPr>
          <a:xfrm>
            <a:off x="646906" y="5313402"/>
            <a:ext cx="10896600" cy="1107996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0" indent="0" algn="l">
              <a:lnSpc>
                <a:spcPct val="120000"/>
              </a:lnSpc>
              <a:defRPr/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 err="1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</a:t>
            </a:r>
            <a:r>
              <a:rPr lang="en-US" sz="2000" b="0" i="0" u="none" strike="noStrike" dirty="0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=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.compile(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"\\d+"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);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// </a:t>
            </a:r>
            <a:r>
              <a:rPr lang="en-US" sz="2000" b="0" i="0" u="none" strike="noStrike" dirty="0" err="1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编译正则表达式</a:t>
            </a:r>
            <a:endParaRPr lang="en-US" sz="2000" dirty="0">
              <a:latin typeface="Times New Roman" pitchFamily="18" charset="0"/>
              <a:ea typeface="华文楷体" pitchFamily="2" charset="-122"/>
            </a:endParaRPr>
          </a:p>
          <a:p>
            <a:pPr marL="0" indent="0" algn="l">
              <a:lnSpc>
                <a:spcPct val="120000"/>
              </a:lnSpc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String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[] </a:t>
            </a:r>
            <a:r>
              <a:rPr lang="en-US" sz="2000" b="0" dirty="0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tokens</a:t>
            </a:r>
            <a:r>
              <a:rPr lang="en-US" sz="2000" b="0" i="0" u="none" strike="noStrike" dirty="0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= </a:t>
            </a:r>
            <a:r>
              <a:rPr lang="en-US" sz="2000" b="0" i="0" u="none" strike="noStrike" dirty="0" err="1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pattern.split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Java8Regex9</a:t>
            </a:r>
            <a:r>
              <a:rPr lang="en-US" altLang="zh-CN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Demo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sz="2000" b="0" i="0" u="none" strike="noStrike" dirty="0" smtClean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);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// </a:t>
            </a:r>
            <a:r>
              <a:rPr lang="en-US" sz="2000" b="0" i="0" u="none" strike="noStrike" dirty="0" err="1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分割结果</a:t>
            </a:r>
            <a:r>
              <a:rPr lang="en-US" sz="2000" b="0" i="0" u="none" strike="noStrike" dirty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: ["Java", "Regex", </a:t>
            </a:r>
            <a:r>
              <a:rPr lang="en-US" sz="2000" b="0" i="0" u="none" strike="noStrike" dirty="0" smtClean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“</a:t>
            </a:r>
            <a:r>
              <a:rPr lang="en-US" sz="2000" b="0" dirty="0" smtClean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Demo</a:t>
            </a:r>
            <a:r>
              <a:rPr lang="en-US" sz="2000" b="0" i="0" u="none" strike="noStrike" dirty="0" smtClean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"]</a:t>
            </a:r>
            <a:endParaRPr lang="en-US" sz="2000" b="0" i="0" u="none" strike="noStrike" dirty="0">
              <a:solidFill>
                <a:srgbClr val="718096"/>
              </a:solidFill>
              <a:latin typeface="Times New Roman" pitchFamily="18" charset="0"/>
              <a:ea typeface="华文楷体" pitchFamily="2" charset="-122"/>
              <a:cs typeface="Consolas"/>
              <a:sym typeface="Consolas"/>
            </a:endParaRPr>
          </a:p>
          <a:p>
            <a:pPr marL="0" indent="0" algn="l">
              <a:lnSpc>
                <a:spcPct val="120000"/>
              </a:lnSpc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Matcher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 err="1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matcher</a:t>
            </a:r>
            <a:r>
              <a:rPr lang="en-US" sz="2000" b="0" i="0" u="none" strike="noStrike" dirty="0" smtClean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=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p.matcher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2026 Text Mining in Java"</a:t>
            </a:r>
            <a:r>
              <a:rPr lang="en-US" sz="2000" b="0" i="0" u="none" strike="noStrike" dirty="0" smtClean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);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// </a:t>
            </a:r>
            <a:r>
              <a:rPr lang="en-US" sz="2000" b="0" i="0" u="none" strike="noStrike" dirty="0" err="1">
                <a:solidFill>
                  <a:srgbClr val="718096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创建匹配器，用于查找数字</a:t>
            </a:r>
            <a:endParaRPr lang="en-US" sz="2000" b="0" i="0" u="none" strike="noStrike" dirty="0">
              <a:solidFill>
                <a:srgbClr val="718096"/>
              </a:solidFill>
              <a:latin typeface="Times New Roman" pitchFamily="18" charset="0"/>
              <a:ea typeface="华文楷体" pitchFamily="2" charset="-122"/>
              <a:cs typeface="Consolas"/>
              <a:sym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36499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Matcher</a:t>
            </a:r>
            <a:r>
              <a:rPr lang="zh-CN" altLang="en-US" dirty="0" smtClean="0"/>
              <a:t>类</a:t>
            </a:r>
            <a:endParaRPr lang="zh-CN" altLang="en-US" dirty="0"/>
          </a:p>
        </p:txBody>
      </p:sp>
      <p:sp>
        <p:nvSpPr>
          <p:cNvPr id="4" name="AutoShape 5"/>
          <p:cNvSpPr/>
          <p:nvPr/>
        </p:nvSpPr>
        <p:spPr>
          <a:xfrm>
            <a:off x="380206" y="1219200"/>
            <a:ext cx="5334000" cy="18288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6"/>
          <p:cNvSpPr/>
          <p:nvPr/>
        </p:nvSpPr>
        <p:spPr>
          <a:xfrm>
            <a:off x="304006" y="1219200"/>
            <a:ext cx="76200" cy="1828800"/>
          </a:xfrm>
          <a:prstGeom prst="roundRect">
            <a:avLst>
              <a:gd name="adj" fmla="val 0"/>
            </a:avLst>
          </a:prstGeom>
          <a:solidFill>
            <a:srgbClr val="4A90E2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7"/>
          <p:cNvSpPr/>
          <p:nvPr/>
        </p:nvSpPr>
        <p:spPr>
          <a:xfrm>
            <a:off x="456406" y="1363186"/>
            <a:ext cx="5181600" cy="1477328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0" indent="0" algn="just">
              <a:lnSpc>
                <a:spcPct val="120000"/>
              </a:lnSpc>
            </a:pPr>
            <a:r>
              <a:rPr lang="en-US" sz="2000" b="0" i="0" u="none" strike="noStrike" dirty="0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Matcher</a:t>
            </a:r>
            <a:r>
              <a:rPr lang="en-US" sz="2000" b="0" i="0" u="none" strike="noStrike" dirty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类是正则匹配的执行引擎，通过Pattern对象的matcher()</a:t>
            </a:r>
            <a:r>
              <a:rPr lang="en-US" sz="2000" b="0" i="0" u="none" strike="noStrike" dirty="0" err="1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方法创建并关联输入字符串。它持有匹配过程的状态信息，是实现灵活匹配、分组提取的核心组件</a:t>
            </a:r>
            <a:r>
              <a:rPr lang="en-US" sz="2000" b="0" i="0" u="none" strike="noStrike" dirty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。</a:t>
            </a:r>
          </a:p>
        </p:txBody>
      </p:sp>
      <p:sp>
        <p:nvSpPr>
          <p:cNvPr id="7" name="AutoShape 8"/>
          <p:cNvSpPr/>
          <p:nvPr/>
        </p:nvSpPr>
        <p:spPr>
          <a:xfrm>
            <a:off x="5866606" y="1219200"/>
            <a:ext cx="3150394" cy="1828800"/>
          </a:xfrm>
          <a:prstGeom prst="roundRect">
            <a:avLst>
              <a:gd name="adj" fmla="val 0"/>
            </a:avLst>
          </a:prstGeom>
          <a:solidFill>
            <a:srgbClr val="4A90E2">
              <a:alpha val="8000"/>
            </a:srgbClr>
          </a:solidFill>
          <a:ln w="12700" cap="flat" cmpd="sng">
            <a:solidFill>
              <a:srgbClr val="4A90E2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35" name="组合 34"/>
          <p:cNvGrpSpPr/>
          <p:nvPr/>
        </p:nvGrpSpPr>
        <p:grpSpPr>
          <a:xfrm>
            <a:off x="6095206" y="1295400"/>
            <a:ext cx="2413000" cy="304800"/>
            <a:chOff x="6095206" y="1295400"/>
            <a:chExt cx="2413000" cy="304800"/>
          </a:xfrm>
        </p:grpSpPr>
        <p:pic>
          <p:nvPicPr>
            <p:cNvPr id="8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95206" y="1295400"/>
              <a:ext cx="304800" cy="304800"/>
            </a:xfrm>
            <a:prstGeom prst="rect">
              <a:avLst/>
            </a:prstGeom>
          </p:spPr>
        </p:pic>
        <p:sp>
          <p:nvSpPr>
            <p:cNvPr id="9" name="AutoShape 10"/>
            <p:cNvSpPr/>
            <p:nvPr/>
          </p:nvSpPr>
          <p:spPr>
            <a:xfrm>
              <a:off x="6476206" y="1295400"/>
              <a:ext cx="2032000" cy="3048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sz="2000" b="1" i="0" u="none" strike="noStrike" dirty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状态性匹配引擎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sp>
        <p:nvSpPr>
          <p:cNvPr id="10" name="AutoShape 11"/>
          <p:cNvSpPr/>
          <p:nvPr/>
        </p:nvSpPr>
        <p:spPr>
          <a:xfrm>
            <a:off x="5962253" y="1547336"/>
            <a:ext cx="2959100" cy="1477328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0" indent="0" algn="l">
              <a:lnSpc>
                <a:spcPct val="120000"/>
              </a:lnSpc>
              <a:defRPr/>
            </a:pPr>
            <a:r>
              <a:rPr lang="en-US" sz="2000" b="0" i="0" u="none" strike="noStrike" dirty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内置状态机，每次匹配操作（如find()）</a:t>
            </a:r>
            <a:r>
              <a:rPr lang="en-US" sz="2000" b="0" i="0" u="none" strike="noStrike" dirty="0" err="1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都会动态更新内部状态，支持连续匹配与回溯</a:t>
            </a:r>
            <a:r>
              <a:rPr lang="en-US" sz="2000" b="0" i="0" u="none" strike="noStrike" dirty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。</a:t>
            </a:r>
            <a:endParaRPr lang="en-US" sz="2000" dirty="0"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11" name="AutoShape 12"/>
          <p:cNvSpPr/>
          <p:nvPr/>
        </p:nvSpPr>
        <p:spPr>
          <a:xfrm>
            <a:off x="9144000" y="1219200"/>
            <a:ext cx="2818606" cy="1828800"/>
          </a:xfrm>
          <a:prstGeom prst="roundRect">
            <a:avLst>
              <a:gd name="adj" fmla="val 0"/>
            </a:avLst>
          </a:prstGeom>
          <a:solidFill>
            <a:srgbClr val="EF4444">
              <a:alpha val="8000"/>
            </a:srgbClr>
          </a:solidFill>
          <a:ln w="12700" cap="flat" cmpd="sng">
            <a:solidFill>
              <a:srgbClr val="EF4444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34" name="组合 33"/>
          <p:cNvGrpSpPr/>
          <p:nvPr/>
        </p:nvGrpSpPr>
        <p:grpSpPr>
          <a:xfrm>
            <a:off x="9334500" y="1295400"/>
            <a:ext cx="2413000" cy="304800"/>
            <a:chOff x="9334500" y="1295400"/>
            <a:chExt cx="2413000" cy="304800"/>
          </a:xfrm>
        </p:grpSpPr>
        <p:pic>
          <p:nvPicPr>
            <p:cNvPr id="12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334500" y="1295400"/>
              <a:ext cx="304800" cy="304800"/>
            </a:xfrm>
            <a:prstGeom prst="rect">
              <a:avLst/>
            </a:prstGeom>
          </p:spPr>
        </p:pic>
        <p:sp>
          <p:nvSpPr>
            <p:cNvPr id="13" name="AutoShape 14"/>
            <p:cNvSpPr/>
            <p:nvPr/>
          </p:nvSpPr>
          <p:spPr>
            <a:xfrm>
              <a:off x="9715500" y="1295400"/>
              <a:ext cx="2032000" cy="304800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/>
            <a:lstStyle/>
            <a:p>
              <a:pPr marL="0" indent="0" algn="l">
                <a:lnSpc>
                  <a:spcPct val="125000"/>
                </a:lnSpc>
                <a:defRPr/>
              </a:pPr>
              <a:r>
                <a:rPr lang="en-US" sz="2000" b="1" i="0" u="none" strike="noStrike" dirty="0">
                  <a:solidFill>
                    <a:srgbClr val="333333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非线程安全设计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sp>
        <p:nvSpPr>
          <p:cNvPr id="14" name="AutoShape 15"/>
          <p:cNvSpPr/>
          <p:nvPr/>
        </p:nvSpPr>
        <p:spPr>
          <a:xfrm>
            <a:off x="9182100" y="1670447"/>
            <a:ext cx="2742406" cy="1107996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0" indent="0" algn="l">
              <a:lnSpc>
                <a:spcPct val="120000"/>
              </a:lnSpc>
              <a:defRPr/>
            </a:pPr>
            <a:r>
              <a:rPr lang="en-US" sz="2000" b="0" i="0" u="none" strike="noStrike" dirty="0" err="1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实例包含可变状态，</a:t>
            </a:r>
            <a:r>
              <a:rPr lang="en-US" sz="2000" b="0" i="0" u="none" strike="noStrike" dirty="0" err="1" smtClean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严禁多线程共享</a:t>
            </a:r>
            <a:r>
              <a:rPr lang="zh-CN" altLang="en-US" sz="2000" b="0" dirty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，</a:t>
            </a:r>
            <a:r>
              <a:rPr lang="en-US" sz="2000" b="0" i="0" u="none" strike="noStrike" dirty="0" err="1" smtClean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建议每个线程独立创建实例</a:t>
            </a:r>
            <a:r>
              <a:rPr lang="en-US" sz="2000" b="0" i="0" u="none" strike="noStrike" dirty="0" smtClean="0">
                <a:solidFill>
                  <a:srgbClr val="666666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。</a:t>
            </a:r>
            <a:endParaRPr lang="en-US" sz="2000" dirty="0">
              <a:latin typeface="Times New Roman" pitchFamily="18" charset="0"/>
              <a:ea typeface="华文楷体" pitchFamily="2" charset="-122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304005" y="3317982"/>
            <a:ext cx="2870995" cy="1635018"/>
            <a:chOff x="304005" y="3317982"/>
            <a:chExt cx="2870995" cy="1635018"/>
          </a:xfrm>
        </p:grpSpPr>
        <p:sp>
          <p:nvSpPr>
            <p:cNvPr id="15" name="AutoShape 16"/>
            <p:cNvSpPr/>
            <p:nvPr/>
          </p:nvSpPr>
          <p:spPr>
            <a:xfrm>
              <a:off x="304005" y="3317982"/>
              <a:ext cx="2870995" cy="1635018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lnSpc>
                  <a:spcPct val="120000"/>
                </a:lnSpc>
                <a:defRPr/>
              </a:pPr>
              <a:endParaRPr sz="200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17" name="AutoShape 18"/>
            <p:cNvSpPr/>
            <p:nvPr/>
          </p:nvSpPr>
          <p:spPr>
            <a:xfrm>
              <a:off x="380205" y="3424082"/>
              <a:ext cx="1905000" cy="369332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matches() </a:t>
              </a:r>
              <a:r>
                <a:rPr lang="en-US" sz="2000" b="1" i="0" u="none" strike="noStrike" dirty="0" err="1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全匹配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18" name="AutoShape 19"/>
            <p:cNvSpPr/>
            <p:nvPr/>
          </p:nvSpPr>
          <p:spPr>
            <a:xfrm>
              <a:off x="380205" y="3845004"/>
              <a:ext cx="2718594" cy="1107996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验证整个输入序列是否与模式完全匹配，常用于数据格式校验</a:t>
              </a:r>
              <a:r>
                <a:rPr lang="en-US" sz="2000" b="0" i="0" u="none" strike="noStrike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344069" y="3317982"/>
            <a:ext cx="2782094" cy="1635018"/>
            <a:chOff x="3352006" y="3317982"/>
            <a:chExt cx="2782094" cy="1635018"/>
          </a:xfrm>
        </p:grpSpPr>
        <p:sp>
          <p:nvSpPr>
            <p:cNvPr id="19" name="AutoShape 20"/>
            <p:cNvSpPr/>
            <p:nvPr/>
          </p:nvSpPr>
          <p:spPr>
            <a:xfrm>
              <a:off x="3352006" y="3317982"/>
              <a:ext cx="2782094" cy="1635018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lnSpc>
                  <a:spcPct val="120000"/>
                </a:lnSpc>
                <a:defRPr/>
              </a:pPr>
              <a:endParaRPr sz="200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21" name="AutoShape 22"/>
            <p:cNvSpPr/>
            <p:nvPr/>
          </p:nvSpPr>
          <p:spPr>
            <a:xfrm>
              <a:off x="3447653" y="3424082"/>
              <a:ext cx="1905000" cy="369332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find() </a:t>
              </a:r>
              <a:r>
                <a:rPr lang="en-US" sz="2000" b="1" i="0" u="none" strike="noStrike" dirty="0" err="1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查找子串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22" name="AutoShape 23"/>
            <p:cNvSpPr/>
            <p:nvPr/>
          </p:nvSpPr>
          <p:spPr>
            <a:xfrm>
              <a:off x="3447653" y="3845004"/>
              <a:ext cx="2590800" cy="1107996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zh-CN" altLang="en-US" sz="2000" b="0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查</a:t>
              </a:r>
              <a:r>
                <a:rPr lang="en-US" sz="2000" b="0" i="0" u="none" strike="noStrike" dirty="0" err="1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找下一个匹配的子</a:t>
              </a:r>
              <a:r>
                <a:rPr lang="zh-CN" alt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串</a:t>
              </a:r>
              <a:r>
                <a:rPr 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</a:t>
              </a: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支持循环遍历所有匹配项</a:t>
              </a:r>
              <a:r>
                <a:rPr lang="en-US" sz="2000" b="0" i="0" u="none" strike="noStrike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295232" y="3317982"/>
            <a:ext cx="2603500" cy="1635018"/>
            <a:chOff x="6299200" y="3317982"/>
            <a:chExt cx="2603500" cy="1635018"/>
          </a:xfrm>
        </p:grpSpPr>
        <p:sp>
          <p:nvSpPr>
            <p:cNvPr id="23" name="AutoShape 24"/>
            <p:cNvSpPr/>
            <p:nvPr/>
          </p:nvSpPr>
          <p:spPr>
            <a:xfrm>
              <a:off x="6299200" y="3317982"/>
              <a:ext cx="2603500" cy="1635018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lnSpc>
                  <a:spcPct val="120000"/>
                </a:lnSpc>
                <a:defRPr/>
              </a:pPr>
              <a:endParaRPr sz="200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25" name="AutoShape 26"/>
            <p:cNvSpPr/>
            <p:nvPr/>
          </p:nvSpPr>
          <p:spPr>
            <a:xfrm>
              <a:off x="6426597" y="3424082"/>
              <a:ext cx="1905000" cy="369332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group() </a:t>
              </a:r>
              <a:r>
                <a:rPr lang="en-US" sz="2000" b="1" i="0" u="none" strike="noStrike" dirty="0" err="1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获取结果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26" name="AutoShape 27"/>
            <p:cNvSpPr/>
            <p:nvPr/>
          </p:nvSpPr>
          <p:spPr>
            <a:xfrm>
              <a:off x="6426597" y="3845004"/>
              <a:ext cx="2348706" cy="1107996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返回上一次匹配操作中捕获的子串内容，支持索引获取分组</a:t>
              </a:r>
              <a:r>
                <a:rPr lang="en-US" sz="2000" b="0" i="0" u="none" strike="noStrike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9067800" y="3317982"/>
            <a:ext cx="2894806" cy="1635018"/>
            <a:chOff x="9067800" y="3317982"/>
            <a:chExt cx="2894806" cy="1635018"/>
          </a:xfrm>
        </p:grpSpPr>
        <p:sp>
          <p:nvSpPr>
            <p:cNvPr id="27" name="AutoShape 28"/>
            <p:cNvSpPr/>
            <p:nvPr/>
          </p:nvSpPr>
          <p:spPr>
            <a:xfrm>
              <a:off x="9067800" y="3317982"/>
              <a:ext cx="2894806" cy="1635018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100000"/>
              </a:srgbClr>
            </a:solidFill>
            <a:ln w="12700" cap="flat" cmpd="sng">
              <a:solidFill>
                <a:srgbClr val="E5E7EB">
                  <a:alpha val="100000"/>
                </a:srgbClr>
              </a:solidFill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lnSpc>
                  <a:spcPct val="120000"/>
                </a:lnSpc>
                <a:defRPr/>
              </a:pPr>
              <a:endParaRPr sz="200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29" name="AutoShape 30"/>
            <p:cNvSpPr/>
            <p:nvPr/>
          </p:nvSpPr>
          <p:spPr>
            <a:xfrm>
              <a:off x="9144000" y="3424082"/>
              <a:ext cx="2146300" cy="369332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1" i="0" u="none" strike="noStrike" dirty="0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start() / end() </a:t>
              </a:r>
              <a:r>
                <a:rPr lang="en-US" sz="2000" b="1" i="0" u="none" strike="noStrike" dirty="0" err="1">
                  <a:solidFill>
                    <a:srgbClr val="4A90E2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索引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  <p:sp>
          <p:nvSpPr>
            <p:cNvPr id="30" name="AutoShape 31"/>
            <p:cNvSpPr/>
            <p:nvPr/>
          </p:nvSpPr>
          <p:spPr>
            <a:xfrm>
              <a:off x="9144000" y="3845004"/>
              <a:ext cx="2742406" cy="1107996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l">
                <a:lnSpc>
                  <a:spcPct val="120000"/>
                </a:lnSpc>
                <a:defRPr/>
              </a:pPr>
              <a:r>
                <a:rPr lang="en-US" sz="2000" b="0" i="0" u="none" strike="noStrike" dirty="0" err="1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返回匹配子串在原字符串中的起始索引和结束索引</a:t>
              </a:r>
              <a:r>
                <a:rPr 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sp>
        <p:nvSpPr>
          <p:cNvPr id="31" name="AutoShape 32"/>
          <p:cNvSpPr/>
          <p:nvPr/>
        </p:nvSpPr>
        <p:spPr>
          <a:xfrm>
            <a:off x="304005" y="5334000"/>
            <a:ext cx="11658601" cy="1447800"/>
          </a:xfrm>
          <a:prstGeom prst="roundRect">
            <a:avLst>
              <a:gd name="adj" fmla="val 0"/>
            </a:avLst>
          </a:prstGeom>
          <a:solidFill>
            <a:srgbClr val="2D374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lnSpc>
                <a:spcPct val="120000"/>
              </a:lnSpc>
              <a:defRPr/>
            </a:pPr>
            <a:endParaRPr sz="2000"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33" name="AutoShape 34"/>
          <p:cNvSpPr/>
          <p:nvPr/>
        </p:nvSpPr>
        <p:spPr>
          <a:xfrm>
            <a:off x="488552" y="5518150"/>
            <a:ext cx="11289506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0000"/>
              </a:lnSpc>
              <a:defRPr/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 =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Pattern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.compile(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"\\d+"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);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5C6370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// </a:t>
            </a:r>
            <a:r>
              <a:rPr lang="en-US" sz="2000" b="0" i="0" u="none" strike="noStrike" dirty="0" err="1">
                <a:solidFill>
                  <a:srgbClr val="5C6370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匹配数字的正则表达式</a:t>
            </a:r>
            <a:endParaRPr lang="en-US" sz="2000" dirty="0">
              <a:latin typeface="Times New Roman" pitchFamily="18" charset="0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Matcher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 =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p.matcher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altLang="zh-CN" sz="2000" b="0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 2026 Text Mining in </a:t>
            </a:r>
            <a:r>
              <a:rPr lang="en-US" altLang="zh-CN" sz="2000" b="0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Java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sz="2000" b="0" i="0" u="none" strike="noStrike" dirty="0" smtClean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);</a:t>
            </a:r>
          </a:p>
          <a:p>
            <a:pPr marL="0" indent="0" algn="l">
              <a:lnSpc>
                <a:spcPct val="120000"/>
              </a:lnSpc>
            </a:pPr>
            <a:r>
              <a:rPr lang="en-US" sz="2000" b="0" i="0" u="none" strike="noStrike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while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m.find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()) {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System.out.println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“值</a:t>
            </a:r>
            <a:r>
              <a:rPr lang="zh-CN" altLang="en-US" sz="2000" b="0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：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”</a:t>
            </a:r>
            <a:r>
              <a:rPr lang="en-US" sz="2000" b="0" i="0" u="none" strike="noStrike" dirty="0" smtClean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+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m.group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() +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“</a:t>
            </a:r>
            <a:r>
              <a:rPr lang="zh-CN" alt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，</a:t>
            </a:r>
            <a:r>
              <a:rPr lang="en-US" sz="2000" b="0" i="0" u="none" strike="noStrike" dirty="0" err="1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位置</a:t>
            </a:r>
            <a:r>
              <a:rPr lang="zh-CN" altLang="en-US" sz="2000" b="0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：</a:t>
            </a:r>
            <a:r>
              <a:rPr lang="en-US" sz="2000" b="0" i="0" u="none" strike="noStrike" dirty="0" smtClean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</a:t>
            </a:r>
            <a:r>
              <a:rPr lang="en-US" sz="2000" b="0" i="0" u="none" strike="noStrike" dirty="0" smtClean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+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m.start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() +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98C379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"-"</a:t>
            </a:r>
            <a:r>
              <a:rPr lang="en-US" sz="2000" b="0" i="0" u="none" strike="noStrike" dirty="0">
                <a:solidFill>
                  <a:srgbClr val="1F2329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+ </a:t>
            </a:r>
            <a:r>
              <a:rPr lang="en-US" sz="2000" b="0" i="0" u="none" strike="noStrike" dirty="0" err="1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m.end</a:t>
            </a:r>
            <a:r>
              <a:rPr lang="en-US" sz="2000" b="0" i="0" u="none" strike="noStrike" dirty="0">
                <a:solidFill>
                  <a:srgbClr val="DCDFE4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rPr>
              <a:t>()); }</a:t>
            </a:r>
          </a:p>
        </p:txBody>
      </p:sp>
    </p:spTree>
    <p:extLst>
      <p:ext uri="{BB962C8B-B14F-4D97-AF65-F5344CB8AC3E}">
        <p14:creationId xmlns:p14="http://schemas.microsoft.com/office/powerpoint/2010/main" val="38483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示例：手机号及邮箱提取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53" y="1200150"/>
            <a:ext cx="9992106" cy="5527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20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356" y="4449500"/>
            <a:ext cx="8191500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基于</a:t>
            </a:r>
            <a:r>
              <a:rPr lang="en-US" altLang="zh-CN" dirty="0"/>
              <a:t>NIO</a:t>
            </a:r>
            <a:r>
              <a:rPr lang="zh-CN" altLang="en-US" dirty="0"/>
              <a:t>的高效文件读写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1606" y="1168752"/>
            <a:ext cx="11811000" cy="5257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dirty="0" err="1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小文件：</a:t>
            </a:r>
            <a:r>
              <a:rPr lang="en-US" altLang="zh-CN" dirty="0" err="1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一次性读取</a:t>
            </a:r>
            <a:endParaRPr lang="en-US" altLang="zh-CN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Files.readAllLines</a:t>
            </a:r>
            <a:r>
              <a:rPr lang="en-US" altLang="zh-CN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()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直接</a:t>
            </a:r>
            <a:r>
              <a:rPr lang="zh-CN" altLang="en-US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全部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加载至内存</a:t>
            </a:r>
            <a:endParaRPr lang="en-US" altLang="zh-CN" sz="2400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>
              <a:lnSpc>
                <a:spcPct val="120000"/>
              </a:lnSpc>
            </a:pPr>
            <a:r>
              <a:rPr lang="en-US" altLang="zh-CN" dirty="0" err="1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大文件：</a:t>
            </a:r>
            <a:r>
              <a:rPr lang="en-US" altLang="zh-CN" dirty="0" err="1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流式读取</a:t>
            </a:r>
            <a:endParaRPr lang="en-US" altLang="zh-CN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Files.BufferedReader</a:t>
            </a:r>
            <a:r>
              <a:rPr lang="zh-CN" altLang="en-US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配合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readLine</a:t>
            </a:r>
            <a:r>
              <a:rPr lang="en-US" altLang="zh-CN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()</a:t>
            </a:r>
            <a:r>
              <a:rPr lang="zh-CN" altLang="en-US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，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逐行读取并处理</a:t>
            </a:r>
            <a:r>
              <a:rPr lang="en-US" altLang="zh-CN" sz="2400" dirty="0" err="1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，避免内存溢出</a:t>
            </a:r>
            <a:endParaRPr lang="en-US" altLang="zh-CN" sz="2400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>
              <a:lnSpc>
                <a:spcPct val="120000"/>
              </a:lnSpc>
            </a:pPr>
            <a:r>
              <a:rPr lang="en-US" altLang="zh-CN" dirty="0" err="1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显式</a:t>
            </a:r>
            <a:r>
              <a:rPr lang="zh-CN" altLang="en-US" dirty="0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指定</a:t>
            </a:r>
            <a:r>
              <a:rPr lang="en-US" altLang="zh-CN" dirty="0" err="1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字符集</a:t>
            </a:r>
            <a:endParaRPr lang="en-US" altLang="zh-CN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 err="1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避免编码差异导致的乱码问题</a:t>
            </a:r>
            <a:endParaRPr lang="en-US" altLang="zh-CN" sz="2400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>
              <a:lnSpc>
                <a:spcPct val="120000"/>
              </a:lnSpc>
            </a:pPr>
            <a:r>
              <a:rPr lang="zh-CN" altLang="en-US" dirty="0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资源</a:t>
            </a:r>
            <a:r>
              <a:rPr lang="en-US" altLang="zh-CN" dirty="0" err="1" smtClean="0">
                <a:solidFill>
                  <a:srgbClr val="333333"/>
                </a:solidFill>
                <a:latin typeface="Times New Roman" pitchFamily="18" charset="0"/>
                <a:cs typeface="Noto Sans SC"/>
                <a:sym typeface="Noto Sans SC"/>
              </a:rPr>
              <a:t>自动关闭</a:t>
            </a:r>
            <a:endParaRPr lang="en-US" altLang="zh-CN" dirty="0" smtClean="0">
              <a:solidFill>
                <a:srgbClr val="333333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 lvl="1">
              <a:lnSpc>
                <a:spcPct val="120000"/>
              </a:lnSpc>
            </a:pPr>
            <a:r>
              <a:rPr lang="en-US" altLang="zh-CN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try-with-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resources自动</a:t>
            </a:r>
            <a:endParaRPr lang="en-US" altLang="zh-CN" sz="2400" dirty="0" smtClean="0">
              <a:solidFill>
                <a:srgbClr val="666666"/>
              </a:solidFill>
              <a:latin typeface="Times New Roman" pitchFamily="18" charset="0"/>
              <a:cs typeface="Noto Sans SC"/>
              <a:sym typeface="Noto Sans SC"/>
            </a:endParaRPr>
          </a:p>
          <a:p>
            <a:pPr marL="457200" lvl="1" indent="0">
              <a:lnSpc>
                <a:spcPct val="120000"/>
              </a:lnSpc>
              <a:buNone/>
            </a:pPr>
            <a:r>
              <a:rPr lang="en-US" altLang="zh-CN" sz="2400" dirty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 </a:t>
            </a:r>
            <a:r>
              <a:rPr lang="en-US" altLang="zh-CN" sz="2400" dirty="0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   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释放</a:t>
            </a:r>
            <a:r>
              <a:rPr lang="en-US" altLang="zh-CN" sz="2400" dirty="0" err="1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IO</a:t>
            </a:r>
            <a:r>
              <a:rPr lang="en-US" altLang="zh-CN" sz="2400" dirty="0" err="1" smtClean="0">
                <a:solidFill>
                  <a:srgbClr val="666666"/>
                </a:solidFill>
                <a:latin typeface="Times New Roman" pitchFamily="18" charset="0"/>
                <a:cs typeface="Noto Sans SC"/>
                <a:sym typeface="Noto Sans SC"/>
              </a:rPr>
              <a:t>资源</a:t>
            </a:r>
            <a:endParaRPr lang="en-US" altLang="zh-CN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3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大文件内存映射</a:t>
            </a:r>
            <a:r>
              <a:rPr lang="zh-CN" altLang="zh-CN" dirty="0" smtClean="0"/>
              <a:t>技术</a:t>
            </a:r>
            <a:r>
              <a:rPr lang="zh-CN" altLang="en-US" dirty="0" smtClean="0"/>
              <a:t>（</a:t>
            </a:r>
            <a:r>
              <a:rPr lang="en-US" altLang="zh-CN" dirty="0" smtClean="0"/>
              <a:t>1/2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4" name="AutoShape 5"/>
          <p:cNvSpPr/>
          <p:nvPr/>
        </p:nvSpPr>
        <p:spPr>
          <a:xfrm>
            <a:off x="380206" y="1295400"/>
            <a:ext cx="11277600" cy="1524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4A90E2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just">
              <a:lnSpc>
                <a:spcPct val="125000"/>
              </a:lnSpc>
              <a:defRPr/>
            </a:pPr>
            <a:endParaRPr sz="2000"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5" name="AutoShape 6"/>
          <p:cNvSpPr/>
          <p:nvPr/>
        </p:nvSpPr>
        <p:spPr>
          <a:xfrm>
            <a:off x="608409" y="1364903"/>
            <a:ext cx="10821194" cy="13849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0" indent="0" algn="just">
              <a:lnSpc>
                <a:spcPct val="125000"/>
              </a:lnSpc>
              <a:defRPr/>
            </a:pPr>
            <a:r>
              <a:rPr lang="en-US" sz="2400" b="1" i="0" u="none" strike="noStrike" dirty="0" err="1">
                <a:solidFill>
                  <a:srgbClr val="4A90E2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核心原理</a:t>
            </a:r>
            <a:r>
              <a:rPr lang="en-US" sz="2400" b="1" i="0" u="none" strike="noStrike" dirty="0" err="1" smtClean="0">
                <a:solidFill>
                  <a:srgbClr val="4A90E2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：</a:t>
            </a:r>
            <a:r>
              <a:rPr lang="en-US" sz="2400" b="0" i="0" u="none" strike="noStrike" dirty="0" err="1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内存映射</a:t>
            </a:r>
            <a:r>
              <a:rPr lang="en-US" sz="2400" b="0" i="0" u="none" strike="noStrike" dirty="0" err="1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（Memory</a:t>
            </a:r>
            <a:r>
              <a:rPr lang="en-US" sz="2400" b="0" i="0" u="none" strike="noStrike" dirty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 </a:t>
            </a:r>
            <a:r>
              <a:rPr lang="en-US" sz="2400" b="0" i="0" u="none" strike="noStrike" dirty="0" err="1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Mapping）将磁盘文件直接映射到进程的虚拟地址空间，</a:t>
            </a:r>
            <a:r>
              <a:rPr lang="en-US" sz="2400" b="0" i="0" u="none" strike="noStrike" dirty="0" err="1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通过</a:t>
            </a:r>
            <a:r>
              <a:rPr lang="en-US" sz="2400" i="0" u="none" strike="noStrike" dirty="0" err="1" smtClean="0">
                <a:solidFill>
                  <a:srgbClr val="FF0000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MappedByteBuffer</a:t>
            </a:r>
            <a:r>
              <a:rPr lang="en-US" sz="2400" b="0" i="0" u="none" strike="noStrike" dirty="0" err="1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实现内存级的高速读写</a:t>
            </a:r>
            <a:r>
              <a:rPr lang="zh-CN" altLang="en-US" sz="2400" b="0" dirty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，</a:t>
            </a:r>
            <a:r>
              <a:rPr lang="en-US" sz="2400" b="0" i="0" u="none" strike="noStrike" dirty="0" err="1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由操作系统负责按需将数据调入物理内存</a:t>
            </a:r>
            <a:r>
              <a:rPr lang="en-US" sz="2400" b="0" i="0" u="none" strike="noStrike" dirty="0" smtClean="0">
                <a:solidFill>
                  <a:srgbClr val="555555"/>
                </a:solidFill>
                <a:latin typeface="Times New Roman" pitchFamily="18" charset="0"/>
                <a:ea typeface="华文楷体" pitchFamily="2" charset="-122"/>
                <a:cs typeface="Noto Sans SC"/>
                <a:sym typeface="Noto Sans SC"/>
              </a:rPr>
              <a:t>。</a:t>
            </a:r>
            <a:endParaRPr lang="en-US" sz="2400" dirty="0">
              <a:latin typeface="Times New Roman" pitchFamily="18" charset="0"/>
              <a:ea typeface="华文楷体" pitchFamily="2" charset="-122"/>
            </a:endParaRPr>
          </a:p>
        </p:txBody>
      </p:sp>
      <p:sp>
        <p:nvSpPr>
          <p:cNvPr id="6" name="AutoShape 7"/>
          <p:cNvSpPr/>
          <p:nvPr/>
        </p:nvSpPr>
        <p:spPr>
          <a:xfrm>
            <a:off x="380206" y="3429000"/>
            <a:ext cx="3810794" cy="25781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4A90E2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just">
              <a:lnSpc>
                <a:spcPct val="125000"/>
              </a:lnSpc>
              <a:defRPr/>
            </a:pPr>
            <a:endParaRPr sz="2000">
              <a:latin typeface="Times New Roman" pitchFamily="18" charset="0"/>
              <a:ea typeface="华文楷体" pitchFamily="2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627856" y="3619500"/>
            <a:ext cx="3315494" cy="2015579"/>
            <a:chOff x="685006" y="3619500"/>
            <a:chExt cx="3315494" cy="2015579"/>
          </a:xfrm>
        </p:grpSpPr>
        <p:grpSp>
          <p:nvGrpSpPr>
            <p:cNvPr id="34" name="组合 33"/>
            <p:cNvGrpSpPr/>
            <p:nvPr/>
          </p:nvGrpSpPr>
          <p:grpSpPr>
            <a:xfrm>
              <a:off x="685006" y="3619500"/>
              <a:ext cx="3111500" cy="304800"/>
              <a:chOff x="685006" y="3619500"/>
              <a:chExt cx="3111500" cy="304800"/>
            </a:xfrm>
          </p:grpSpPr>
          <p:pic>
            <p:nvPicPr>
              <p:cNvPr id="7" name="Picture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85006" y="3619500"/>
                <a:ext cx="304800" cy="304800"/>
              </a:xfrm>
              <a:prstGeom prst="rect">
                <a:avLst/>
              </a:prstGeom>
            </p:spPr>
          </p:pic>
          <p:sp>
            <p:nvSpPr>
              <p:cNvPr id="8" name="AutoShape 9"/>
              <p:cNvSpPr/>
              <p:nvPr/>
            </p:nvSpPr>
            <p:spPr>
              <a:xfrm>
                <a:off x="1129506" y="3619500"/>
                <a:ext cx="2667000" cy="3048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 marL="0" indent="0" algn="just">
                  <a:lnSpc>
                    <a:spcPct val="125000"/>
                  </a:lnSpc>
                  <a:defRPr/>
                </a:pPr>
                <a:r>
                  <a:rPr lang="en-US" sz="2000" b="1" i="0" u="none" strike="noStrike" dirty="0" err="1">
                    <a:solidFill>
                      <a:srgbClr val="333333"/>
                    </a:solidFill>
                    <a:latin typeface="Times New Roman" pitchFamily="18" charset="0"/>
                    <a:ea typeface="华文楷体" pitchFamily="2" charset="-122"/>
                    <a:cs typeface="Noto Sans SC"/>
                    <a:sym typeface="Noto Sans SC"/>
                  </a:rPr>
                  <a:t>超大文件处理</a:t>
                </a:r>
                <a:endParaRPr lang="en-US" sz="2000" dirty="0">
                  <a:latin typeface="Times New Roman" pitchFamily="18" charset="0"/>
                  <a:ea typeface="华文楷体" pitchFamily="2" charset="-122"/>
                </a:endParaRPr>
              </a:p>
            </p:txBody>
          </p:sp>
        </p:grpSp>
        <p:sp>
          <p:nvSpPr>
            <p:cNvPr id="9" name="AutoShape 10"/>
            <p:cNvSpPr/>
            <p:nvPr/>
          </p:nvSpPr>
          <p:spPr>
            <a:xfrm>
              <a:off x="685006" y="4096196"/>
              <a:ext cx="3315494" cy="1538883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5000"/>
                </a:lnSpc>
                <a:defRPr/>
              </a:pP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轻松应对GB</a:t>
              </a:r>
              <a:r>
                <a:rPr lang="en-US" sz="2000" b="0" i="0" u="none" strike="noStrike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/</a:t>
              </a: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TB级海量文件，无需一次性加载全量数据到内存</a:t>
              </a:r>
              <a:r>
                <a:rPr lang="en-US" sz="2000" b="0" i="0" u="none" strike="noStrike" dirty="0" err="1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，规避内存溢出风险</a:t>
              </a: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，实现高效处理</a:t>
              </a:r>
              <a:r>
                <a:rPr lang="en-US" sz="2000" b="0" i="0" u="none" strike="noStrike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sp>
        <p:nvSpPr>
          <p:cNvPr id="10" name="AutoShape 11"/>
          <p:cNvSpPr/>
          <p:nvPr/>
        </p:nvSpPr>
        <p:spPr>
          <a:xfrm>
            <a:off x="4381500" y="3429000"/>
            <a:ext cx="3429000" cy="25781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4A90E2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just">
              <a:lnSpc>
                <a:spcPct val="125000"/>
              </a:lnSpc>
              <a:defRPr/>
            </a:pPr>
            <a:endParaRPr sz="2000">
              <a:latin typeface="Times New Roman" pitchFamily="18" charset="0"/>
              <a:ea typeface="华文楷体" pitchFamily="2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540250" y="3619500"/>
            <a:ext cx="3111500" cy="2015579"/>
            <a:chOff x="4572000" y="3619500"/>
            <a:chExt cx="3111500" cy="2015579"/>
          </a:xfrm>
        </p:grpSpPr>
        <p:grpSp>
          <p:nvGrpSpPr>
            <p:cNvPr id="33" name="组合 32"/>
            <p:cNvGrpSpPr/>
            <p:nvPr/>
          </p:nvGrpSpPr>
          <p:grpSpPr>
            <a:xfrm>
              <a:off x="4572000" y="3619500"/>
              <a:ext cx="3111500" cy="304800"/>
              <a:chOff x="4572000" y="3619500"/>
              <a:chExt cx="3111500" cy="304800"/>
            </a:xfrm>
          </p:grpSpPr>
          <p:pic>
            <p:nvPicPr>
              <p:cNvPr id="11" name="Picture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572000" y="3619500"/>
                <a:ext cx="304800" cy="304800"/>
              </a:xfrm>
              <a:prstGeom prst="rect">
                <a:avLst/>
              </a:prstGeom>
            </p:spPr>
          </p:pic>
          <p:sp>
            <p:nvSpPr>
              <p:cNvPr id="12" name="AutoShape 13"/>
              <p:cNvSpPr/>
              <p:nvPr/>
            </p:nvSpPr>
            <p:spPr>
              <a:xfrm>
                <a:off x="5016500" y="3619500"/>
                <a:ext cx="2667000" cy="3048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 marL="0" indent="0" algn="just">
                  <a:lnSpc>
                    <a:spcPct val="125000"/>
                  </a:lnSpc>
                  <a:defRPr/>
                </a:pPr>
                <a:r>
                  <a:rPr lang="en-US" sz="2000" b="1" i="0" u="none" strike="noStrike" dirty="0" err="1">
                    <a:solidFill>
                      <a:srgbClr val="333333"/>
                    </a:solidFill>
                    <a:latin typeface="Times New Roman" pitchFamily="18" charset="0"/>
                    <a:ea typeface="华文楷体" pitchFamily="2" charset="-122"/>
                    <a:cs typeface="Noto Sans SC"/>
                    <a:sym typeface="Noto Sans SC"/>
                  </a:rPr>
                  <a:t>高效随机访问</a:t>
                </a:r>
                <a:endParaRPr lang="en-US" sz="2000" dirty="0">
                  <a:latin typeface="Times New Roman" pitchFamily="18" charset="0"/>
                  <a:ea typeface="华文楷体" pitchFamily="2" charset="-122"/>
                </a:endParaRPr>
              </a:p>
            </p:txBody>
          </p:sp>
        </p:grpSp>
        <p:sp>
          <p:nvSpPr>
            <p:cNvPr id="13" name="AutoShape 14"/>
            <p:cNvSpPr/>
            <p:nvPr/>
          </p:nvSpPr>
          <p:spPr>
            <a:xfrm>
              <a:off x="4572000" y="4096196"/>
              <a:ext cx="3048000" cy="1538883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5000"/>
                </a:lnSpc>
                <a:defRPr/>
              </a:pP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支持直接定位文件任意偏移位置，无需从头顺序遍历</a:t>
              </a:r>
              <a:r>
                <a:rPr 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r>
                <a:rPr lang="zh-CN" altLang="en-US" sz="2000" b="0" dirty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适合随机访问、局部读取或分块处理较大的文件</a:t>
              </a:r>
              <a:r>
                <a:rPr 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  <p:sp>
        <p:nvSpPr>
          <p:cNvPr id="14" name="AutoShape 15"/>
          <p:cNvSpPr/>
          <p:nvPr/>
        </p:nvSpPr>
        <p:spPr>
          <a:xfrm>
            <a:off x="8001000" y="3429000"/>
            <a:ext cx="3656806" cy="25781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4A90E2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just">
              <a:lnSpc>
                <a:spcPct val="125000"/>
              </a:lnSpc>
              <a:defRPr/>
            </a:pPr>
            <a:endParaRPr sz="2000">
              <a:latin typeface="Times New Roman" pitchFamily="18" charset="0"/>
              <a:ea typeface="华文楷体" pitchFamily="2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8210153" y="3619500"/>
            <a:ext cx="3238500" cy="1630858"/>
            <a:chOff x="8191500" y="3619500"/>
            <a:chExt cx="3238500" cy="1630858"/>
          </a:xfrm>
        </p:grpSpPr>
        <p:grpSp>
          <p:nvGrpSpPr>
            <p:cNvPr id="32" name="组合 31"/>
            <p:cNvGrpSpPr/>
            <p:nvPr/>
          </p:nvGrpSpPr>
          <p:grpSpPr>
            <a:xfrm>
              <a:off x="8191500" y="3619500"/>
              <a:ext cx="3111500" cy="304800"/>
              <a:chOff x="8191500" y="3619500"/>
              <a:chExt cx="3111500" cy="304800"/>
            </a:xfrm>
          </p:grpSpPr>
          <p:pic>
            <p:nvPicPr>
              <p:cNvPr id="15" name="Picture 1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191500" y="3619500"/>
                <a:ext cx="304800" cy="304800"/>
              </a:xfrm>
              <a:prstGeom prst="rect">
                <a:avLst/>
              </a:prstGeom>
            </p:spPr>
          </p:pic>
          <p:sp>
            <p:nvSpPr>
              <p:cNvPr id="16" name="AutoShape 17"/>
              <p:cNvSpPr/>
              <p:nvPr/>
            </p:nvSpPr>
            <p:spPr>
              <a:xfrm>
                <a:off x="8636000" y="3619500"/>
                <a:ext cx="2667000" cy="304800"/>
              </a:xfrm>
              <a:prstGeom prst="rect">
                <a:avLst/>
              </a:prstGeom>
              <a:noFill/>
              <a:ln w="12700" cap="flat" cmpd="sng">
                <a:noFill/>
                <a:prstDash val="solid"/>
                <a:round/>
              </a:ln>
            </p:spPr>
            <p:txBody>
              <a:bodyPr vert="horz" wrap="square" lIns="0" tIns="0" rIns="0" bIns="0" rtlCol="0" anchor="ctr" anchorCtr="0"/>
              <a:lstStyle/>
              <a:p>
                <a:pPr marL="0" indent="0" algn="just">
                  <a:lnSpc>
                    <a:spcPct val="125000"/>
                  </a:lnSpc>
                  <a:defRPr/>
                </a:pPr>
                <a:r>
                  <a:rPr lang="en-US" sz="2000" b="1" i="0" u="none" strike="noStrike" dirty="0" err="1">
                    <a:solidFill>
                      <a:srgbClr val="333333"/>
                    </a:solidFill>
                    <a:latin typeface="Times New Roman" pitchFamily="18" charset="0"/>
                    <a:ea typeface="华文楷体" pitchFamily="2" charset="-122"/>
                    <a:cs typeface="Noto Sans SC"/>
                    <a:sym typeface="Noto Sans SC"/>
                  </a:rPr>
                  <a:t>按需局部映射</a:t>
                </a:r>
                <a:endParaRPr lang="en-US" sz="2000" dirty="0">
                  <a:latin typeface="Times New Roman" pitchFamily="18" charset="0"/>
                  <a:ea typeface="华文楷体" pitchFamily="2" charset="-122"/>
                </a:endParaRPr>
              </a:p>
            </p:txBody>
          </p:sp>
        </p:grpSp>
        <p:sp>
          <p:nvSpPr>
            <p:cNvPr id="17" name="AutoShape 18"/>
            <p:cNvSpPr/>
            <p:nvPr/>
          </p:nvSpPr>
          <p:spPr>
            <a:xfrm>
              <a:off x="8191500" y="4096196"/>
              <a:ext cx="3238500" cy="1154162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marL="0" indent="0" algn="just">
                <a:lnSpc>
                  <a:spcPct val="125000"/>
                </a:lnSpc>
                <a:defRPr/>
              </a:pPr>
              <a:r>
                <a:rPr lang="en-US" sz="2000" b="0" i="0" u="none" strike="noStrike" dirty="0" err="1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仅映射文件的特定区域而非全部内容，大幅减少虚拟内存占用</a:t>
              </a:r>
              <a:r>
                <a:rPr lang="en-US" sz="2000" b="0" i="0" u="none" strike="noStrike" dirty="0" smtClean="0">
                  <a:solidFill>
                    <a:srgbClr val="666666"/>
                  </a:solidFill>
                  <a:latin typeface="Times New Roman" pitchFamily="18" charset="0"/>
                  <a:ea typeface="华文楷体" pitchFamily="2" charset="-122"/>
                  <a:cs typeface="Noto Sans SC"/>
                  <a:sym typeface="Noto Sans SC"/>
                </a:rPr>
                <a:t>。</a:t>
              </a:r>
              <a:endParaRPr lang="en-US" sz="2000" dirty="0">
                <a:latin typeface="Times New Roman" pitchFamily="18" charset="0"/>
                <a:ea typeface="华文楷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18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大文件内存映射技术</a:t>
            </a:r>
            <a:r>
              <a:rPr lang="zh-CN" altLang="en-US" dirty="0" smtClean="0"/>
              <a:t>（</a:t>
            </a:r>
            <a:r>
              <a:rPr lang="en-US" altLang="zh-CN" dirty="0" smtClean="0"/>
              <a:t>2/2</a:t>
            </a:r>
            <a:r>
              <a:rPr lang="zh-CN" altLang="en-US" dirty="0"/>
              <a:t>）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281" y="68885"/>
            <a:ext cx="8397850" cy="672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16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F4C661C-30E7-4C39-AFE9-FFFAA64FE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课程主要内容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B9CF4D3A-3DD3-451B-BB74-45FC31732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85" y="1168752"/>
            <a:ext cx="11377719" cy="5613048"/>
          </a:xfrm>
        </p:spPr>
        <p:txBody>
          <a:bodyPr/>
          <a:lstStyle/>
          <a:p>
            <a:r>
              <a:rPr lang="zh-CN" altLang="en-US" sz="3200" dirty="0" smtClean="0">
                <a:latin typeface="Times New Roman" pitchFamily="18" charset="0"/>
              </a:rPr>
              <a:t>绪论（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>
              <a:latin typeface="Times New Roman" pitchFamily="18" charset="0"/>
            </a:endParaRPr>
          </a:p>
          <a:p>
            <a:r>
              <a:rPr lang="en-US" altLang="zh-CN" sz="3200" dirty="0" smtClean="0">
                <a:latin typeface="Times New Roman" pitchFamily="18" charset="0"/>
              </a:rPr>
              <a:t>Java</a:t>
            </a:r>
            <a:r>
              <a:rPr lang="zh-CN" altLang="en-US" sz="3200" dirty="0" smtClean="0">
                <a:latin typeface="Times New Roman" pitchFamily="18" charset="0"/>
              </a:rPr>
              <a:t>文本处理基础（</a:t>
            </a:r>
            <a:r>
              <a:rPr lang="en-US" altLang="zh-CN" sz="3200" dirty="0" smtClean="0">
                <a:latin typeface="Times New Roman" pitchFamily="18" charset="0"/>
              </a:rPr>
              <a:t>Basics of Java Text Processing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 smtClean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文本表示（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Text Representation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 smtClean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文本分类（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Text Classification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 smtClean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文本聚类（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Text Clustering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 smtClean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信息抽取（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Information Extraction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主题模型（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Topic </a:t>
            </a:r>
            <a:r>
              <a:rPr lang="en-US" altLang="zh-CN" sz="3200" dirty="0">
                <a:latin typeface="Times New Roman" pitchFamily="18" charset="0"/>
                <a:cs typeface="Times New Roman" pitchFamily="18" charset="0"/>
              </a:rPr>
              <a:t>Modeling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 smtClean="0">
              <a:latin typeface="Times New Roman" pitchFamily="18" charset="0"/>
            </a:endParaRPr>
          </a:p>
          <a:p>
            <a:r>
              <a:rPr lang="zh-CN" altLang="en-US" sz="3200" dirty="0" smtClean="0">
                <a:latin typeface="Times New Roman" pitchFamily="18" charset="0"/>
              </a:rPr>
              <a:t>情感分析（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Sentiment Analysis</a:t>
            </a:r>
            <a:r>
              <a:rPr lang="zh-CN" altLang="en-US" sz="3200" dirty="0" smtClean="0">
                <a:latin typeface="Times New Roman" pitchFamily="18" charset="0"/>
              </a:rPr>
              <a:t>）</a:t>
            </a:r>
            <a:endParaRPr lang="en-US" altLang="zh-CN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52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Maven</a:t>
            </a:r>
            <a:r>
              <a:rPr lang="zh-CN" altLang="en-US" dirty="0" smtClean="0"/>
              <a:t>依赖管理工具</a:t>
            </a:r>
            <a:endParaRPr lang="zh-CN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" y="1240100"/>
            <a:ext cx="11925300" cy="551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2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Maven</a:t>
            </a:r>
            <a:r>
              <a:rPr lang="zh-CN" altLang="en-US" dirty="0" smtClean="0"/>
              <a:t>项目结构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CN" dirty="0" err="1">
                <a:latin typeface="Times New Roman" pitchFamily="18" charset="0"/>
              </a:rPr>
              <a:t>src</a:t>
            </a:r>
            <a:r>
              <a:rPr lang="en-US" altLang="zh-CN" dirty="0">
                <a:latin typeface="Times New Roman" pitchFamily="18" charset="0"/>
              </a:rPr>
              <a:t>/main/java</a:t>
            </a:r>
            <a:r>
              <a:rPr lang="zh-CN" altLang="en-US" dirty="0">
                <a:latin typeface="Times New Roman" pitchFamily="18" charset="0"/>
              </a:rPr>
              <a:t>：存放项目的</a:t>
            </a:r>
            <a:r>
              <a:rPr lang="en-US" altLang="zh-CN" dirty="0">
                <a:latin typeface="Times New Roman" pitchFamily="18" charset="0"/>
              </a:rPr>
              <a:t>Java</a:t>
            </a:r>
            <a:r>
              <a:rPr lang="zh-CN" altLang="en-US" dirty="0" smtClean="0">
                <a:latin typeface="Times New Roman" pitchFamily="18" charset="0"/>
              </a:rPr>
              <a:t>源代码</a:t>
            </a:r>
            <a:endParaRPr lang="zh-CN" altLang="en-US" dirty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 err="1">
                <a:latin typeface="Times New Roman" pitchFamily="18" charset="0"/>
              </a:rPr>
              <a:t>src</a:t>
            </a:r>
            <a:r>
              <a:rPr lang="en-US" altLang="zh-CN" dirty="0">
                <a:latin typeface="Times New Roman" pitchFamily="18" charset="0"/>
              </a:rPr>
              <a:t>/main/resources</a:t>
            </a:r>
            <a:r>
              <a:rPr lang="zh-CN" altLang="en-US" dirty="0">
                <a:latin typeface="Times New Roman" pitchFamily="18" charset="0"/>
              </a:rPr>
              <a:t>：存放配置文件或非代码</a:t>
            </a:r>
            <a:r>
              <a:rPr lang="zh-CN" altLang="en-US" dirty="0" smtClean="0">
                <a:latin typeface="Times New Roman" pitchFamily="18" charset="0"/>
              </a:rPr>
              <a:t>资源</a:t>
            </a:r>
            <a:endParaRPr lang="en-US" altLang="zh-CN" dirty="0" smtClean="0">
              <a:latin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zh-CN" altLang="en-US" dirty="0" smtClean="0">
                <a:latin typeface="Times New Roman" pitchFamily="18" charset="0"/>
              </a:rPr>
              <a:t>停</a:t>
            </a:r>
            <a:r>
              <a:rPr lang="zh-CN" altLang="en-US" dirty="0">
                <a:latin typeface="Times New Roman" pitchFamily="18" charset="0"/>
              </a:rPr>
              <a:t>用词表</a:t>
            </a:r>
            <a:r>
              <a:rPr lang="en-US" altLang="zh-CN" dirty="0">
                <a:latin typeface="Times New Roman" pitchFamily="18" charset="0"/>
              </a:rPr>
              <a:t>stopwords.txt</a:t>
            </a:r>
            <a:r>
              <a:rPr lang="zh-CN" altLang="en-US" dirty="0">
                <a:latin typeface="Times New Roman" pitchFamily="18" charset="0"/>
              </a:rPr>
              <a:t>、模型</a:t>
            </a:r>
            <a:r>
              <a:rPr lang="zh-CN" altLang="en-US" dirty="0" smtClean="0">
                <a:latin typeface="Times New Roman" pitchFamily="18" charset="0"/>
              </a:rPr>
              <a:t>文件</a:t>
            </a:r>
            <a:r>
              <a:rPr lang="zh-CN" altLang="en-US" dirty="0">
                <a:latin typeface="Times New Roman" pitchFamily="18" charset="0"/>
              </a:rPr>
              <a:t>等</a:t>
            </a:r>
          </a:p>
          <a:p>
            <a:pPr algn="just">
              <a:lnSpc>
                <a:spcPct val="150000"/>
              </a:lnSpc>
            </a:pPr>
            <a:r>
              <a:rPr lang="en-US" altLang="zh-CN" dirty="0" err="1">
                <a:latin typeface="Times New Roman" pitchFamily="18" charset="0"/>
              </a:rPr>
              <a:t>src</a:t>
            </a:r>
            <a:r>
              <a:rPr lang="en-US" altLang="zh-CN" dirty="0">
                <a:latin typeface="Times New Roman" pitchFamily="18" charset="0"/>
              </a:rPr>
              <a:t>/test/java</a:t>
            </a:r>
            <a:r>
              <a:rPr lang="zh-CN" altLang="en-US" dirty="0">
                <a:latin typeface="Times New Roman" pitchFamily="18" charset="0"/>
              </a:rPr>
              <a:t>：存放单元测试</a:t>
            </a:r>
            <a:r>
              <a:rPr lang="zh-CN" altLang="en-US" dirty="0" smtClean="0">
                <a:latin typeface="Times New Roman" pitchFamily="18" charset="0"/>
              </a:rPr>
              <a:t>代码</a:t>
            </a:r>
            <a:endParaRPr lang="zh-CN" altLang="en-US" dirty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latin typeface="Times New Roman" pitchFamily="18" charset="0"/>
              </a:rPr>
              <a:t>pom.xml</a:t>
            </a:r>
            <a:r>
              <a:rPr lang="zh-CN" altLang="en-US" dirty="0">
                <a:latin typeface="Times New Roman" pitchFamily="18" charset="0"/>
              </a:rPr>
              <a:t>：项目对象模型（</a:t>
            </a:r>
            <a:r>
              <a:rPr lang="en-US" altLang="zh-CN" dirty="0">
                <a:latin typeface="Times New Roman" pitchFamily="18" charset="0"/>
              </a:rPr>
              <a:t>Project Object Model</a:t>
            </a:r>
            <a:r>
              <a:rPr lang="zh-CN" altLang="en-US" dirty="0">
                <a:latin typeface="Times New Roman" pitchFamily="18" charset="0"/>
              </a:rPr>
              <a:t>，</a:t>
            </a:r>
            <a:r>
              <a:rPr lang="en-US" altLang="zh-CN" dirty="0">
                <a:latin typeface="Times New Roman" pitchFamily="18" charset="0"/>
              </a:rPr>
              <a:t>POM</a:t>
            </a:r>
            <a:r>
              <a:rPr lang="zh-CN" altLang="en-US" dirty="0">
                <a:latin typeface="Times New Roman" pitchFamily="18" charset="0"/>
              </a:rPr>
              <a:t>）</a:t>
            </a:r>
            <a:r>
              <a:rPr lang="zh-CN" altLang="en-US" dirty="0" smtClean="0">
                <a:latin typeface="Times New Roman" pitchFamily="18" charset="0"/>
              </a:rPr>
              <a:t>文件</a:t>
            </a:r>
            <a:endParaRPr lang="en-US" altLang="zh-CN" dirty="0" smtClean="0">
              <a:latin typeface="Times New Roman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altLang="zh-CN" dirty="0" smtClean="0">
                <a:latin typeface="Times New Roman" pitchFamily="18" charset="0"/>
              </a:rPr>
              <a:t>Maven</a:t>
            </a:r>
            <a:r>
              <a:rPr lang="zh-CN" altLang="en-US" dirty="0">
                <a:latin typeface="Times New Roman" pitchFamily="18" charset="0"/>
              </a:rPr>
              <a:t>项目的核心配置文件</a:t>
            </a:r>
          </a:p>
        </p:txBody>
      </p:sp>
    </p:spTree>
    <p:extLst>
      <p:ext uri="{BB962C8B-B14F-4D97-AF65-F5344CB8AC3E}">
        <p14:creationId xmlns:p14="http://schemas.microsoft.com/office/powerpoint/2010/main" val="6368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POM</a:t>
            </a:r>
            <a:r>
              <a:rPr lang="zh-CN" altLang="en-US" dirty="0" smtClean="0"/>
              <a:t>文件样例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242" y="762000"/>
            <a:ext cx="8567928" cy="607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91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自定义本地库管理与部署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25000"/>
              </a:lnSpc>
            </a:pPr>
            <a:r>
              <a:rPr lang="zh-CN" altLang="zh-CN" dirty="0">
                <a:latin typeface="Times New Roman" pitchFamily="18" charset="0"/>
              </a:rPr>
              <a:t>准备</a:t>
            </a:r>
            <a:r>
              <a:rPr lang="en-US" altLang="zh-CN" dirty="0">
                <a:latin typeface="Times New Roman" pitchFamily="18" charset="0"/>
              </a:rPr>
              <a:t>jar</a:t>
            </a:r>
            <a:r>
              <a:rPr lang="zh-CN" altLang="zh-CN" dirty="0" smtClean="0">
                <a:latin typeface="Times New Roman" pitchFamily="18" charset="0"/>
              </a:rPr>
              <a:t>包</a:t>
            </a:r>
            <a:endParaRPr lang="en-US" altLang="zh-CN" dirty="0" smtClean="0">
              <a:latin typeface="Times New Roman" pitchFamily="18" charset="0"/>
            </a:endParaRPr>
          </a:p>
          <a:p>
            <a:pPr lvl="1" algn="just">
              <a:lnSpc>
                <a:spcPct val="125000"/>
              </a:lnSpc>
            </a:pPr>
            <a:r>
              <a:rPr lang="zh-CN" altLang="zh-CN" dirty="0">
                <a:latin typeface="Times New Roman" pitchFamily="18" charset="0"/>
              </a:rPr>
              <a:t>假设</a:t>
            </a:r>
            <a:r>
              <a:rPr lang="en-US" altLang="zh-CN" dirty="0">
                <a:latin typeface="Times New Roman" pitchFamily="18" charset="0"/>
              </a:rPr>
              <a:t>jar</a:t>
            </a:r>
            <a:r>
              <a:rPr lang="zh-CN" altLang="zh-CN" dirty="0">
                <a:latin typeface="Times New Roman" pitchFamily="18" charset="0"/>
              </a:rPr>
              <a:t>包名为</a:t>
            </a:r>
            <a:r>
              <a:rPr lang="en-US" altLang="zh-CN" dirty="0">
                <a:latin typeface="Times New Roman" pitchFamily="18" charset="0"/>
              </a:rPr>
              <a:t>my-local-lib.jar</a:t>
            </a:r>
            <a:r>
              <a:rPr lang="zh-CN" altLang="zh-CN" dirty="0">
                <a:latin typeface="Times New Roman" pitchFamily="18" charset="0"/>
              </a:rPr>
              <a:t>，存放在</a:t>
            </a:r>
            <a:r>
              <a:rPr lang="en-US" altLang="zh-CN" dirty="0">
                <a:latin typeface="Times New Roman" pitchFamily="18" charset="0"/>
              </a:rPr>
              <a:t>D:\libs</a:t>
            </a:r>
            <a:r>
              <a:rPr lang="zh-CN" altLang="zh-CN" dirty="0">
                <a:latin typeface="Times New Roman" pitchFamily="18" charset="0"/>
              </a:rPr>
              <a:t>目录下</a:t>
            </a:r>
            <a:endParaRPr lang="en-US" altLang="zh-CN" dirty="0" smtClean="0">
              <a:latin typeface="Times New Roman" pitchFamily="18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zh-CN" dirty="0">
                <a:latin typeface="Times New Roman" pitchFamily="18" charset="0"/>
              </a:rPr>
              <a:t>执行安装</a:t>
            </a:r>
            <a:r>
              <a:rPr lang="zh-CN" altLang="zh-CN" dirty="0" smtClean="0">
                <a:latin typeface="Times New Roman" pitchFamily="18" charset="0"/>
              </a:rPr>
              <a:t>命令</a:t>
            </a:r>
            <a:endParaRPr lang="en-US" altLang="zh-CN" dirty="0" smtClean="0">
              <a:latin typeface="Times New Roman" pitchFamily="18" charset="0"/>
            </a:endParaRPr>
          </a:p>
          <a:p>
            <a:pPr lvl="1" algn="just">
              <a:lnSpc>
                <a:spcPct val="125000"/>
              </a:lnSpc>
            </a:pPr>
            <a:r>
              <a:rPr lang="en-US" altLang="zh-CN" dirty="0" err="1">
                <a:latin typeface="Times New Roman" pitchFamily="18" charset="0"/>
              </a:rPr>
              <a:t>mvn</a:t>
            </a:r>
            <a:r>
              <a:rPr lang="en-US" altLang="zh-CN" dirty="0">
                <a:latin typeface="Times New Roman" pitchFamily="18" charset="0"/>
              </a:rPr>
              <a:t> </a:t>
            </a:r>
            <a:r>
              <a:rPr lang="en-US" altLang="zh-CN" dirty="0" err="1">
                <a:latin typeface="Times New Roman" pitchFamily="18" charset="0"/>
              </a:rPr>
              <a:t>install:install-file</a:t>
            </a:r>
            <a:r>
              <a:rPr lang="en-US" altLang="zh-CN" dirty="0">
                <a:latin typeface="Times New Roman" pitchFamily="18" charset="0"/>
              </a:rPr>
              <a:t> -</a:t>
            </a:r>
            <a:r>
              <a:rPr lang="en-US" altLang="zh-CN" dirty="0" err="1">
                <a:latin typeface="Times New Roman" pitchFamily="18" charset="0"/>
              </a:rPr>
              <a:t>Dfile</a:t>
            </a:r>
            <a:r>
              <a:rPr lang="en-US" altLang="zh-CN" dirty="0">
                <a:latin typeface="Times New Roman" pitchFamily="18" charset="0"/>
              </a:rPr>
              <a:t>="D:\libs\my-local-lib.jar" -</a:t>
            </a:r>
            <a:r>
              <a:rPr lang="en-US" altLang="zh-CN" dirty="0" err="1">
                <a:latin typeface="Times New Roman" pitchFamily="18" charset="0"/>
              </a:rPr>
              <a:t>DgroupId</a:t>
            </a:r>
            <a:r>
              <a:rPr lang="en-US" altLang="zh-CN" dirty="0">
                <a:latin typeface="Times New Roman" pitchFamily="18" charset="0"/>
              </a:rPr>
              <a:t>=</a:t>
            </a:r>
            <a:r>
              <a:rPr lang="en-US" altLang="zh-CN" dirty="0" err="1">
                <a:latin typeface="Times New Roman" pitchFamily="18" charset="0"/>
              </a:rPr>
              <a:t>cn.edu.bjut</a:t>
            </a:r>
            <a:r>
              <a:rPr lang="en-US" altLang="zh-CN" dirty="0">
                <a:latin typeface="Times New Roman" pitchFamily="18" charset="0"/>
              </a:rPr>
              <a:t> -</a:t>
            </a:r>
            <a:r>
              <a:rPr lang="en-US" altLang="zh-CN" dirty="0" err="1">
                <a:latin typeface="Times New Roman" pitchFamily="18" charset="0"/>
              </a:rPr>
              <a:t>DartifactId</a:t>
            </a:r>
            <a:r>
              <a:rPr lang="en-US" altLang="zh-CN" dirty="0">
                <a:latin typeface="Times New Roman" pitchFamily="18" charset="0"/>
              </a:rPr>
              <a:t>=my-</a:t>
            </a:r>
            <a:r>
              <a:rPr lang="en-US" altLang="zh-CN" dirty="0" err="1">
                <a:latin typeface="Times New Roman" pitchFamily="18" charset="0"/>
              </a:rPr>
              <a:t>utils</a:t>
            </a:r>
            <a:r>
              <a:rPr lang="en-US" altLang="zh-CN" dirty="0">
                <a:latin typeface="Times New Roman" pitchFamily="18" charset="0"/>
              </a:rPr>
              <a:t> -</a:t>
            </a:r>
            <a:r>
              <a:rPr lang="en-US" altLang="zh-CN" dirty="0" err="1">
                <a:latin typeface="Times New Roman" pitchFamily="18" charset="0"/>
              </a:rPr>
              <a:t>Dversion</a:t>
            </a:r>
            <a:r>
              <a:rPr lang="en-US" altLang="zh-CN" dirty="0">
                <a:latin typeface="Times New Roman" pitchFamily="18" charset="0"/>
              </a:rPr>
              <a:t>=1.0.0 -</a:t>
            </a:r>
            <a:r>
              <a:rPr lang="en-US" altLang="zh-CN" dirty="0" err="1">
                <a:latin typeface="Times New Roman" pitchFamily="18" charset="0"/>
              </a:rPr>
              <a:t>Dpackaging</a:t>
            </a:r>
            <a:r>
              <a:rPr lang="en-US" altLang="zh-CN" dirty="0">
                <a:latin typeface="Times New Roman" pitchFamily="18" charset="0"/>
              </a:rPr>
              <a:t>=jar</a:t>
            </a:r>
            <a:endParaRPr lang="en-US" altLang="zh-CN" dirty="0" smtClean="0">
              <a:latin typeface="Times New Roman" pitchFamily="18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zh-CN" dirty="0">
                <a:latin typeface="Times New Roman" pitchFamily="18" charset="0"/>
              </a:rPr>
              <a:t>在项目的</a:t>
            </a:r>
            <a:r>
              <a:rPr lang="en-US" altLang="zh-CN" dirty="0">
                <a:latin typeface="Times New Roman" pitchFamily="18" charset="0"/>
              </a:rPr>
              <a:t>pom.xml</a:t>
            </a:r>
            <a:r>
              <a:rPr lang="zh-CN" altLang="zh-CN" dirty="0">
                <a:latin typeface="Times New Roman" pitchFamily="18" charset="0"/>
              </a:rPr>
              <a:t>中添加</a:t>
            </a:r>
            <a:r>
              <a:rPr lang="zh-CN" altLang="zh-CN" dirty="0" smtClean="0">
                <a:latin typeface="Times New Roman" pitchFamily="18" charset="0"/>
              </a:rPr>
              <a:t>依赖</a:t>
            </a:r>
            <a:endParaRPr lang="en-US" altLang="zh-CN" dirty="0" smtClean="0">
              <a:latin typeface="Times New Roman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80206" y="4724400"/>
            <a:ext cx="11430000" cy="1990131"/>
            <a:chOff x="380206" y="4724400"/>
            <a:chExt cx="11430000" cy="1990131"/>
          </a:xfrm>
        </p:grpSpPr>
        <p:sp>
          <p:nvSpPr>
            <p:cNvPr id="4" name="AutoShape 26"/>
            <p:cNvSpPr/>
            <p:nvPr/>
          </p:nvSpPr>
          <p:spPr>
            <a:xfrm>
              <a:off x="380206" y="4724400"/>
              <a:ext cx="11430000" cy="1990131"/>
            </a:xfrm>
            <a:prstGeom prst="roundRect">
              <a:avLst>
                <a:gd name="adj" fmla="val 0"/>
              </a:avLst>
            </a:prstGeom>
            <a:solidFill>
              <a:srgbClr val="2D3748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5" name="AutoShape 27"/>
            <p:cNvSpPr/>
            <p:nvPr/>
          </p:nvSpPr>
          <p:spPr>
            <a:xfrm>
              <a:off x="646906" y="4796136"/>
              <a:ext cx="10896600" cy="1846659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&lt;dependency&gt; 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>
                  <a:solidFill>
                    <a:srgbClr val="FF0000"/>
                  </a:solidFill>
                </a:rPr>
                <a:t>	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</a:t>
              </a:r>
              <a:r>
                <a:rPr lang="en-US" altLang="zh-CN" sz="2000" b="0" dirty="0" err="1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groupId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&gt;</a:t>
              </a:r>
              <a:r>
                <a:rPr lang="en-US" altLang="zh-CN" sz="2000" b="0" dirty="0" err="1">
                  <a:solidFill>
                    <a:schemeClr val="bg1"/>
                  </a:solidFill>
                </a:rPr>
                <a:t>cn.edu.bjut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&lt;/</a:t>
              </a:r>
              <a:r>
                <a:rPr lang="en-US" altLang="zh-CN" sz="2000" b="0" dirty="0" err="1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groupId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&gt; 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>
                  <a:solidFill>
                    <a:srgbClr val="FF0000"/>
                  </a:solidFill>
                </a:rPr>
                <a:t>	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</a:t>
              </a:r>
              <a:r>
                <a:rPr lang="en-US" altLang="zh-CN" sz="2000" b="0" dirty="0" err="1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artifactId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&gt;</a:t>
              </a:r>
              <a:r>
                <a:rPr lang="en-US" altLang="zh-CN" sz="2000" b="0" dirty="0">
                  <a:solidFill>
                    <a:schemeClr val="bg1"/>
                  </a:solidFill>
                </a:rPr>
                <a:t>my-</a:t>
              </a:r>
              <a:r>
                <a:rPr lang="en-US" altLang="zh-CN" sz="2000" b="0" dirty="0" err="1">
                  <a:solidFill>
                    <a:schemeClr val="bg1"/>
                  </a:solidFill>
                </a:rPr>
                <a:t>utils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&lt;/</a:t>
              </a:r>
              <a:r>
                <a:rPr lang="en-US" altLang="zh-CN" sz="2000" b="0" dirty="0" err="1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artifactId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&gt;</a:t>
              </a:r>
              <a:r>
                <a:rPr lang="en-US" altLang="zh-CN" sz="2000" b="0" dirty="0"/>
                <a:t> </a:t>
              </a:r>
              <a:endParaRPr lang="en-US" altLang="zh-CN" sz="2000" b="0" dirty="0" smtClean="0"/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>
                  <a:solidFill>
                    <a:srgbClr val="FF0000"/>
                  </a:solidFill>
                </a:rPr>
                <a:t>	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version&gt;</a:t>
              </a:r>
              <a:r>
                <a:rPr lang="en-US" altLang="zh-CN" sz="2000" b="0" dirty="0">
                  <a:solidFill>
                    <a:schemeClr val="bg1"/>
                  </a:solidFill>
                </a:rPr>
                <a:t>1.0.0</a:t>
              </a:r>
              <a:r>
                <a:rPr lang="en-US" altLang="zh-CN" sz="2000" b="0" dirty="0" smtClean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&lt;/</a:t>
              </a: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version&gt; 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>
                  <a:solidFill>
                    <a:srgbClr val="C678DD"/>
                  </a:solidFill>
                  <a:latin typeface="Times New Roman" pitchFamily="18" charset="0"/>
                  <a:ea typeface="华文楷体" pitchFamily="2" charset="-122"/>
                  <a:cs typeface="Consolas"/>
                </a:rPr>
                <a:t>&lt;/dependency&gt;</a:t>
              </a:r>
              <a:endParaRPr lang="en-US" sz="2000" b="0" dirty="0">
                <a:solidFill>
                  <a:srgbClr val="C678DD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30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文本实例：中文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en-US" sz="4000" dirty="0" smtClean="0"/>
              <a:t>文本挖掘涉及自然语言处理、模式分类和机器学习等多种技术，属于具有明确应用目标的多技术交叉研究领域。无论是前面介绍的数据预处理和数据标注，还是实现后面介绍的某些数据挖掘方法，通常需要用到很多基础性的技术和方法。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569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文本实例：英文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006" y="1168752"/>
            <a:ext cx="11658599" cy="5460648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Latent Dirichlet Allocation (LDA) is a popular topic modeling technique for exploring document collections. Because of the increasing prevalence of large datasets, there is a need to improve the scalability of inference for LDA. In this paper, we introduce a novel and flexible large scale topic modeling package in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MapReduce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(Mr. LDA). As opposed to other techniques which use Gibbs sampling, our proposed framework uses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variational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inference, which easily fits into a distributed environment. More importantly, this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variational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implementation, unlike highly tuned and specialized implementations based on Gibbs sampling, is easily extensible.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3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文本预处理</a:t>
            </a:r>
            <a:r>
              <a:rPr lang="zh-CN" altLang="en-US" dirty="0" smtClean="0"/>
              <a:t>：英文句子切分</a:t>
            </a:r>
            <a:endParaRPr lang="zh-CN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" y="2611918"/>
            <a:ext cx="6072759" cy="415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102" y="108585"/>
            <a:ext cx="6432804" cy="492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257706" y="1524000"/>
            <a:ext cx="5211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dirty="0">
                <a:latin typeface="Times New Roman" pitchFamily="18" charset="0"/>
                <a:ea typeface="华文楷体" pitchFamily="2" charset="-122"/>
              </a:rPr>
              <a:t>正则保护、边界切分、恢复句点</a:t>
            </a:r>
            <a:endParaRPr lang="zh-CN" altLang="en-US" sz="2800" dirty="0">
              <a:latin typeface="Times New Roman" pitchFamily="18" charset="0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840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文本预处理：英文分词</a:t>
            </a:r>
            <a:endParaRPr lang="zh-CN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6" y="1752600"/>
            <a:ext cx="7509510" cy="452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9085339" y="2353747"/>
            <a:ext cx="2191467" cy="3323987"/>
            <a:chOff x="380206" y="4057472"/>
            <a:chExt cx="11430000" cy="3323987"/>
          </a:xfrm>
        </p:grpSpPr>
        <p:sp>
          <p:nvSpPr>
            <p:cNvPr id="7" name="AutoShape 26"/>
            <p:cNvSpPr/>
            <p:nvPr/>
          </p:nvSpPr>
          <p:spPr>
            <a:xfrm>
              <a:off x="380206" y="4057472"/>
              <a:ext cx="11430000" cy="3323987"/>
            </a:xfrm>
            <a:prstGeom prst="roundRect">
              <a:avLst>
                <a:gd name="adj" fmla="val 0"/>
              </a:avLst>
            </a:prstGeom>
            <a:solidFill>
              <a:srgbClr val="2D3748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vert="horz"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27"/>
            <p:cNvSpPr/>
            <p:nvPr/>
          </p:nvSpPr>
          <p:spPr>
            <a:xfrm>
              <a:off x="646906" y="4057472"/>
              <a:ext cx="10896600" cy="3323987"/>
            </a:xfrm>
            <a:prstGeom prst="rect">
              <a:avLst/>
            </a:prstGeom>
            <a:noFill/>
            <a:ln w="12700" cap="flat" cmpd="sng">
              <a:noFill/>
              <a:prstDash val="solid"/>
              <a:round/>
            </a:ln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zh-CN" alt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词元：</a:t>
              </a:r>
              <a:endParaRPr lang="en-US" altLang="zh-CN" sz="2000" b="0" dirty="0" smtClean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Text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altLang="zh-CN" sz="2000" b="0" dirty="0" err="1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anlysis</a:t>
              </a:r>
              <a:endParaRPr lang="en-US" altLang="zh-CN" sz="2000" b="0" dirty="0" smtClean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endParaRP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and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text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mining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are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amazing</a:t>
              </a:r>
            </a:p>
            <a:p>
              <a:pPr>
                <a:lnSpc>
                  <a:spcPct val="120000"/>
                </a:lnSpc>
                <a:defRPr/>
              </a:pPr>
              <a:r>
                <a:rPr lang="en-US" sz="2000" b="0" dirty="0" smtClean="0">
                  <a:solidFill>
                    <a:schemeClr val="bg1"/>
                  </a:solidFill>
                  <a:latin typeface="Times New Roman" pitchFamily="18" charset="0"/>
                  <a:ea typeface="华文楷体" pitchFamily="2" charset="-122"/>
                  <a:cs typeface="Consolas"/>
                  <a:sym typeface="Consolas"/>
                </a:rPr>
                <a:t>!</a:t>
              </a:r>
              <a:endParaRPr lang="en-US" sz="2000" b="0" dirty="0">
                <a:solidFill>
                  <a:schemeClr val="bg1"/>
                </a:solidFill>
                <a:latin typeface="Times New Roman" pitchFamily="18" charset="0"/>
                <a:ea typeface="华文楷体" pitchFamily="2" charset="-122"/>
                <a:cs typeface="Consolas"/>
                <a:sym typeface="Consola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8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22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文本预处理</a:t>
            </a:r>
            <a:r>
              <a:rPr lang="zh-CN" altLang="en-US" dirty="0" smtClean="0"/>
              <a:t>：中文</a:t>
            </a:r>
            <a:r>
              <a:rPr lang="zh-CN" altLang="en-US" dirty="0"/>
              <a:t>分词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66" y="1182549"/>
            <a:ext cx="6736080" cy="561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07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词干提取（</a:t>
            </a:r>
            <a:r>
              <a:rPr lang="en-US" altLang="zh-CN" dirty="0" smtClean="0"/>
              <a:t>Stemming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latin typeface="Times New Roman" pitchFamily="18" charset="0"/>
              </a:rPr>
              <a:t>词干还原（</a:t>
            </a:r>
            <a:r>
              <a:rPr lang="en-US" altLang="zh-CN" dirty="0" smtClean="0">
                <a:latin typeface="Times New Roman" pitchFamily="18" charset="0"/>
              </a:rPr>
              <a:t>Stemming</a:t>
            </a:r>
            <a:r>
              <a:rPr lang="zh-CN" altLang="en-US" dirty="0" smtClean="0">
                <a:latin typeface="Times New Roman" pitchFamily="18" charset="0"/>
              </a:rPr>
              <a:t>）是抽取词的词干或词根形式（不一定能够表达完整语义）。</a:t>
            </a:r>
            <a:endParaRPr lang="en-US" altLang="zh-CN" dirty="0" smtClean="0">
              <a:latin typeface="Times New Roman" pitchFamily="18" charset="0"/>
            </a:endParaRPr>
          </a:p>
          <a:p>
            <a:endParaRPr lang="en-US" altLang="zh-CN" dirty="0" smtClean="0">
              <a:latin typeface="Times New Roman" pitchFamily="18" charset="0"/>
            </a:endParaRPr>
          </a:p>
          <a:p>
            <a:r>
              <a:rPr lang="en-US" altLang="zh-CN" dirty="0" smtClean="0">
                <a:latin typeface="Times New Roman" pitchFamily="18" charset="0"/>
              </a:rPr>
              <a:t>cats </a:t>
            </a:r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 cat</a:t>
            </a:r>
          </a:p>
          <a:p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effective  effect</a:t>
            </a:r>
          </a:p>
          <a:p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computer  </a:t>
            </a:r>
            <a:r>
              <a:rPr lang="en-US" altLang="zh-CN" dirty="0" err="1" smtClean="0">
                <a:latin typeface="Times New Roman" pitchFamily="18" charset="0"/>
                <a:sym typeface="Wingdings" pitchFamily="2" charset="2"/>
              </a:rPr>
              <a:t>comput</a:t>
            </a:r>
            <a:endParaRPr lang="en-US" altLang="zh-CN" dirty="0" smtClean="0">
              <a:latin typeface="Times New Roman" pitchFamily="18" charset="0"/>
              <a:sym typeface="Wingdings" pitchFamily="2" charset="2"/>
            </a:endParaRPr>
          </a:p>
          <a:p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……</a:t>
            </a:r>
            <a:endParaRPr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3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词干提取</a:t>
            </a:r>
            <a:r>
              <a:rPr lang="zh-CN" altLang="en-US" dirty="0" smtClean="0"/>
              <a:t>：示例代码</a:t>
            </a:r>
            <a:endParaRPr lang="zh-CN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36" y="1143000"/>
            <a:ext cx="9121140" cy="552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51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词形还原（</a:t>
            </a:r>
            <a:r>
              <a:rPr lang="en-US" altLang="zh-CN" dirty="0" smtClean="0"/>
              <a:t>Lemmatization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zh-CN" altLang="en-US" dirty="0" smtClean="0">
                <a:latin typeface="Times New Roman" pitchFamily="18" charset="0"/>
              </a:rPr>
              <a:t>词形还原（</a:t>
            </a:r>
            <a:r>
              <a:rPr lang="en-US" altLang="zh-CN" dirty="0" err="1" smtClean="0">
                <a:latin typeface="Times New Roman" pitchFamily="18" charset="0"/>
              </a:rPr>
              <a:t>Lemmtization</a:t>
            </a:r>
            <a:r>
              <a:rPr lang="zh-CN" altLang="en-US" dirty="0" smtClean="0">
                <a:latin typeface="Times New Roman" pitchFamily="18" charset="0"/>
              </a:rPr>
              <a:t>）</a:t>
            </a:r>
            <a:r>
              <a:rPr lang="zh-CN" altLang="en-US" dirty="0">
                <a:latin typeface="Times New Roman" pitchFamily="18" charset="0"/>
              </a:rPr>
              <a:t>是</a:t>
            </a:r>
            <a:r>
              <a:rPr lang="zh-CN" altLang="en-US" dirty="0" smtClean="0">
                <a:latin typeface="Times New Roman" pitchFamily="18" charset="0"/>
              </a:rPr>
              <a:t>把</a:t>
            </a:r>
            <a:r>
              <a:rPr lang="zh-CN" altLang="en-US" dirty="0">
                <a:latin typeface="Times New Roman" pitchFamily="18" charset="0"/>
              </a:rPr>
              <a:t>一个任何形式的语言词汇还原为一般 形式（能表达完整语义）。</a:t>
            </a:r>
            <a:endParaRPr lang="en-US" altLang="zh-CN" dirty="0">
              <a:latin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dirty="0" smtClean="0">
              <a:latin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dirty="0">
                <a:latin typeface="Times New Roman" pitchFamily="18" charset="0"/>
              </a:rPr>
              <a:t>cats </a:t>
            </a:r>
            <a:r>
              <a:rPr lang="en-US" altLang="zh-CN" dirty="0">
                <a:latin typeface="Times New Roman" pitchFamily="18" charset="0"/>
                <a:sym typeface="Wingdings" pitchFamily="2" charset="2"/>
              </a:rPr>
              <a:t> cat</a:t>
            </a:r>
          </a:p>
          <a:p>
            <a:pPr>
              <a:lnSpc>
                <a:spcPct val="125000"/>
              </a:lnSpc>
            </a:pPr>
            <a:r>
              <a:rPr lang="en-US" altLang="zh-CN" dirty="0">
                <a:latin typeface="Times New Roman" pitchFamily="18" charset="0"/>
                <a:sym typeface="Wingdings" pitchFamily="2" charset="2"/>
              </a:rPr>
              <a:t>effective  effect</a:t>
            </a:r>
          </a:p>
          <a:p>
            <a:pPr>
              <a:lnSpc>
                <a:spcPct val="125000"/>
              </a:lnSpc>
            </a:pPr>
            <a:r>
              <a:rPr lang="en-US" altLang="zh-CN" dirty="0">
                <a:latin typeface="Times New Roman" pitchFamily="18" charset="0"/>
                <a:sym typeface="Wingdings" pitchFamily="2" charset="2"/>
              </a:rPr>
              <a:t>computer  </a:t>
            </a:r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compute</a:t>
            </a:r>
            <a:endParaRPr lang="en-US" altLang="zh-CN" dirty="0">
              <a:latin typeface="Times New Roman" pitchFamily="18" charset="0"/>
              <a:sym typeface="Wingdings" pitchFamily="2" charset="2"/>
            </a:endParaRPr>
          </a:p>
          <a:p>
            <a:pPr>
              <a:lnSpc>
                <a:spcPct val="125000"/>
              </a:lnSpc>
            </a:pPr>
            <a:r>
              <a:rPr lang="en-US" altLang="zh-CN" dirty="0" smtClean="0">
                <a:latin typeface="Times New Roman" pitchFamily="18" charset="0"/>
                <a:sym typeface="Wingdings" pitchFamily="2" charset="2"/>
              </a:rPr>
              <a:t>……</a:t>
            </a:r>
            <a:endParaRPr lang="zh-CN" alt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词形</a:t>
            </a:r>
            <a:r>
              <a:rPr lang="zh-CN" altLang="en-US" dirty="0" smtClean="0"/>
              <a:t>还原：示例代码</a:t>
            </a:r>
            <a:endParaRPr lang="zh-CN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582" y="191950"/>
            <a:ext cx="6416040" cy="6576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" y="1257300"/>
            <a:ext cx="3800475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806" y="3048000"/>
            <a:ext cx="20859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45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9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停</a:t>
            </a:r>
            <a:r>
              <a:rPr lang="zh-CN" altLang="en-US" dirty="0" smtClean="0"/>
              <a:t>用词（</a:t>
            </a:r>
            <a:r>
              <a:rPr lang="en-US" altLang="zh-CN" dirty="0" smtClean="0"/>
              <a:t>Stop word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zh-CN" altLang="en-US" dirty="0" smtClean="0"/>
              <a:t>在自然语言中，有一类没有实际意义的词语，比如组词“的”，连词“以及”，副词“甚至”，语气词“吧”，被称为停用词。</a:t>
            </a:r>
            <a:endParaRPr lang="en-US" altLang="zh-CN" dirty="0" smtClean="0"/>
          </a:p>
          <a:p>
            <a:pPr>
              <a:lnSpc>
                <a:spcPct val="125000"/>
              </a:lnSpc>
            </a:pPr>
            <a:r>
              <a:rPr lang="zh-CN" altLang="en-US" dirty="0" smtClean="0"/>
              <a:t>通常去掉这些停用词后，并不影响理解。</a:t>
            </a:r>
            <a:endParaRPr lang="en-US" altLang="zh-CN" dirty="0" smtClean="0"/>
          </a:p>
          <a:p>
            <a:pPr>
              <a:lnSpc>
                <a:spcPct val="125000"/>
              </a:lnSpc>
            </a:pPr>
            <a:endParaRPr lang="en-US" altLang="zh-CN" dirty="0"/>
          </a:p>
          <a:p>
            <a:pPr>
              <a:lnSpc>
                <a:spcPct val="125000"/>
              </a:lnSpc>
            </a:pPr>
            <a:r>
              <a:rPr lang="zh-CN" altLang="en-US" dirty="0" smtClean="0"/>
              <a:t>的、以及、甚至、吧、和</a:t>
            </a:r>
            <a:r>
              <a:rPr lang="en-US" altLang="zh-CN" dirty="0" smtClean="0"/>
              <a:t>……</a:t>
            </a:r>
          </a:p>
          <a:p>
            <a:pPr>
              <a:lnSpc>
                <a:spcPct val="125000"/>
              </a:lnSpc>
            </a:pPr>
            <a:r>
              <a:rPr lang="en-US" altLang="zh-CN" dirty="0" smtClean="0"/>
              <a:t>and, am, is, are, again, across…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8210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停用词过滤：示例代码</a:t>
            </a:r>
            <a:endParaRPr lang="zh-CN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702" y="1183875"/>
            <a:ext cx="8065008" cy="554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8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9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32FD47-B676-4ED6-8523-6C240658F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String</a:t>
            </a:r>
            <a:r>
              <a:rPr lang="zh-CN" altLang="en-US" dirty="0" smtClean="0"/>
              <a:t>类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741BA50-2C64-4289-A3D5-4DC2AD86A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CN" dirty="0">
                <a:latin typeface="Times New Roman" pitchFamily="18" charset="0"/>
              </a:rPr>
              <a:t>String</a:t>
            </a:r>
            <a:r>
              <a:rPr lang="zh-CN" altLang="en-US" dirty="0">
                <a:latin typeface="Times New Roman" pitchFamily="18" charset="0"/>
              </a:rPr>
              <a:t>的字符串字面常量存储在串池里，里面的值不能改变</a:t>
            </a:r>
            <a:endParaRPr lang="en-US" altLang="zh-CN" dirty="0">
              <a:latin typeface="Times New Roman" pitchFamily="18" charset="0"/>
            </a:endParaRPr>
          </a:p>
          <a:p>
            <a:pPr algn="just"/>
            <a:r>
              <a:rPr lang="en-US" altLang="zh-CN" dirty="0">
                <a:latin typeface="Times New Roman" pitchFamily="18" charset="0"/>
              </a:rPr>
              <a:t>String </a:t>
            </a:r>
            <a:r>
              <a:rPr lang="en-US" altLang="zh-CN" dirty="0" smtClean="0">
                <a:latin typeface="Times New Roman" pitchFamily="18" charset="0"/>
              </a:rPr>
              <a:t>str1</a:t>
            </a:r>
            <a:r>
              <a:rPr lang="en-US" altLang="zh-CN" dirty="0">
                <a:latin typeface="Times New Roman" pitchFamily="18" charset="0"/>
              </a:rPr>
              <a:t>=“123”; String </a:t>
            </a:r>
            <a:r>
              <a:rPr lang="en-US" altLang="zh-CN" dirty="0" smtClean="0">
                <a:latin typeface="Times New Roman" pitchFamily="18" charset="0"/>
              </a:rPr>
              <a:t>str2</a:t>
            </a:r>
            <a:r>
              <a:rPr lang="en-US" altLang="zh-CN" dirty="0">
                <a:latin typeface="Times New Roman" pitchFamily="18" charset="0"/>
              </a:rPr>
              <a:t>=“123”; s1</a:t>
            </a:r>
            <a:r>
              <a:rPr lang="zh-CN" altLang="en-US" dirty="0">
                <a:latin typeface="Times New Roman" pitchFamily="18" charset="0"/>
              </a:rPr>
              <a:t>与</a:t>
            </a:r>
            <a:r>
              <a:rPr lang="en-US" altLang="zh-CN" dirty="0">
                <a:latin typeface="Times New Roman" pitchFamily="18" charset="0"/>
              </a:rPr>
              <a:t>s2</a:t>
            </a:r>
            <a:r>
              <a:rPr lang="zh-CN" altLang="en-US" dirty="0">
                <a:latin typeface="Times New Roman" pitchFamily="18" charset="0"/>
              </a:rPr>
              <a:t>指向的地址相同，都在串池里</a:t>
            </a:r>
            <a:endParaRPr lang="en-US" altLang="zh-CN" dirty="0">
              <a:latin typeface="Times New Roman" pitchFamily="18" charset="0"/>
            </a:endParaRPr>
          </a:p>
          <a:p>
            <a:pPr algn="just"/>
            <a:r>
              <a:rPr lang="en-US" altLang="zh-CN" dirty="0">
                <a:latin typeface="Times New Roman" pitchFamily="18" charset="0"/>
              </a:rPr>
              <a:t>new</a:t>
            </a:r>
            <a:r>
              <a:rPr lang="zh-CN" altLang="en-US" dirty="0">
                <a:latin typeface="Times New Roman" pitchFamily="18" charset="0"/>
              </a:rPr>
              <a:t> </a:t>
            </a:r>
            <a:r>
              <a:rPr lang="en-US" altLang="zh-CN" dirty="0">
                <a:latin typeface="Times New Roman" pitchFamily="18" charset="0"/>
              </a:rPr>
              <a:t>String</a:t>
            </a:r>
            <a:r>
              <a:rPr lang="zh-CN" altLang="en-US" dirty="0">
                <a:latin typeface="Times New Roman" pitchFamily="18" charset="0"/>
              </a:rPr>
              <a:t>对象是在堆里创建一个对象，每</a:t>
            </a:r>
            <a:r>
              <a:rPr lang="en-US" altLang="zh-CN" dirty="0">
                <a:latin typeface="Times New Roman" pitchFamily="18" charset="0"/>
              </a:rPr>
              <a:t>new</a:t>
            </a:r>
            <a:r>
              <a:rPr lang="zh-CN" altLang="en-US" dirty="0">
                <a:latin typeface="Times New Roman" pitchFamily="18" charset="0"/>
              </a:rPr>
              <a:t>一个对象则都会重新分配空间</a:t>
            </a:r>
            <a:endParaRPr lang="en-US" altLang="zh-CN" dirty="0">
              <a:latin typeface="Times New Roman" pitchFamily="18" charset="0"/>
            </a:endParaRPr>
          </a:p>
          <a:p>
            <a:pPr algn="just"/>
            <a:r>
              <a:rPr lang="en-US" altLang="zh-CN" dirty="0">
                <a:latin typeface="Times New Roman" pitchFamily="18" charset="0"/>
              </a:rPr>
              <a:t>String </a:t>
            </a:r>
            <a:r>
              <a:rPr lang="en-US" altLang="zh-CN" dirty="0" smtClean="0">
                <a:latin typeface="Times New Roman" pitchFamily="18" charset="0"/>
              </a:rPr>
              <a:t>str3=new </a:t>
            </a:r>
            <a:r>
              <a:rPr lang="en-US" altLang="zh-CN" dirty="0">
                <a:latin typeface="Times New Roman" pitchFamily="18" charset="0"/>
              </a:rPr>
              <a:t>String(“456”); String </a:t>
            </a:r>
            <a:r>
              <a:rPr lang="en-US" altLang="zh-CN" dirty="0" smtClean="0">
                <a:latin typeface="Times New Roman" pitchFamily="18" charset="0"/>
              </a:rPr>
              <a:t>str4=new </a:t>
            </a:r>
            <a:r>
              <a:rPr lang="en-US" altLang="zh-CN" dirty="0">
                <a:latin typeface="Times New Roman" pitchFamily="18" charset="0"/>
              </a:rPr>
              <a:t>String(“456”);  s3</a:t>
            </a:r>
            <a:r>
              <a:rPr lang="zh-CN" altLang="en-US" dirty="0">
                <a:latin typeface="Times New Roman" pitchFamily="18" charset="0"/>
              </a:rPr>
              <a:t>与</a:t>
            </a:r>
            <a:r>
              <a:rPr lang="en-US" altLang="zh-CN" dirty="0">
                <a:latin typeface="Times New Roman" pitchFamily="18" charset="0"/>
              </a:rPr>
              <a:t>s4</a:t>
            </a:r>
            <a:r>
              <a:rPr lang="zh-CN" altLang="en-US" dirty="0">
                <a:latin typeface="Times New Roman" pitchFamily="18" charset="0"/>
              </a:rPr>
              <a:t>指向的地址不同，每</a:t>
            </a:r>
            <a:r>
              <a:rPr lang="en-US" altLang="zh-CN" dirty="0">
                <a:latin typeface="Times New Roman" pitchFamily="18" charset="0"/>
              </a:rPr>
              <a:t>new</a:t>
            </a:r>
            <a:r>
              <a:rPr lang="zh-CN" altLang="en-US" dirty="0">
                <a:latin typeface="Times New Roman" pitchFamily="18" charset="0"/>
              </a:rPr>
              <a:t>一次都会在堆里重新分配空间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5975761" y="5181601"/>
            <a:ext cx="2760702" cy="1517087"/>
            <a:chOff x="1143000" y="2685662"/>
            <a:chExt cx="2070796" cy="1517087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xmlns="" id="{6A9878C9-F1FF-4CC3-8730-13752A7BAFED}"/>
                </a:ext>
              </a:extLst>
            </p:cNvPr>
            <p:cNvSpPr/>
            <p:nvPr/>
          </p:nvSpPr>
          <p:spPr bwMode="auto">
            <a:xfrm>
              <a:off x="1143000" y="2702458"/>
              <a:ext cx="620135" cy="438081"/>
            </a:xfrm>
            <a:prstGeom prst="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r>
                <a:rPr kumimoji="1" lang="en-US" altLang="zh-CN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str1</a:t>
              </a:r>
              <a:endParaRPr kumimoji="1" lang="zh-CN" altLang="en-US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xmlns="" id="{CCCA0558-C9AE-4964-95AF-78A811883F26}"/>
                </a:ext>
              </a:extLst>
            </p:cNvPr>
            <p:cNvSpPr/>
            <p:nvPr/>
          </p:nvSpPr>
          <p:spPr bwMode="auto">
            <a:xfrm>
              <a:off x="1143000" y="3386250"/>
              <a:ext cx="632757" cy="428262"/>
            </a:xfrm>
            <a:prstGeom prst="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r>
                <a:rPr kumimoji="1" lang="en-US" altLang="zh-CN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str2</a:t>
              </a:r>
              <a:endParaRPr kumimoji="1" lang="zh-CN" altLang="en-US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5" name="直接箭头连接符 54">
              <a:extLst>
                <a:ext uri="{FF2B5EF4-FFF2-40B4-BE49-F238E27FC236}">
                  <a16:creationId xmlns:a16="http://schemas.microsoft.com/office/drawing/2014/main" xmlns="" id="{CEC8612D-A15D-4513-9D1E-753138F3283B}"/>
                </a:ext>
              </a:extLst>
            </p:cNvPr>
            <p:cNvCxnSpPr>
              <a:cxnSpLocks/>
              <a:stCxn id="48" idx="3"/>
              <a:endCxn id="59" idx="1"/>
            </p:cNvCxnSpPr>
            <p:nvPr/>
          </p:nvCxnSpPr>
          <p:spPr bwMode="auto">
            <a:xfrm>
              <a:off x="1763135" y="2921499"/>
              <a:ext cx="460661" cy="333359"/>
            </a:xfrm>
            <a:prstGeom prst="straightConnector1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56" name="直接箭头连接符 55">
              <a:extLst>
                <a:ext uri="{FF2B5EF4-FFF2-40B4-BE49-F238E27FC236}">
                  <a16:creationId xmlns:a16="http://schemas.microsoft.com/office/drawing/2014/main" xmlns="" id="{B3605801-4C91-4A2C-B454-B4CF1BE3D10C}"/>
                </a:ext>
              </a:extLst>
            </p:cNvPr>
            <p:cNvCxnSpPr>
              <a:cxnSpLocks/>
              <a:stCxn id="52" idx="3"/>
              <a:endCxn id="59" idx="1"/>
            </p:cNvCxnSpPr>
            <p:nvPr/>
          </p:nvCxnSpPr>
          <p:spPr bwMode="auto">
            <a:xfrm flipV="1">
              <a:off x="1775757" y="3254858"/>
              <a:ext cx="448039" cy="345523"/>
            </a:xfrm>
            <a:prstGeom prst="straightConnector1">
              <a:avLst/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grpSp>
          <p:nvGrpSpPr>
            <p:cNvPr id="57" name="组合 56"/>
            <p:cNvGrpSpPr/>
            <p:nvPr/>
          </p:nvGrpSpPr>
          <p:grpSpPr>
            <a:xfrm>
              <a:off x="2223796" y="2685662"/>
              <a:ext cx="990000" cy="1517087"/>
              <a:chOff x="2667000" y="2685662"/>
              <a:chExt cx="990000" cy="1517087"/>
            </a:xfrm>
          </p:grpSpPr>
          <p:sp>
            <p:nvSpPr>
              <p:cNvPr id="58" name="矩形 57"/>
              <p:cNvSpPr/>
              <p:nvPr/>
            </p:nvSpPr>
            <p:spPr bwMode="auto">
              <a:xfrm>
                <a:off x="2667000" y="2685662"/>
                <a:ext cx="99000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zh-CN" altLang="en-US" sz="1600" dirty="0" smtClean="0"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串池</a:t>
                </a:r>
                <a:endParaRPr kumimoji="0" lang="zh-CN" altLang="en-US" sz="1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 bwMode="auto">
              <a:xfrm>
                <a:off x="2667000" y="3064358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123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60" name="矩形 59"/>
              <p:cNvSpPr/>
              <p:nvPr/>
            </p:nvSpPr>
            <p:spPr bwMode="auto">
              <a:xfrm>
                <a:off x="2667000" y="3443054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1600" b="0" dirty="0" smtClean="0"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…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 bwMode="auto">
              <a:xfrm>
                <a:off x="2667000" y="3821749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…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62" name="组合 61"/>
          <p:cNvGrpSpPr/>
          <p:nvPr/>
        </p:nvGrpSpPr>
        <p:grpSpPr>
          <a:xfrm>
            <a:off x="9428911" y="5181600"/>
            <a:ext cx="2538869" cy="1540718"/>
            <a:chOff x="4191000" y="2685662"/>
            <a:chExt cx="1904400" cy="1540718"/>
          </a:xfrm>
        </p:grpSpPr>
        <p:grpSp>
          <p:nvGrpSpPr>
            <p:cNvPr id="63" name="组合 62"/>
            <p:cNvGrpSpPr/>
            <p:nvPr/>
          </p:nvGrpSpPr>
          <p:grpSpPr>
            <a:xfrm>
              <a:off x="5105400" y="2685662"/>
              <a:ext cx="990000" cy="1517087"/>
              <a:chOff x="2667000" y="2685662"/>
              <a:chExt cx="990000" cy="1517087"/>
            </a:xfrm>
          </p:grpSpPr>
          <p:sp>
            <p:nvSpPr>
              <p:cNvPr id="68" name="矩形 67"/>
              <p:cNvSpPr/>
              <p:nvPr/>
            </p:nvSpPr>
            <p:spPr bwMode="auto">
              <a:xfrm>
                <a:off x="2667000" y="2685662"/>
                <a:ext cx="99000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zh-CN" altLang="en-US" sz="1600" dirty="0" smtClean="0"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堆内存</a:t>
                </a:r>
                <a:endParaRPr kumimoji="0" lang="zh-CN" altLang="en-US" sz="16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69" name="矩形 68"/>
              <p:cNvSpPr/>
              <p:nvPr/>
            </p:nvSpPr>
            <p:spPr bwMode="auto">
              <a:xfrm>
                <a:off x="2667000" y="3064358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456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70" name="矩形 69"/>
              <p:cNvSpPr/>
              <p:nvPr/>
            </p:nvSpPr>
            <p:spPr bwMode="auto">
              <a:xfrm>
                <a:off x="2667000" y="3443054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sz="1600" b="0" dirty="0" smtClean="0"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…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71" name="矩形 70"/>
              <p:cNvSpPr/>
              <p:nvPr/>
            </p:nvSpPr>
            <p:spPr bwMode="auto">
              <a:xfrm>
                <a:off x="2667000" y="3821749"/>
                <a:ext cx="990000" cy="38100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456</a:t>
                </a:r>
                <a:endParaRPr kumimoji="0" lang="zh-CN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xmlns="" id="{6A9878C9-F1FF-4CC3-8730-13752A7BAFED}"/>
                </a:ext>
              </a:extLst>
            </p:cNvPr>
            <p:cNvSpPr/>
            <p:nvPr/>
          </p:nvSpPr>
          <p:spPr bwMode="auto">
            <a:xfrm>
              <a:off x="4191000" y="3029795"/>
              <a:ext cx="620135" cy="438081"/>
            </a:xfrm>
            <a:prstGeom prst="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r>
                <a:rPr kumimoji="1" lang="en-US" altLang="zh-CN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str3</a:t>
              </a:r>
              <a:endParaRPr kumimoji="1" lang="zh-CN" altLang="en-US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xmlns="" id="{CCCA0558-C9AE-4964-95AF-78A811883F26}"/>
                </a:ext>
              </a:extLst>
            </p:cNvPr>
            <p:cNvSpPr/>
            <p:nvPr/>
          </p:nvSpPr>
          <p:spPr bwMode="auto">
            <a:xfrm>
              <a:off x="4191000" y="3798118"/>
              <a:ext cx="632757" cy="428262"/>
            </a:xfrm>
            <a:prstGeom prst="rect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r>
                <a:rPr kumimoji="1" lang="en-US" altLang="zh-CN" b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str4</a:t>
              </a:r>
              <a:endParaRPr kumimoji="1" lang="zh-CN" altLang="en-US" b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直接箭头连接符 65"/>
            <p:cNvCxnSpPr>
              <a:stCxn id="64" idx="3"/>
              <a:endCxn id="69" idx="1"/>
            </p:cNvCxnSpPr>
            <p:nvPr/>
          </p:nvCxnSpPr>
          <p:spPr bwMode="auto">
            <a:xfrm>
              <a:off x="4811135" y="3248836"/>
              <a:ext cx="294265" cy="6022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直接箭头连接符 66"/>
            <p:cNvCxnSpPr>
              <a:stCxn id="65" idx="3"/>
              <a:endCxn id="71" idx="1"/>
            </p:cNvCxnSpPr>
            <p:nvPr/>
          </p:nvCxnSpPr>
          <p:spPr bwMode="auto">
            <a:xfrm>
              <a:off x="4823757" y="4012249"/>
              <a:ext cx="281643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25485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本章小节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>
                <a:latin typeface="Times New Roman" pitchFamily="18" charset="0"/>
              </a:rPr>
              <a:t>String</a:t>
            </a:r>
            <a:r>
              <a:rPr lang="zh-CN" altLang="en-US" sz="3200" dirty="0">
                <a:latin typeface="Times New Roman" pitchFamily="18" charset="0"/>
              </a:rPr>
              <a:t>与</a:t>
            </a:r>
            <a:r>
              <a:rPr lang="en-US" altLang="zh-CN" sz="3200" dirty="0" err="1">
                <a:latin typeface="Times New Roman" pitchFamily="18" charset="0"/>
              </a:rPr>
              <a:t>StringBuilder</a:t>
            </a:r>
            <a:r>
              <a:rPr lang="zh-CN" altLang="en-US" sz="3200" dirty="0">
                <a:latin typeface="Times New Roman" pitchFamily="18" charset="0"/>
              </a:rPr>
              <a:t>类</a:t>
            </a:r>
            <a:endParaRPr lang="en-US" altLang="zh-CN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>
                <a:latin typeface="Times New Roman" pitchFamily="18" charset="0"/>
              </a:rPr>
              <a:t>正则表达式</a:t>
            </a:r>
          </a:p>
          <a:p>
            <a:pPr>
              <a:lnSpc>
                <a:spcPct val="114000"/>
              </a:lnSpc>
            </a:pPr>
            <a:r>
              <a:rPr lang="zh-CN" altLang="en-US" sz="3200" dirty="0">
                <a:latin typeface="Times New Roman" pitchFamily="18" charset="0"/>
              </a:rPr>
              <a:t>高效文件读取</a:t>
            </a:r>
            <a:endParaRPr lang="en-US" altLang="zh-CN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>
                <a:latin typeface="Times New Roman" pitchFamily="18" charset="0"/>
              </a:rPr>
              <a:t>Maven</a:t>
            </a:r>
            <a:r>
              <a:rPr lang="zh-CN" altLang="en-US" sz="3200" dirty="0">
                <a:latin typeface="Times New Roman" pitchFamily="18" charset="0"/>
              </a:rPr>
              <a:t>依赖管理工具</a:t>
            </a:r>
            <a:endParaRPr lang="en-US" altLang="zh-CN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>
                <a:latin typeface="Times New Roman" pitchFamily="18" charset="0"/>
              </a:rPr>
              <a:t>句子切分与分词任务</a:t>
            </a:r>
          </a:p>
          <a:p>
            <a:pPr>
              <a:lnSpc>
                <a:spcPct val="114000"/>
              </a:lnSpc>
            </a:pPr>
            <a:r>
              <a:rPr lang="zh-CN" altLang="en-US" sz="3200" dirty="0">
                <a:latin typeface="Times New Roman" pitchFamily="18" charset="0"/>
              </a:rPr>
              <a:t>词干提取与词形还原</a:t>
            </a:r>
            <a:endParaRPr lang="en-US" altLang="zh-CN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>
                <a:latin typeface="Times New Roman" pitchFamily="18" charset="0"/>
              </a:rPr>
              <a:t>停用词过滤</a:t>
            </a:r>
            <a:endParaRPr lang="en-US" altLang="zh-CN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7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38A299-34B5-4D49-8887-1F3ED657F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>
                <a:latin typeface="Verdana" panose="020B0604030504040204" pitchFamily="34" charset="0"/>
              </a:rPr>
              <a:t>String</a:t>
            </a:r>
            <a:r>
              <a:rPr kumimoji="1" lang="zh-CN" altLang="en-US" dirty="0" smtClean="0">
                <a:latin typeface="Verdana" panose="020B0604030504040204" pitchFamily="34" charset="0"/>
              </a:rPr>
              <a:t>类的</a:t>
            </a:r>
            <a:r>
              <a:rPr kumimoji="1" lang="en-US" altLang="zh-CN" dirty="0">
                <a:latin typeface="Verdana" panose="020B0604030504040204" pitchFamily="34" charset="0"/>
              </a:rPr>
              <a:t>+</a:t>
            </a:r>
            <a:r>
              <a:rPr kumimoji="1" lang="zh-CN" altLang="en-US" dirty="0" smtClean="0">
                <a:latin typeface="Verdana" panose="020B0604030504040204" pitchFamily="34" charset="0"/>
              </a:rPr>
              <a:t>号操作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CFF8D5D-B794-4C03-9AE8-25CCCB50A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85" y="1168752"/>
            <a:ext cx="11377719" cy="5257800"/>
          </a:xfrm>
        </p:spPr>
        <p:txBody>
          <a:bodyPr/>
          <a:lstStyle/>
          <a:p>
            <a:pPr algn="just"/>
            <a:r>
              <a:rPr kumimoji="1" lang="zh-CN" altLang="en-US" dirty="0">
                <a:latin typeface="Times New Roman" pitchFamily="18" charset="0"/>
              </a:rPr>
              <a:t>对于</a:t>
            </a:r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kumimoji="1" lang="zh-CN" altLang="en-US" dirty="0">
                <a:latin typeface="Times New Roman" pitchFamily="18" charset="0"/>
              </a:rPr>
              <a:t>类，使用</a:t>
            </a:r>
            <a:r>
              <a:rPr kumimoji="1" lang="en-US" altLang="zh-CN" dirty="0">
                <a:latin typeface="Times New Roman" pitchFamily="18" charset="0"/>
              </a:rPr>
              <a:t>+</a:t>
            </a:r>
            <a:r>
              <a:rPr kumimoji="1" lang="zh-CN" altLang="en-US" dirty="0">
                <a:latin typeface="Times New Roman" pitchFamily="18" charset="0"/>
              </a:rPr>
              <a:t>号运算符可以连接字符串，然而</a:t>
            </a:r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kumimoji="1" lang="zh-CN" altLang="en-US" dirty="0">
                <a:latin typeface="Times New Roman" pitchFamily="18" charset="0"/>
              </a:rPr>
              <a:t>类是</a:t>
            </a:r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final</a:t>
            </a:r>
            <a:r>
              <a:rPr kumimoji="1" lang="zh-CN" altLang="en-US" dirty="0">
                <a:latin typeface="Times New Roman" pitchFamily="18" charset="0"/>
              </a:rPr>
              <a:t>类，使用</a:t>
            </a:r>
            <a:r>
              <a:rPr kumimoji="1" lang="en-US" altLang="zh-CN" dirty="0">
                <a:latin typeface="Times New Roman" pitchFamily="18" charset="0"/>
              </a:rPr>
              <a:t>+</a:t>
            </a:r>
            <a:r>
              <a:rPr kumimoji="1" lang="zh-CN" altLang="en-US" dirty="0">
                <a:latin typeface="Times New Roman" pitchFamily="18" charset="0"/>
              </a:rPr>
              <a:t>号很浪费空间</a:t>
            </a:r>
            <a:r>
              <a:rPr kumimoji="1" lang="en-US" altLang="zh-CN" dirty="0">
                <a:latin typeface="Times New Roman" pitchFamily="18" charset="0"/>
              </a:rPr>
              <a:t>(</a:t>
            </a:r>
            <a:r>
              <a:rPr kumimoji="1" lang="zh-CN" altLang="en-US" dirty="0">
                <a:latin typeface="Times New Roman" pitchFamily="18" charset="0"/>
              </a:rPr>
              <a:t>每连接一个字符串就会重新申请空间</a:t>
            </a:r>
            <a:r>
              <a:rPr kumimoji="1" lang="en-US" altLang="zh-CN" dirty="0">
                <a:latin typeface="Times New Roman" pitchFamily="18" charset="0"/>
              </a:rPr>
              <a:t>)</a:t>
            </a:r>
          </a:p>
          <a:p>
            <a:pPr algn="just"/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kumimoji="1"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 = “A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”;  </a:t>
            </a:r>
            <a:r>
              <a:rPr kumimoji="1"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 = str + “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+ “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+ “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+ “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E”;</a:t>
            </a:r>
          </a:p>
          <a:p>
            <a:pPr algn="just"/>
            <a:endParaRPr lang="en-US" altLang="zh-CN" dirty="0">
              <a:latin typeface="Times New Roman" pitchFamily="18" charset="0"/>
            </a:endParaRPr>
          </a:p>
          <a:p>
            <a:pPr algn="just"/>
            <a:endParaRPr lang="en-US" altLang="zh-CN" dirty="0">
              <a:latin typeface="Times New Roman" pitchFamily="18" charset="0"/>
            </a:endParaRPr>
          </a:p>
          <a:p>
            <a:pPr algn="just"/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String</a:t>
            </a:r>
            <a:r>
              <a:rPr kumimoji="1" lang="zh-CN" altLang="en-US" dirty="0">
                <a:latin typeface="Times New Roman" pitchFamily="18" charset="0"/>
              </a:rPr>
              <a:t>是一个</a:t>
            </a:r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final</a:t>
            </a:r>
            <a:r>
              <a:rPr kumimoji="1" lang="zh-CN" altLang="en-US" dirty="0">
                <a:latin typeface="Times New Roman" pitchFamily="18" charset="0"/>
              </a:rPr>
              <a:t>类，它的值不能改变，使用</a:t>
            </a:r>
            <a:r>
              <a:rPr kumimoji="1" lang="en-US" altLang="zh-CN" dirty="0">
                <a:latin typeface="Times New Roman" pitchFamily="18" charset="0"/>
              </a:rPr>
              <a:t>+</a:t>
            </a:r>
            <a:r>
              <a:rPr kumimoji="1" lang="zh-CN" altLang="en-US" dirty="0">
                <a:latin typeface="Times New Roman" pitchFamily="18" charset="0"/>
              </a:rPr>
              <a:t>号连接字符串则每次都需要重新分配空间，之前分配的空间就变为垃圾，很浪费空间</a:t>
            </a:r>
            <a:endParaRPr kumimoji="1" lang="en-US" altLang="zh-CN" dirty="0">
              <a:latin typeface="Times New Roman" pitchFamily="18" charset="0"/>
            </a:endParaRPr>
          </a:p>
          <a:p>
            <a:pPr algn="just"/>
            <a:r>
              <a:rPr kumimoji="1" lang="zh-CN" altLang="en-US" dirty="0">
                <a:latin typeface="Times New Roman" pitchFamily="18" charset="0"/>
              </a:rPr>
              <a:t>在大量连接字符串时选择使用</a:t>
            </a:r>
            <a:r>
              <a:rPr kumimoji="1" lang="en-US" altLang="zh-CN" dirty="0" err="1">
                <a:latin typeface="Times New Roman" pitchFamily="18" charset="0"/>
                <a:cs typeface="Times New Roman" pitchFamily="18" charset="0"/>
              </a:rPr>
              <a:t>StringBuilder</a:t>
            </a:r>
            <a:r>
              <a:rPr kumimoji="1" lang="zh-CN" altLang="en-US" dirty="0">
                <a:latin typeface="Times New Roman" pitchFamily="18" charset="0"/>
              </a:rPr>
              <a:t>类或</a:t>
            </a:r>
            <a:r>
              <a:rPr kumimoji="1" lang="en-US" altLang="zh-CN" dirty="0">
                <a:latin typeface="Times New Roman" pitchFamily="18" charset="0"/>
                <a:cs typeface="Times New Roman" pitchFamily="18" charset="0"/>
              </a:rPr>
              <a:t>StringBuffer</a:t>
            </a:r>
            <a:r>
              <a:rPr kumimoji="1" lang="zh-CN" altLang="en-US" dirty="0">
                <a:latin typeface="Times New Roman" pitchFamily="18" charset="0"/>
              </a:rPr>
              <a:t>类</a:t>
            </a:r>
            <a:endParaRPr lang="zh-CN" altLang="en-US" dirty="0">
              <a:latin typeface="Times New Roman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0EAC862D-EA66-4F53-8B21-7E947E379FA5}"/>
              </a:ext>
            </a:extLst>
          </p:cNvPr>
          <p:cNvSpPr/>
          <p:nvPr/>
        </p:nvSpPr>
        <p:spPr bwMode="auto">
          <a:xfrm>
            <a:off x="4121239" y="2984500"/>
            <a:ext cx="449967" cy="316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perspectiveLeft"/>
            <a:lightRig rig="threePt" dir="t"/>
          </a:scene3d>
        </p:spPr>
        <p:txBody>
          <a:bodyPr wrap="none"/>
          <a:lstStyle/>
          <a:p>
            <a:pPr algn="ctr">
              <a:defRPr/>
            </a:pPr>
            <a:r>
              <a:rPr kumimoji="1" lang="en-US" altLang="zh-CN" sz="1400" b="0" dirty="0">
                <a:latin typeface="Times New Roman" pitchFamily="18" charset="0"/>
                <a:cs typeface="Times New Roman" pitchFamily="18" charset="0"/>
              </a:rPr>
              <a:t>A</a:t>
            </a:r>
            <a:endParaRPr kumimoji="1" lang="zh-CN" altLang="en-US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C90D05B-B551-47A8-9F9E-E5A63560B145}"/>
              </a:ext>
            </a:extLst>
          </p:cNvPr>
          <p:cNvSpPr/>
          <p:nvPr/>
        </p:nvSpPr>
        <p:spPr bwMode="auto">
          <a:xfrm>
            <a:off x="4876006" y="2984500"/>
            <a:ext cx="629954" cy="316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perspectiveLeft"/>
            <a:lightRig rig="threePt" dir="t"/>
          </a:scene3d>
        </p:spPr>
        <p:txBody>
          <a:bodyPr wrap="none"/>
          <a:lstStyle/>
          <a:p>
            <a:pPr algn="ctr">
              <a:defRPr/>
            </a:pPr>
            <a:r>
              <a:rPr kumimoji="1" lang="en-US" altLang="zh-CN" sz="1400" b="0" dirty="0">
                <a:latin typeface="Times New Roman" pitchFamily="18" charset="0"/>
                <a:cs typeface="Times New Roman" pitchFamily="18" charset="0"/>
              </a:rPr>
              <a:t>AB</a:t>
            </a:r>
            <a:endParaRPr kumimoji="1" lang="zh-CN" altLang="en-US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901933CD-3A59-4497-9FE9-E4F458749634}"/>
              </a:ext>
            </a:extLst>
          </p:cNvPr>
          <p:cNvSpPr/>
          <p:nvPr/>
        </p:nvSpPr>
        <p:spPr bwMode="auto">
          <a:xfrm>
            <a:off x="5695881" y="2984500"/>
            <a:ext cx="809941" cy="3163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perspectiveLeft"/>
            <a:lightRig rig="threePt" dir="t"/>
          </a:scene3d>
        </p:spPr>
        <p:txBody>
          <a:bodyPr wrap="none"/>
          <a:lstStyle/>
          <a:p>
            <a:pPr algn="ctr">
              <a:defRPr/>
            </a:pPr>
            <a:r>
              <a:rPr kumimoji="1" lang="en-US" altLang="zh-CN" sz="1400" b="0" dirty="0">
                <a:latin typeface="Times New Roman" pitchFamily="18" charset="0"/>
                <a:cs typeface="Times New Roman" pitchFamily="18" charset="0"/>
              </a:rPr>
              <a:t>ABC</a:t>
            </a:r>
            <a:endParaRPr kumimoji="1" lang="zh-CN" altLang="en-US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1877836-4342-4D8B-BEE7-D63078C1955E}"/>
              </a:ext>
            </a:extLst>
          </p:cNvPr>
          <p:cNvSpPr/>
          <p:nvPr/>
        </p:nvSpPr>
        <p:spPr bwMode="auto">
          <a:xfrm>
            <a:off x="6628606" y="2984500"/>
            <a:ext cx="899935" cy="316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perspectiveLeft"/>
            <a:lightRig rig="threePt" dir="t"/>
          </a:scene3d>
        </p:spPr>
        <p:txBody>
          <a:bodyPr wrap="none"/>
          <a:lstStyle/>
          <a:p>
            <a:pPr algn="ctr">
              <a:defRPr/>
            </a:pPr>
            <a:r>
              <a:rPr kumimoji="1" lang="en-US" altLang="zh-CN" sz="1400" b="0" dirty="0">
                <a:latin typeface="Times New Roman" pitchFamily="18" charset="0"/>
                <a:cs typeface="Times New Roman" pitchFamily="18" charset="0"/>
              </a:rPr>
              <a:t>ABCD</a:t>
            </a:r>
            <a:endParaRPr kumimoji="1" lang="zh-CN" altLang="en-US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1BE41F5E-06DD-460A-956D-DBD4F90BD430}"/>
              </a:ext>
            </a:extLst>
          </p:cNvPr>
          <p:cNvSpPr/>
          <p:nvPr/>
        </p:nvSpPr>
        <p:spPr bwMode="auto">
          <a:xfrm>
            <a:off x="7528541" y="2984500"/>
            <a:ext cx="928865" cy="316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perspectiveLeft"/>
            <a:lightRig rig="threePt" dir="t"/>
          </a:scene3d>
        </p:spPr>
        <p:txBody>
          <a:bodyPr wrap="none"/>
          <a:lstStyle/>
          <a:p>
            <a:pPr algn="ctr">
              <a:defRPr/>
            </a:pPr>
            <a:r>
              <a:rPr kumimoji="1" lang="en-US" altLang="zh-CN" sz="1400" b="0" dirty="0">
                <a:latin typeface="Times New Roman" pitchFamily="18" charset="0"/>
                <a:cs typeface="Times New Roman" pitchFamily="18" charset="0"/>
              </a:rPr>
              <a:t>ABCDE</a:t>
            </a:r>
            <a:endParaRPr kumimoji="1" lang="zh-CN" altLang="en-US" sz="1400" b="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xmlns="" id="{CEA99FA8-1EB4-4411-8618-C026333E065D}"/>
              </a:ext>
            </a:extLst>
          </p:cNvPr>
          <p:cNvCxnSpPr>
            <a:cxnSpLocks/>
            <a:endCxn id="5" idx="0"/>
          </p:cNvCxnSpPr>
          <p:nvPr/>
        </p:nvCxnSpPr>
        <p:spPr bwMode="auto">
          <a:xfrm>
            <a:off x="4346222" y="2667000"/>
            <a:ext cx="1" cy="3175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scene3d>
            <a:camera prst="perspectiveLeft"/>
            <a:lightRig rig="threePt" dir="t"/>
          </a:scene3d>
        </p:spPr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xmlns="" id="{5FA2D056-8AB0-496A-ABAB-E02DA93F9C8C}"/>
              </a:ext>
            </a:extLst>
          </p:cNvPr>
          <p:cNvCxnSpPr>
            <a:cxnSpLocks/>
            <a:endCxn id="9" idx="0"/>
          </p:cNvCxnSpPr>
          <p:nvPr/>
        </p:nvCxnSpPr>
        <p:spPr bwMode="auto">
          <a:xfrm>
            <a:off x="7992973" y="2667002"/>
            <a:ext cx="1" cy="317498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scene3d>
            <a:camera prst="perspectiveLeft"/>
            <a:lightRig rig="threePt" dir="t"/>
          </a:scene3d>
        </p:spPr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xmlns="" id="{02B83C4D-A956-43D8-B171-516B432C21FB}"/>
              </a:ext>
            </a:extLst>
          </p:cNvPr>
          <p:cNvCxnSpPr>
            <a:cxnSpLocks/>
            <a:endCxn id="8" idx="0"/>
          </p:cNvCxnSpPr>
          <p:nvPr/>
        </p:nvCxnSpPr>
        <p:spPr bwMode="auto">
          <a:xfrm>
            <a:off x="7078073" y="2667002"/>
            <a:ext cx="501" cy="317498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scene3d>
            <a:camera prst="perspectiveLeft"/>
            <a:lightRig rig="threePt" dir="t"/>
          </a:scene3d>
        </p:spPr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xmlns="" id="{326C0A15-17F0-4F82-9CA0-D0B957D36BD2}"/>
              </a:ext>
            </a:extLst>
          </p:cNvPr>
          <p:cNvCxnSpPr>
            <a:cxnSpLocks/>
            <a:endCxn id="7" idx="0"/>
          </p:cNvCxnSpPr>
          <p:nvPr/>
        </p:nvCxnSpPr>
        <p:spPr bwMode="auto">
          <a:xfrm>
            <a:off x="6100851" y="2667002"/>
            <a:ext cx="1" cy="317498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scene3d>
            <a:camera prst="perspectiveLeft"/>
            <a:lightRig rig="threePt" dir="t"/>
          </a:scene3d>
        </p:spPr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xmlns="" id="{A367329D-80BB-4FEF-AC50-6DA0FA58AE4F}"/>
              </a:ext>
            </a:extLst>
          </p:cNvPr>
          <p:cNvCxnSpPr>
            <a:cxnSpLocks/>
          </p:cNvCxnSpPr>
          <p:nvPr/>
        </p:nvCxnSpPr>
        <p:spPr bwMode="auto">
          <a:xfrm>
            <a:off x="5190982" y="2667000"/>
            <a:ext cx="0" cy="3175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  <a:scene3d>
            <a:camera prst="perspectiveLeft"/>
            <a:lightRig rig="threePt" dir="t"/>
          </a:scene3d>
        </p:spPr>
      </p:cxnSp>
    </p:spTree>
    <p:extLst>
      <p:ext uri="{BB962C8B-B14F-4D97-AF65-F5344CB8AC3E}">
        <p14:creationId xmlns:p14="http://schemas.microsoft.com/office/powerpoint/2010/main" val="337212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7E075E7-CED7-4977-88C5-2DFE30FF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041" y="171451"/>
            <a:ext cx="10463438" cy="487363"/>
          </a:xfrm>
        </p:spPr>
        <p:txBody>
          <a:bodyPr/>
          <a:lstStyle/>
          <a:p>
            <a:r>
              <a:rPr lang="en-US" altLang="zh-CN" dirty="0" err="1"/>
              <a:t>StringBuilder</a:t>
            </a:r>
            <a:r>
              <a:rPr lang="zh-CN" altLang="en-US" dirty="0"/>
              <a:t>与</a:t>
            </a:r>
            <a:r>
              <a:rPr lang="en-US" altLang="zh-CN" dirty="0"/>
              <a:t>StringBuffer</a:t>
            </a:r>
            <a:r>
              <a:rPr lang="zh-CN" altLang="en-US" dirty="0"/>
              <a:t>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CE37F8-843A-40F1-8786-D81D92E21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StringBuffer</a:t>
            </a:r>
            <a:r>
              <a:rPr lang="zh-CN" altLang="en-US" dirty="0">
                <a:latin typeface="Times New Roman" pitchFamily="18" charset="0"/>
              </a:rPr>
              <a:t>与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StringBuilder</a:t>
            </a:r>
            <a:r>
              <a:rPr lang="zh-CN" altLang="en-US" dirty="0">
                <a:latin typeface="Times New Roman" pitchFamily="18" charset="0"/>
              </a:rPr>
              <a:t>都是可变字符串，</a:t>
            </a:r>
            <a:r>
              <a:rPr lang="zh-CN" altLang="en-US" dirty="0" smtClean="0">
                <a:latin typeface="Times New Roman" pitchFamily="18" charset="0"/>
              </a:rPr>
              <a:t>它们有</a:t>
            </a:r>
            <a:r>
              <a:rPr lang="zh-CN" altLang="en-US" dirty="0">
                <a:latin typeface="Times New Roman" pitchFamily="18" charset="0"/>
              </a:rPr>
              <a:t>很多相同的方法，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StringBuilder</a:t>
            </a:r>
            <a:r>
              <a:rPr lang="zh-CN" altLang="en-US" dirty="0">
                <a:latin typeface="Times New Roman" pitchFamily="18" charset="0"/>
              </a:rPr>
              <a:t>是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JDK 5</a:t>
            </a:r>
            <a:r>
              <a:rPr lang="zh-CN" altLang="en-US" dirty="0">
                <a:latin typeface="Times New Roman" pitchFamily="18" charset="0"/>
              </a:rPr>
              <a:t>后才有的，它与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StringBuffer</a:t>
            </a:r>
            <a:r>
              <a:rPr lang="zh-CN" altLang="en-US" dirty="0">
                <a:latin typeface="Times New Roman" pitchFamily="18" charset="0"/>
              </a:rPr>
              <a:t>不同在安全和效率方面</a:t>
            </a:r>
            <a:endParaRPr lang="en-US" altLang="zh-CN" dirty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StringBuffer</a:t>
            </a:r>
            <a:r>
              <a:rPr lang="zh-CN" altLang="en-US" dirty="0">
                <a:latin typeface="Times New Roman" pitchFamily="18" charset="0"/>
              </a:rPr>
              <a:t>的效率较低，支持同步，可在多线程环境中使用，很安全</a:t>
            </a:r>
            <a:endParaRPr lang="en-US" altLang="zh-CN" dirty="0">
              <a:latin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StringBuilder</a:t>
            </a:r>
            <a:r>
              <a:rPr lang="zh-CN" altLang="en-US" dirty="0">
                <a:latin typeface="Times New Roman" pitchFamily="18" charset="0"/>
              </a:rPr>
              <a:t>的效率较高，不支持同步，只能在单线程环境中使用，不安全</a:t>
            </a:r>
          </a:p>
        </p:txBody>
      </p:sp>
    </p:spTree>
    <p:extLst>
      <p:ext uri="{BB962C8B-B14F-4D97-AF65-F5344CB8AC3E}">
        <p14:creationId xmlns:p14="http://schemas.microsoft.com/office/powerpoint/2010/main" val="28540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示例：</a:t>
            </a:r>
            <a:r>
              <a:rPr lang="en-US" altLang="zh-CN" dirty="0" smtClean="0"/>
              <a:t>String</a:t>
            </a:r>
            <a:r>
              <a:rPr lang="zh-CN" altLang="en-US" dirty="0" smtClean="0"/>
              <a:t>与</a:t>
            </a:r>
            <a:r>
              <a:rPr lang="en-US" altLang="zh-CN" dirty="0" err="1" smtClean="0"/>
              <a:t>StringBuilder</a:t>
            </a:r>
            <a:r>
              <a:rPr lang="zh-CN" altLang="en-US" dirty="0" smtClean="0"/>
              <a:t>类对比</a:t>
            </a:r>
            <a:endParaRPr lang="zh-CN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258" y="1143000"/>
            <a:ext cx="8319897" cy="569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97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041" y="171451"/>
            <a:ext cx="10971372" cy="487363"/>
          </a:xfrm>
        </p:spPr>
        <p:txBody>
          <a:bodyPr/>
          <a:lstStyle/>
          <a:p>
            <a:pPr eaLnBrk="1" hangingPunct="1"/>
            <a:r>
              <a:rPr lang="zh-CN" altLang="en-US" sz="3800" dirty="0" smtClean="0"/>
              <a:t>第二章：</a:t>
            </a:r>
            <a:r>
              <a:rPr lang="en-US" altLang="zh-CN" sz="3600" dirty="0">
                <a:latin typeface="Times New Roman" pitchFamily="18" charset="0"/>
              </a:rPr>
              <a:t> Java</a:t>
            </a:r>
            <a:r>
              <a:rPr lang="zh-CN" altLang="en-US" sz="3600" dirty="0">
                <a:latin typeface="Times New Roman" pitchFamily="18" charset="0"/>
              </a:rPr>
              <a:t>文本处理基础</a:t>
            </a:r>
            <a:endParaRPr lang="zh-CN" altLang="en-US" sz="3800" dirty="0"/>
          </a:p>
        </p:txBody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String</a:t>
            </a:r>
            <a:r>
              <a:rPr lang="zh-CN" altLang="en-US" sz="3200" dirty="0" smtClean="0">
                <a:latin typeface="Times New Roman" pitchFamily="18" charset="0"/>
              </a:rPr>
              <a:t>与</a:t>
            </a:r>
            <a:r>
              <a:rPr lang="en-US" altLang="zh-CN" sz="3200" dirty="0" err="1" smtClean="0">
                <a:latin typeface="Times New Roman" pitchFamily="18" charset="0"/>
              </a:rPr>
              <a:t>StringBuilder</a:t>
            </a:r>
            <a:r>
              <a:rPr lang="zh-CN" altLang="en-US" sz="3200" dirty="0" smtClean="0">
                <a:latin typeface="Times New Roman" pitchFamily="18" charset="0"/>
              </a:rPr>
              <a:t>类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正则表达式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高效文件读取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sz="3200" dirty="0" smtClean="0">
                <a:latin typeface="Times New Roman" pitchFamily="18" charset="0"/>
              </a:rPr>
              <a:t>Maven</a:t>
            </a:r>
            <a:r>
              <a:rPr lang="zh-CN" altLang="en-US" sz="3200" dirty="0" smtClean="0">
                <a:latin typeface="Times New Roman" pitchFamily="18" charset="0"/>
              </a:rPr>
              <a:t>依赖管理工具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句子切分与分词任务</a:t>
            </a:r>
            <a:endParaRPr lang="zh-CN" altLang="en-US" sz="3200" dirty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词干提取与词形还原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停用词过滤</a:t>
            </a:r>
            <a:endParaRPr lang="en-US" altLang="zh-CN" sz="3200" dirty="0" smtClean="0">
              <a:latin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sz="3200" dirty="0" smtClean="0">
                <a:latin typeface="Times New Roman" pitchFamily="18" charset="0"/>
              </a:rPr>
              <a:t>本章小节</a:t>
            </a:r>
            <a:endParaRPr lang="zh-CN" alt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8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正则表达式：元字符（</a:t>
            </a:r>
            <a:r>
              <a:rPr lang="en-US" altLang="zh-CN" dirty="0" smtClean="0"/>
              <a:t>1/2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580" y="1117473"/>
            <a:ext cx="7731252" cy="574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6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82TGp_food_light_ani">
  <a:themeElements>
    <a:clrScheme name="282TGp_food_light_ani 2">
      <a:dk1>
        <a:srgbClr val="000000"/>
      </a:dk1>
      <a:lt1>
        <a:srgbClr val="FFFFFF"/>
      </a:lt1>
      <a:dk2>
        <a:srgbClr val="193583"/>
      </a:dk2>
      <a:lt2>
        <a:srgbClr val="C0C0C0"/>
      </a:lt2>
      <a:accent1>
        <a:srgbClr val="89CA64"/>
      </a:accent1>
      <a:accent2>
        <a:srgbClr val="D9C215"/>
      </a:accent2>
      <a:accent3>
        <a:srgbClr val="FFFFFF"/>
      </a:accent3>
      <a:accent4>
        <a:srgbClr val="000000"/>
      </a:accent4>
      <a:accent5>
        <a:srgbClr val="C4E1B8"/>
      </a:accent5>
      <a:accent6>
        <a:srgbClr val="C4B012"/>
      </a:accent6>
      <a:hlink>
        <a:srgbClr val="04884E"/>
      </a:hlink>
      <a:folHlink>
        <a:srgbClr val="FF9600"/>
      </a:folHlink>
    </a:clrScheme>
    <a:fontScheme name="282TGp_food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82TGp_food_light_ani 1">
        <a:dk1>
          <a:srgbClr val="30311D"/>
        </a:dk1>
        <a:lt1>
          <a:srgbClr val="FFFFFF"/>
        </a:lt1>
        <a:dk2>
          <a:srgbClr val="333399"/>
        </a:dk2>
        <a:lt2>
          <a:srgbClr val="C0C0C0"/>
        </a:lt2>
        <a:accent1>
          <a:srgbClr val="3780BD"/>
        </a:accent1>
        <a:accent2>
          <a:srgbClr val="98C13D"/>
        </a:accent2>
        <a:accent3>
          <a:srgbClr val="FFFFFF"/>
        </a:accent3>
        <a:accent4>
          <a:srgbClr val="272817"/>
        </a:accent4>
        <a:accent5>
          <a:srgbClr val="AEC0DB"/>
        </a:accent5>
        <a:accent6>
          <a:srgbClr val="89AF36"/>
        </a:accent6>
        <a:hlink>
          <a:srgbClr val="F5B821"/>
        </a:hlink>
        <a:folHlink>
          <a:srgbClr val="9159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2TGp_food_light_ani 2">
        <a:dk1>
          <a:srgbClr val="000000"/>
        </a:dk1>
        <a:lt1>
          <a:srgbClr val="FFFFFF"/>
        </a:lt1>
        <a:dk2>
          <a:srgbClr val="193583"/>
        </a:dk2>
        <a:lt2>
          <a:srgbClr val="C0C0C0"/>
        </a:lt2>
        <a:accent1>
          <a:srgbClr val="89CA64"/>
        </a:accent1>
        <a:accent2>
          <a:srgbClr val="D9C215"/>
        </a:accent2>
        <a:accent3>
          <a:srgbClr val="FFFFFF"/>
        </a:accent3>
        <a:accent4>
          <a:srgbClr val="000000"/>
        </a:accent4>
        <a:accent5>
          <a:srgbClr val="C4E1B8"/>
        </a:accent5>
        <a:accent6>
          <a:srgbClr val="C4B012"/>
        </a:accent6>
        <a:hlink>
          <a:srgbClr val="04884E"/>
        </a:hlink>
        <a:folHlink>
          <a:srgbClr val="FF9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82TGp_food_light_ani 3">
        <a:dk1>
          <a:srgbClr val="000000"/>
        </a:dk1>
        <a:lt1>
          <a:srgbClr val="FFFFFF"/>
        </a:lt1>
        <a:dk2>
          <a:srgbClr val="006666"/>
        </a:dk2>
        <a:lt2>
          <a:srgbClr val="C0C0C0"/>
        </a:lt2>
        <a:accent1>
          <a:srgbClr val="D4502C"/>
        </a:accent1>
        <a:accent2>
          <a:srgbClr val="D7AE3B"/>
        </a:accent2>
        <a:accent3>
          <a:srgbClr val="FFFFFF"/>
        </a:accent3>
        <a:accent4>
          <a:srgbClr val="000000"/>
        </a:accent4>
        <a:accent5>
          <a:srgbClr val="E6B3AC"/>
        </a:accent5>
        <a:accent6>
          <a:srgbClr val="C39D35"/>
        </a:accent6>
        <a:hlink>
          <a:srgbClr val="1C74B0"/>
        </a:hlink>
        <a:folHlink>
          <a:srgbClr val="85C16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10970</TotalTime>
  <Words>1552</Words>
  <Application>Microsoft Office PowerPoint</Application>
  <PresentationFormat>自定义</PresentationFormat>
  <Paragraphs>251</Paragraphs>
  <Slides>40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1" baseType="lpstr">
      <vt:lpstr>282TGp_food_light_ani</vt:lpstr>
      <vt:lpstr>文本分析与文本挖掘 Text Analysis and Text Mining</vt:lpstr>
      <vt:lpstr>课程主要内容</vt:lpstr>
      <vt:lpstr>第二章： Java文本处理基础</vt:lpstr>
      <vt:lpstr>String类</vt:lpstr>
      <vt:lpstr>String类的+号操作</vt:lpstr>
      <vt:lpstr>StringBuilder与StringBuffer类</vt:lpstr>
      <vt:lpstr>示例：String与StringBuilder类对比</vt:lpstr>
      <vt:lpstr>第二章： Java文本处理基础</vt:lpstr>
      <vt:lpstr>正则表达式：元字符（1/2）</vt:lpstr>
      <vt:lpstr>正则表达式：元字符（2/2）</vt:lpstr>
      <vt:lpstr>正则表达式：模式实例</vt:lpstr>
      <vt:lpstr>Pattern类</vt:lpstr>
      <vt:lpstr>Matcher类</vt:lpstr>
      <vt:lpstr>示例：手机号及邮箱提取</vt:lpstr>
      <vt:lpstr>第二章： Java文本处理基础</vt:lpstr>
      <vt:lpstr>基于NIO的高效文件读写</vt:lpstr>
      <vt:lpstr>大文件内存映射技术（1/2）</vt:lpstr>
      <vt:lpstr>大文件内存映射技术（2/2）</vt:lpstr>
      <vt:lpstr>第二章： Java文本处理基础</vt:lpstr>
      <vt:lpstr>Maven依赖管理工具</vt:lpstr>
      <vt:lpstr>Maven项目结构</vt:lpstr>
      <vt:lpstr>POM文件样例</vt:lpstr>
      <vt:lpstr>第二章： Java文本处理基础</vt:lpstr>
      <vt:lpstr>自定义本地库管理与部署</vt:lpstr>
      <vt:lpstr>第二章： Java文本处理基础</vt:lpstr>
      <vt:lpstr>文本实例：中文</vt:lpstr>
      <vt:lpstr>文本实例：英文</vt:lpstr>
      <vt:lpstr>文本预处理：英文句子切分</vt:lpstr>
      <vt:lpstr>文本预处理：英文分词</vt:lpstr>
      <vt:lpstr>文本预处理：中文分词</vt:lpstr>
      <vt:lpstr>第二章： Java文本处理基础</vt:lpstr>
      <vt:lpstr>词干提取（Stemming）</vt:lpstr>
      <vt:lpstr>词干提取：示例代码</vt:lpstr>
      <vt:lpstr>词形还原（Lemmatization）</vt:lpstr>
      <vt:lpstr>词形还原：示例代码</vt:lpstr>
      <vt:lpstr>第二章： Java文本处理基础</vt:lpstr>
      <vt:lpstr>停用词（Stop word）</vt:lpstr>
      <vt:lpstr>停用词过滤：示例代码</vt:lpstr>
      <vt:lpstr>第二章： Java文本处理基础</vt:lpstr>
      <vt:lpstr>本章小节</vt:lpstr>
    </vt:vector>
  </TitlesOfParts>
  <Company>ISTIC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Mining Lab.</dc:title>
  <dc:creator>XU SHUO</dc:creator>
  <cp:lastModifiedBy>XUSHUO</cp:lastModifiedBy>
  <cp:revision>3128</cp:revision>
  <dcterms:created xsi:type="dcterms:W3CDTF">2005-11-30T10:23:36Z</dcterms:created>
  <dcterms:modified xsi:type="dcterms:W3CDTF">2026-09-07T06:42:14Z</dcterms:modified>
</cp:coreProperties>
</file>