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4"/>
  </p:notesMasterIdLst>
  <p:handoutMasterIdLst>
    <p:handoutMasterId r:id="rId55"/>
  </p:handoutMasterIdLst>
  <p:sldIdLst>
    <p:sldId id="835" r:id="rId2"/>
    <p:sldId id="560" r:id="rId3"/>
    <p:sldId id="787" r:id="rId4"/>
    <p:sldId id="788" r:id="rId5"/>
    <p:sldId id="833" r:id="rId6"/>
    <p:sldId id="834" r:id="rId7"/>
    <p:sldId id="825" r:id="rId8"/>
    <p:sldId id="789" r:id="rId9"/>
    <p:sldId id="781" r:id="rId10"/>
    <p:sldId id="779" r:id="rId11"/>
    <p:sldId id="780" r:id="rId12"/>
    <p:sldId id="826" r:id="rId13"/>
    <p:sldId id="790" r:id="rId14"/>
    <p:sldId id="782" r:id="rId15"/>
    <p:sldId id="827" r:id="rId16"/>
    <p:sldId id="784" r:id="rId17"/>
    <p:sldId id="785" r:id="rId18"/>
    <p:sldId id="786" r:id="rId19"/>
    <p:sldId id="823" r:id="rId20"/>
    <p:sldId id="824" r:id="rId21"/>
    <p:sldId id="791" r:id="rId22"/>
    <p:sldId id="828" r:id="rId23"/>
    <p:sldId id="795" r:id="rId24"/>
    <p:sldId id="796" r:id="rId25"/>
    <p:sldId id="797" r:id="rId26"/>
    <p:sldId id="829" r:id="rId27"/>
    <p:sldId id="801" r:id="rId28"/>
    <p:sldId id="802" r:id="rId29"/>
    <p:sldId id="803" r:id="rId30"/>
    <p:sldId id="805" r:id="rId31"/>
    <p:sldId id="806" r:id="rId32"/>
    <p:sldId id="804" r:id="rId33"/>
    <p:sldId id="807" r:id="rId34"/>
    <p:sldId id="830" r:id="rId35"/>
    <p:sldId id="808" r:id="rId36"/>
    <p:sldId id="809" r:id="rId37"/>
    <p:sldId id="811" r:id="rId38"/>
    <p:sldId id="810" r:id="rId39"/>
    <p:sldId id="812" r:id="rId40"/>
    <p:sldId id="831" r:id="rId41"/>
    <p:sldId id="813" r:id="rId42"/>
    <p:sldId id="814" r:id="rId43"/>
    <p:sldId id="815" r:id="rId44"/>
    <p:sldId id="816" r:id="rId45"/>
    <p:sldId id="817" r:id="rId46"/>
    <p:sldId id="818" r:id="rId47"/>
    <p:sldId id="819" r:id="rId48"/>
    <p:sldId id="820" r:id="rId49"/>
    <p:sldId id="821" r:id="rId50"/>
    <p:sldId id="822" r:id="rId51"/>
    <p:sldId id="832" r:id="rId52"/>
    <p:sldId id="778" r:id="rId53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790C"/>
    <a:srgbClr val="B8E32F"/>
    <a:srgbClr val="FF9600"/>
    <a:srgbClr val="FF0000"/>
    <a:srgbClr val="003399"/>
    <a:srgbClr val="955577"/>
    <a:srgbClr val="EAEAEA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0920" autoAdjust="0"/>
    <p:restoredTop sz="90988" autoAdjust="0"/>
  </p:normalViewPr>
  <p:slideViewPr>
    <p:cSldViewPr>
      <p:cViewPr>
        <p:scale>
          <a:sx n="95" d="100"/>
          <a:sy n="95" d="100"/>
        </p:scale>
        <p:origin x="-941" y="2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084"/>
    </p:cViewPr>
  </p:sorterViewPr>
  <p:notesViewPr>
    <p:cSldViewPr>
      <p:cViewPr varScale="1">
        <p:scale>
          <a:sx n="63" d="100"/>
          <a:sy n="63" d="100"/>
        </p:scale>
        <p:origin x="3354" y="66"/>
      </p:cViewPr>
      <p:guideLst>
        <p:guide orient="horz" pos="3224"/>
        <p:guide pos="223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microsoft.com/office/2015/10/relationships/revisionInfo" Target="revisionInfo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215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215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215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fld id="{D547C20B-9C69-4257-ACB5-9EE811D618D1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546529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143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143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2513"/>
            <a:ext cx="5680075" cy="4603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3143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143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fld id="{CABFCCB8-4AA8-4B61-94DD-4EA6EE86FCA1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37738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 bwMode="gray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72"/>
          <p:cNvSpPr>
            <a:spLocks noChangeArrowheads="1"/>
          </p:cNvSpPr>
          <p:nvPr/>
        </p:nvSpPr>
        <p:spPr bwMode="gray">
          <a:xfrm>
            <a:off x="0" y="6096000"/>
            <a:ext cx="9144000" cy="762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zh-CN" altLang="en-US">
              <a:ea typeface="宋体" panose="02010600030101010101" pitchFamily="2" charset="-122"/>
            </a:endParaRPr>
          </a:p>
        </p:txBody>
      </p:sp>
      <p:sp>
        <p:nvSpPr>
          <p:cNvPr id="5" name="Line 263"/>
          <p:cNvSpPr>
            <a:spLocks noChangeShapeType="1"/>
          </p:cNvSpPr>
          <p:nvPr/>
        </p:nvSpPr>
        <p:spPr bwMode="gray">
          <a:xfrm>
            <a:off x="3309938" y="904875"/>
            <a:ext cx="0" cy="5191125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6" name="Line 265"/>
          <p:cNvSpPr>
            <a:spLocks noChangeShapeType="1"/>
          </p:cNvSpPr>
          <p:nvPr/>
        </p:nvSpPr>
        <p:spPr bwMode="gray">
          <a:xfrm>
            <a:off x="0" y="2590800"/>
            <a:ext cx="4953000" cy="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7" name="Line 266"/>
          <p:cNvSpPr>
            <a:spLocks noChangeShapeType="1"/>
          </p:cNvSpPr>
          <p:nvPr/>
        </p:nvSpPr>
        <p:spPr bwMode="gray">
          <a:xfrm>
            <a:off x="22225" y="4302125"/>
            <a:ext cx="4949825" cy="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" name="Line 262"/>
          <p:cNvSpPr>
            <a:spLocks noChangeShapeType="1"/>
          </p:cNvSpPr>
          <p:nvPr/>
        </p:nvSpPr>
        <p:spPr bwMode="gray">
          <a:xfrm>
            <a:off x="1666875" y="838200"/>
            <a:ext cx="0" cy="525780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9" name="Line 273"/>
          <p:cNvSpPr>
            <a:spLocks noChangeShapeType="1"/>
          </p:cNvSpPr>
          <p:nvPr/>
        </p:nvSpPr>
        <p:spPr bwMode="gray">
          <a:xfrm flipV="1">
            <a:off x="4978400" y="2190750"/>
            <a:ext cx="4178300" cy="19050"/>
          </a:xfrm>
          <a:prstGeom prst="line">
            <a:avLst/>
          </a:prstGeom>
          <a:noFill/>
          <a:ln w="38100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0" name="Line 274"/>
          <p:cNvSpPr>
            <a:spLocks noChangeShapeType="1"/>
          </p:cNvSpPr>
          <p:nvPr/>
        </p:nvSpPr>
        <p:spPr bwMode="gray">
          <a:xfrm flipV="1">
            <a:off x="4978400" y="5568950"/>
            <a:ext cx="4178300" cy="19050"/>
          </a:xfrm>
          <a:prstGeom prst="line">
            <a:avLst/>
          </a:prstGeom>
          <a:noFill/>
          <a:ln w="38100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1" name="Rectangle 271"/>
          <p:cNvSpPr>
            <a:spLocks noChangeArrowheads="1"/>
          </p:cNvSpPr>
          <p:nvPr/>
        </p:nvSpPr>
        <p:spPr bwMode="gray">
          <a:xfrm>
            <a:off x="0" y="0"/>
            <a:ext cx="9144000" cy="609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zh-CN" altLang="en-US">
              <a:ea typeface="宋体" panose="02010600030101010101" pitchFamily="2" charset="-122"/>
            </a:endParaRPr>
          </a:p>
        </p:txBody>
      </p:sp>
      <p:sp>
        <p:nvSpPr>
          <p:cNvPr id="15" name="Rectangle 287"/>
          <p:cNvSpPr>
            <a:spLocks noChangeArrowheads="1"/>
          </p:cNvSpPr>
          <p:nvPr userDrawn="1"/>
        </p:nvSpPr>
        <p:spPr bwMode="gray">
          <a:xfrm>
            <a:off x="76200" y="6519863"/>
            <a:ext cx="1905000" cy="261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zh-CN" sz="1000" b="0">
              <a:ea typeface="宋体" panose="02010600030101010101" pitchFamily="2" charset="-122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gray">
          <a:xfrm>
            <a:off x="2133600" y="3200400"/>
            <a:ext cx="4648200" cy="8382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 sz="2200"/>
            </a:lvl1pPr>
          </a:lstStyle>
          <a:p>
            <a:pPr lvl="0"/>
            <a:r>
              <a:rPr lang="en-US" altLang="zh-CN" noProof="0"/>
              <a:t>Click to edit Master subtitle style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0" y="1676400"/>
            <a:ext cx="6248400" cy="990600"/>
          </a:xfrm>
          <a:effectLst>
            <a:outerShdw dist="1796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3600" b="1">
                <a:solidFill>
                  <a:schemeClr val="hlink"/>
                </a:solidFill>
              </a:defRPr>
            </a:lvl1pPr>
          </a:lstStyle>
          <a:p>
            <a:pPr lvl="0"/>
            <a:r>
              <a:rPr lang="en-US" altLang="zh-CN" noProof="0"/>
              <a:t>Click to edit Master title style</a:t>
            </a:r>
          </a:p>
        </p:txBody>
      </p:sp>
      <p:pic>
        <p:nvPicPr>
          <p:cNvPr id="3" name="图片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3175" y="-8468"/>
            <a:ext cx="2575279" cy="618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95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808B29-A896-4A5E-B91B-7112BD53B329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2015</a:t>
            </a:r>
            <a:r>
              <a:rPr lang="zh-CN" altLang="en-US"/>
              <a:t>年</a:t>
            </a:r>
            <a:r>
              <a:rPr lang="en-US" altLang="zh-CN"/>
              <a:t>11</a:t>
            </a:r>
            <a:r>
              <a:rPr lang="zh-CN" altLang="en-US"/>
              <a:t>月</a:t>
            </a:r>
            <a:r>
              <a:rPr lang="en-US" altLang="zh-CN"/>
              <a:t>13</a:t>
            </a:r>
            <a:r>
              <a:rPr lang="zh-CN" altLang="en-US"/>
              <a:t>日</a:t>
            </a:r>
          </a:p>
        </p:txBody>
      </p:sp>
    </p:spTree>
    <p:extLst>
      <p:ext uri="{BB962C8B-B14F-4D97-AF65-F5344CB8AC3E}">
        <p14:creationId xmlns:p14="http://schemas.microsoft.com/office/powerpoint/2010/main" val="2100407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171450"/>
            <a:ext cx="1981200" cy="6229350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85800" y="171450"/>
            <a:ext cx="5791200" cy="6229350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5340CA-5FF4-43C7-8415-3137C18BC15C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2015</a:t>
            </a:r>
            <a:r>
              <a:rPr lang="zh-CN" altLang="en-US"/>
              <a:t>年</a:t>
            </a:r>
            <a:r>
              <a:rPr lang="en-US" altLang="zh-CN"/>
              <a:t>11</a:t>
            </a:r>
            <a:r>
              <a:rPr lang="zh-CN" altLang="en-US"/>
              <a:t>月</a:t>
            </a:r>
            <a:r>
              <a:rPr lang="en-US" altLang="zh-CN"/>
              <a:t>13</a:t>
            </a:r>
            <a:r>
              <a:rPr lang="zh-CN" altLang="en-US"/>
              <a:t>日</a:t>
            </a:r>
          </a:p>
        </p:txBody>
      </p:sp>
    </p:spTree>
    <p:extLst>
      <p:ext uri="{BB962C8B-B14F-4D97-AF65-F5344CB8AC3E}">
        <p14:creationId xmlns:p14="http://schemas.microsoft.com/office/powerpoint/2010/main" val="3478065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36858" y="1168752"/>
            <a:ext cx="8534400" cy="5257800"/>
          </a:xfrm>
        </p:spPr>
        <p:txBody>
          <a:bodyPr/>
          <a:lstStyle>
            <a:lvl1pPr>
              <a:defRPr>
                <a:latin typeface="华文楷体" panose="02010600040101010101" pitchFamily="2" charset="-122"/>
                <a:ea typeface="华文楷体" panose="02010600040101010101" pitchFamily="2" charset="-122"/>
              </a:defRPr>
            </a:lvl1pPr>
            <a:lvl2pPr>
              <a:defRPr>
                <a:latin typeface="华文楷体" panose="02010600040101010101" pitchFamily="2" charset="-122"/>
                <a:ea typeface="华文楷体" panose="02010600040101010101" pitchFamily="2" charset="-122"/>
              </a:defRPr>
            </a:lvl2pPr>
            <a:lvl3pPr>
              <a:defRPr>
                <a:latin typeface="华文楷体" panose="02010600040101010101" pitchFamily="2" charset="-122"/>
                <a:ea typeface="华文楷体" panose="02010600040101010101" pitchFamily="2" charset="-122"/>
              </a:defRPr>
            </a:lvl3pPr>
            <a:lvl4pPr>
              <a:defRPr>
                <a:latin typeface="华文楷体" panose="02010600040101010101" pitchFamily="2" charset="-122"/>
                <a:ea typeface="华文楷体" panose="02010600040101010101" pitchFamily="2" charset="-122"/>
              </a:defRPr>
            </a:lvl4pPr>
            <a:lvl5pPr>
              <a:defRPr>
                <a:latin typeface="华文楷体" panose="02010600040101010101" pitchFamily="2" charset="-122"/>
                <a:ea typeface="华文楷体" panose="02010600040101010101" pitchFamily="2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1FC24-D18A-4C6F-AF2A-BF8363B4E446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42044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803F05-B10C-4F32-BC43-C8214C864115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2015</a:t>
            </a:r>
            <a:r>
              <a:rPr lang="zh-CN" altLang="en-US"/>
              <a:t>年</a:t>
            </a:r>
            <a:r>
              <a:rPr lang="en-US" altLang="zh-CN"/>
              <a:t>11</a:t>
            </a:r>
            <a:r>
              <a:rPr lang="zh-CN" altLang="en-US"/>
              <a:t>月</a:t>
            </a:r>
            <a:r>
              <a:rPr lang="en-US" altLang="zh-CN"/>
              <a:t>13</a:t>
            </a:r>
            <a:r>
              <a:rPr lang="zh-CN" altLang="en-US"/>
              <a:t>日</a:t>
            </a:r>
          </a:p>
        </p:txBody>
      </p:sp>
    </p:spTree>
    <p:extLst>
      <p:ext uri="{BB962C8B-B14F-4D97-AF65-F5344CB8AC3E}">
        <p14:creationId xmlns:p14="http://schemas.microsoft.com/office/powerpoint/2010/main" val="3965229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85800" y="1295400"/>
            <a:ext cx="3886200" cy="51054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24400" y="1295400"/>
            <a:ext cx="3886200" cy="51054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C7FC6E-7772-4B5F-BD5C-579485A92415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2015</a:t>
            </a:r>
            <a:r>
              <a:rPr lang="zh-CN" altLang="en-US"/>
              <a:t>年</a:t>
            </a:r>
            <a:r>
              <a:rPr lang="en-US" altLang="zh-CN"/>
              <a:t>11</a:t>
            </a:r>
            <a:r>
              <a:rPr lang="zh-CN" altLang="en-US"/>
              <a:t>月</a:t>
            </a:r>
            <a:r>
              <a:rPr lang="en-US" altLang="zh-CN"/>
              <a:t>13</a:t>
            </a:r>
            <a:r>
              <a:rPr lang="zh-CN" altLang="en-US"/>
              <a:t>日</a:t>
            </a:r>
          </a:p>
        </p:txBody>
      </p:sp>
    </p:spTree>
    <p:extLst>
      <p:ext uri="{BB962C8B-B14F-4D97-AF65-F5344CB8AC3E}">
        <p14:creationId xmlns:p14="http://schemas.microsoft.com/office/powerpoint/2010/main" val="3386731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3447F9-E9EA-4D96-8E9C-489FF837691C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2015</a:t>
            </a:r>
            <a:r>
              <a:rPr lang="zh-CN" altLang="en-US"/>
              <a:t>年</a:t>
            </a:r>
            <a:r>
              <a:rPr lang="en-US" altLang="zh-CN"/>
              <a:t>11</a:t>
            </a:r>
            <a:r>
              <a:rPr lang="zh-CN" altLang="en-US"/>
              <a:t>月</a:t>
            </a:r>
            <a:r>
              <a:rPr lang="en-US" altLang="zh-CN"/>
              <a:t>13</a:t>
            </a:r>
            <a:r>
              <a:rPr lang="zh-CN" altLang="en-US"/>
              <a:t>日</a:t>
            </a:r>
          </a:p>
        </p:txBody>
      </p:sp>
    </p:spTree>
    <p:extLst>
      <p:ext uri="{BB962C8B-B14F-4D97-AF65-F5344CB8AC3E}">
        <p14:creationId xmlns:p14="http://schemas.microsoft.com/office/powerpoint/2010/main" val="2866392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1F43DB-8455-49E7-8263-B3C520E67391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2015</a:t>
            </a:r>
            <a:r>
              <a:rPr lang="zh-CN" altLang="en-US"/>
              <a:t>年</a:t>
            </a:r>
            <a:r>
              <a:rPr lang="en-US" altLang="zh-CN"/>
              <a:t>11</a:t>
            </a:r>
            <a:r>
              <a:rPr lang="zh-CN" altLang="en-US"/>
              <a:t>月</a:t>
            </a:r>
            <a:r>
              <a:rPr lang="en-US" altLang="zh-CN"/>
              <a:t>13</a:t>
            </a:r>
            <a:r>
              <a:rPr lang="zh-CN" altLang="en-US"/>
              <a:t>日</a:t>
            </a:r>
          </a:p>
        </p:txBody>
      </p:sp>
    </p:spTree>
    <p:extLst>
      <p:ext uri="{BB962C8B-B14F-4D97-AF65-F5344CB8AC3E}">
        <p14:creationId xmlns:p14="http://schemas.microsoft.com/office/powerpoint/2010/main" val="254867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4EDB12-3024-4A8D-8BA7-F6B0B56E846F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2015</a:t>
            </a:r>
            <a:r>
              <a:rPr lang="zh-CN" altLang="en-US"/>
              <a:t>年</a:t>
            </a:r>
            <a:r>
              <a:rPr lang="en-US" altLang="zh-CN"/>
              <a:t>11</a:t>
            </a:r>
            <a:r>
              <a:rPr lang="zh-CN" altLang="en-US"/>
              <a:t>月</a:t>
            </a:r>
            <a:r>
              <a:rPr lang="en-US" altLang="zh-CN"/>
              <a:t>13</a:t>
            </a:r>
            <a:r>
              <a:rPr lang="zh-CN" altLang="en-US"/>
              <a:t>日</a:t>
            </a:r>
          </a:p>
        </p:txBody>
      </p:sp>
    </p:spTree>
    <p:extLst>
      <p:ext uri="{BB962C8B-B14F-4D97-AF65-F5344CB8AC3E}">
        <p14:creationId xmlns:p14="http://schemas.microsoft.com/office/powerpoint/2010/main" val="2168621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81493A-6DA4-4C02-BD18-E4D33A8A633C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2015</a:t>
            </a:r>
            <a:r>
              <a:rPr lang="zh-CN" altLang="en-US"/>
              <a:t>年</a:t>
            </a:r>
            <a:r>
              <a:rPr lang="en-US" altLang="zh-CN"/>
              <a:t>11</a:t>
            </a:r>
            <a:r>
              <a:rPr lang="zh-CN" altLang="en-US"/>
              <a:t>月</a:t>
            </a:r>
            <a:r>
              <a:rPr lang="en-US" altLang="zh-CN"/>
              <a:t>13</a:t>
            </a:r>
            <a:r>
              <a:rPr lang="zh-CN" altLang="en-US"/>
              <a:t>日</a:t>
            </a:r>
          </a:p>
        </p:txBody>
      </p:sp>
    </p:spTree>
    <p:extLst>
      <p:ext uri="{BB962C8B-B14F-4D97-AF65-F5344CB8AC3E}">
        <p14:creationId xmlns:p14="http://schemas.microsoft.com/office/powerpoint/2010/main" val="2103680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7DB214-7FF0-4067-8286-FAA870F973E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2015</a:t>
            </a:r>
            <a:r>
              <a:rPr lang="zh-CN" altLang="en-US"/>
              <a:t>年</a:t>
            </a:r>
            <a:r>
              <a:rPr lang="en-US" altLang="zh-CN"/>
              <a:t>11</a:t>
            </a:r>
            <a:r>
              <a:rPr lang="zh-CN" altLang="en-US"/>
              <a:t>月</a:t>
            </a:r>
            <a:r>
              <a:rPr lang="en-US" altLang="zh-CN"/>
              <a:t>13</a:t>
            </a:r>
            <a:r>
              <a:rPr lang="zh-CN" altLang="en-US"/>
              <a:t>日</a:t>
            </a:r>
          </a:p>
        </p:txBody>
      </p:sp>
    </p:spTree>
    <p:extLst>
      <p:ext uri="{BB962C8B-B14F-4D97-AF65-F5344CB8AC3E}">
        <p14:creationId xmlns:p14="http://schemas.microsoft.com/office/powerpoint/2010/main" val="3474678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68"/>
          <p:cNvSpPr>
            <a:spLocks noChangeArrowheads="1"/>
          </p:cNvSpPr>
          <p:nvPr/>
        </p:nvSpPr>
        <p:spPr bwMode="gray">
          <a:xfrm>
            <a:off x="0" y="723900"/>
            <a:ext cx="9144000" cy="38576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zh-CN" altLang="en-US" b="0">
              <a:ea typeface="宋体" panose="02010600030101010101" pitchFamily="2" charset="-122"/>
            </a:endParaRPr>
          </a:p>
        </p:txBody>
      </p:sp>
      <p:sp>
        <p:nvSpPr>
          <p:cNvPr id="1027" name="Rectangle 133"/>
          <p:cNvSpPr>
            <a:spLocks noChangeArrowheads="1"/>
          </p:cNvSpPr>
          <p:nvPr/>
        </p:nvSpPr>
        <p:spPr bwMode="gray">
          <a:xfrm>
            <a:off x="0" y="0"/>
            <a:ext cx="9144000" cy="7239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zh-CN" altLang="en-US" b="0">
              <a:ea typeface="宋体" panose="02010600030101010101" pitchFamily="2" charset="-122"/>
            </a:endParaRPr>
          </a:p>
        </p:txBody>
      </p:sp>
      <p:sp>
        <p:nvSpPr>
          <p:cNvPr id="1028" name="Freeform 126"/>
          <p:cNvSpPr>
            <a:spLocks/>
          </p:cNvSpPr>
          <p:nvPr/>
        </p:nvSpPr>
        <p:spPr bwMode="gray">
          <a:xfrm>
            <a:off x="-12700" y="342900"/>
            <a:ext cx="6032500" cy="679450"/>
          </a:xfrm>
          <a:custGeom>
            <a:avLst/>
            <a:gdLst>
              <a:gd name="T0" fmla="*/ 0 w 3800"/>
              <a:gd name="T1" fmla="*/ 0 h 428"/>
              <a:gd name="T2" fmla="*/ 2147483646 w 3800"/>
              <a:gd name="T3" fmla="*/ 0 h 428"/>
              <a:gd name="T4" fmla="*/ 2147483646 w 3800"/>
              <a:gd name="T5" fmla="*/ 1078626875 h 42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800" h="428">
                <a:moveTo>
                  <a:pt x="0" y="0"/>
                </a:moveTo>
                <a:lnTo>
                  <a:pt x="3800" y="0"/>
                </a:lnTo>
                <a:lnTo>
                  <a:pt x="3456" y="428"/>
                </a:lnTo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black">
          <a:xfrm>
            <a:off x="685800" y="1295400"/>
            <a:ext cx="7924800" cy="510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3886200" y="6505575"/>
            <a:ext cx="838200" cy="261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b="0"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B40E6E82-6B46-441F-8791-38D41893557F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7162800" y="6505575"/>
            <a:ext cx="1905000" cy="261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b="0">
                <a:ea typeface="宋体" panose="02010600030101010101" pitchFamily="2" charset="-122"/>
              </a:defRPr>
            </a:lvl1pPr>
          </a:lstStyle>
          <a:p>
            <a:pPr>
              <a:defRPr/>
            </a:pPr>
            <a:r>
              <a:rPr lang="en-US" altLang="zh-CN" dirty="0"/>
              <a:t>2017</a:t>
            </a:r>
            <a:r>
              <a:rPr lang="zh-CN" altLang="en-US" dirty="0"/>
              <a:t>年</a:t>
            </a:r>
            <a:r>
              <a:rPr lang="en-US" altLang="zh-CN" dirty="0"/>
              <a:t>05</a:t>
            </a:r>
            <a:r>
              <a:rPr lang="zh-CN" altLang="en-US" dirty="0"/>
              <a:t>月</a:t>
            </a:r>
            <a:r>
              <a:rPr lang="en-US" altLang="zh-CN" dirty="0"/>
              <a:t>17</a:t>
            </a:r>
            <a:r>
              <a:rPr lang="zh-CN" altLang="en-US" dirty="0"/>
              <a:t>日</a:t>
            </a:r>
          </a:p>
        </p:txBody>
      </p:sp>
      <p:sp>
        <p:nvSpPr>
          <p:cNvPr id="1032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914400" y="171450"/>
            <a:ext cx="7086600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Click to edit Master title style</a:t>
            </a:r>
          </a:p>
        </p:txBody>
      </p:sp>
      <p:sp>
        <p:nvSpPr>
          <p:cNvPr id="1033" name="Line 164"/>
          <p:cNvSpPr>
            <a:spLocks noChangeShapeType="1"/>
          </p:cNvSpPr>
          <p:nvPr/>
        </p:nvSpPr>
        <p:spPr bwMode="gray">
          <a:xfrm>
            <a:off x="3175" y="728663"/>
            <a:ext cx="9140825" cy="0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035" name="Rectangle 176"/>
          <p:cNvSpPr>
            <a:spLocks noChangeArrowheads="1"/>
          </p:cNvSpPr>
          <p:nvPr userDrawn="1"/>
        </p:nvSpPr>
        <p:spPr bwMode="gray">
          <a:xfrm>
            <a:off x="76200" y="6519863"/>
            <a:ext cx="1905000" cy="261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zh-CN" sz="1000" b="0">
              <a:ea typeface="宋体" panose="02010600030101010101" pitchFamily="2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3" y="-8468"/>
            <a:ext cx="732368" cy="73236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sldNum="0"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anose="05000000000000000000" pitchFamily="2" charset="2"/>
        <a:buChar char="v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mailto:xushuo@bjut.edu.cn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4"/>
          <p:cNvSpPr>
            <a:spLocks noGrp="1" noChangeArrowheads="1"/>
          </p:cNvSpPr>
          <p:nvPr>
            <p:ph type="ctrTitle"/>
          </p:nvPr>
        </p:nvSpPr>
        <p:spPr>
          <a:xfrm>
            <a:off x="0" y="1600200"/>
            <a:ext cx="9144000" cy="762000"/>
          </a:xfrm>
        </p:spPr>
        <p:txBody>
          <a:bodyPr/>
          <a:lstStyle/>
          <a:p>
            <a:pPr eaLnBrk="1" hangingPunct="1"/>
            <a:r>
              <a:rPr lang="en-US" altLang="zh-CN" sz="6000" dirty="0">
                <a:latin typeface="Times New Roman" pitchFamily="18" charset="0"/>
                <a:ea typeface="微软雅黑" panose="020B0503020204020204" pitchFamily="34" charset="-122"/>
              </a:rPr>
              <a:t>Java</a:t>
            </a:r>
            <a:r>
              <a:rPr lang="zh-CN" altLang="en-US" sz="6000" dirty="0">
                <a:latin typeface="Times New Roman" pitchFamily="18" charset="0"/>
                <a:ea typeface="微软雅黑" panose="020B0503020204020204" pitchFamily="34" charset="-122"/>
              </a:rPr>
              <a:t>语言</a:t>
            </a:r>
            <a:r>
              <a:rPr lang="en-US" altLang="zh-CN" sz="6000" dirty="0">
                <a:latin typeface="Times New Roman" pitchFamily="18" charset="0"/>
                <a:ea typeface="微软雅黑" panose="020B0503020204020204" pitchFamily="34" charset="-122"/>
              </a:rPr>
              <a:t>II</a:t>
            </a:r>
            <a:endParaRPr lang="zh-CN" altLang="en-US" sz="6000" dirty="0">
              <a:latin typeface="Times New Roman" pitchFamily="18" charset="0"/>
              <a:ea typeface="微软雅黑" panose="020B0503020204020204" pitchFamily="34" charset="-122"/>
            </a:endParaRPr>
          </a:p>
        </p:txBody>
      </p:sp>
      <p:sp>
        <p:nvSpPr>
          <p:cNvPr id="6148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114300" y="3733800"/>
            <a:ext cx="8915400" cy="2590800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</a:pPr>
            <a:r>
              <a:rPr lang="zh-CN" altLang="en-US" sz="2600" dirty="0">
                <a:latin typeface="Times New Roman" pitchFamily="18" charset="0"/>
                <a:ea typeface="宋体" panose="02010600030101010101" pitchFamily="2" charset="-122"/>
              </a:rPr>
              <a:t>教师：徐硕</a:t>
            </a:r>
          </a:p>
          <a:p>
            <a:pPr algn="l" eaLnBrk="1" hangingPunct="1">
              <a:lnSpc>
                <a:spcPct val="90000"/>
              </a:lnSpc>
            </a:pPr>
            <a:r>
              <a:rPr lang="zh-CN" altLang="en-US" sz="2600" dirty="0">
                <a:latin typeface="Times New Roman" pitchFamily="18" charset="0"/>
                <a:ea typeface="宋体" panose="02010600030101010101" pitchFamily="2" charset="-122"/>
              </a:rPr>
              <a:t>单位：北京工业大学经济与管理学院</a:t>
            </a:r>
            <a:endParaRPr lang="en-US" altLang="zh-CN" sz="2600" dirty="0">
              <a:latin typeface="Times New Roman" pitchFamily="18" charset="0"/>
              <a:ea typeface="宋体" panose="02010600030101010101" pitchFamily="2" charset="-122"/>
            </a:endParaRPr>
          </a:p>
          <a:p>
            <a:pPr algn="l" eaLnBrk="1" hangingPunct="1">
              <a:lnSpc>
                <a:spcPct val="90000"/>
              </a:lnSpc>
            </a:pPr>
            <a:r>
              <a:rPr lang="en-US" altLang="zh-CN" sz="2600" dirty="0">
                <a:latin typeface="Times New Roman" pitchFamily="18" charset="0"/>
                <a:ea typeface="宋体" panose="02010600030101010101" pitchFamily="2" charset="-122"/>
              </a:rPr>
              <a:t>Email: </a:t>
            </a:r>
            <a:r>
              <a:rPr lang="en-US" altLang="zh-CN" sz="2600" dirty="0" smtClean="0">
                <a:latin typeface="Times New Roman" pitchFamily="18" charset="0"/>
                <a:ea typeface="宋体" panose="02010600030101010101" pitchFamily="2" charset="-122"/>
                <a:hlinkClick r:id="rId2"/>
              </a:rPr>
              <a:t>xushuo@bjut.edu.cn</a:t>
            </a:r>
            <a:endParaRPr lang="en-US" altLang="zh-CN" sz="2600" dirty="0">
              <a:latin typeface="Times New Roman" pitchFamily="18" charset="0"/>
              <a:ea typeface="宋体" panose="02010600030101010101" pitchFamily="2" charset="-122"/>
            </a:endParaRPr>
          </a:p>
          <a:p>
            <a:pPr algn="l" eaLnBrk="1" hangingPunct="1">
              <a:lnSpc>
                <a:spcPct val="90000"/>
              </a:lnSpc>
            </a:pPr>
            <a:r>
              <a:rPr lang="zh-CN" altLang="en-US" sz="2600" dirty="0" smtClean="0">
                <a:latin typeface="Times New Roman" pitchFamily="18" charset="0"/>
                <a:ea typeface="宋体" panose="02010600030101010101" pitchFamily="2" charset="-122"/>
              </a:rPr>
              <a:t>课程</a:t>
            </a:r>
            <a:r>
              <a:rPr lang="zh-CN" altLang="en-US" sz="2600" dirty="0">
                <a:latin typeface="Times New Roman" pitchFamily="18" charset="0"/>
                <a:ea typeface="宋体" panose="02010600030101010101" pitchFamily="2" charset="-122"/>
              </a:rPr>
              <a:t>网址：</a:t>
            </a:r>
            <a:endParaRPr lang="en-US" altLang="zh-CN" sz="2600" dirty="0">
              <a:latin typeface="Times New Roman" pitchFamily="18" charset="0"/>
              <a:ea typeface="宋体" panose="02010600030101010101" pitchFamily="2" charset="-122"/>
            </a:endParaRPr>
          </a:p>
          <a:p>
            <a:pPr algn="l" eaLnBrk="1" hangingPunct="1">
              <a:lnSpc>
                <a:spcPct val="90000"/>
              </a:lnSpc>
            </a:pPr>
            <a:r>
              <a:rPr lang="en-US" altLang="zh-CN" sz="26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http</a:t>
            </a:r>
            <a:r>
              <a:rPr lang="en-US" altLang="zh-CN" sz="26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://54xushuo.net/wiki/doku.php?id=zh:courses:java2025:index</a:t>
            </a:r>
            <a:endParaRPr lang="zh-CN" altLang="en-US" sz="2600" dirty="0">
              <a:latin typeface="Times New Roman" pitchFamily="18" charset="0"/>
              <a:ea typeface="宋体" panose="02010600030101010101" pitchFamily="2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8400" y="2895600"/>
            <a:ext cx="2438611" cy="2438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9407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类与对象的关系（</a:t>
            </a:r>
            <a:r>
              <a:rPr lang="en-US" altLang="zh-CN" dirty="0"/>
              <a:t>1/2</a:t>
            </a:r>
            <a:r>
              <a:rPr lang="zh-CN" altLang="en-US" dirty="0"/>
              <a:t>）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36858" y="1143000"/>
            <a:ext cx="8534400" cy="5257800"/>
          </a:xfrm>
        </p:spPr>
        <p:txBody>
          <a:bodyPr/>
          <a:lstStyle/>
          <a:p>
            <a:r>
              <a:rPr lang="zh-CN" altLang="en-US" dirty="0"/>
              <a:t>类是描述对象的“基本原型”，它定义一类对象所能拥有的数据和能完成的操作，在面向对象的程序设计中，类是程序的基本单元。</a:t>
            </a:r>
            <a:endParaRPr lang="en-US" altLang="zh-CN" dirty="0"/>
          </a:p>
          <a:p>
            <a:r>
              <a:rPr lang="zh-CN" altLang="en-US" dirty="0"/>
              <a:t>程序中的对象是类的一个实例，是一个软件单元，它由一组结构化的数据和在其上的一组操作构成</a:t>
            </a:r>
          </a:p>
        </p:txBody>
      </p:sp>
      <p:graphicFrame>
        <p:nvGraphicFramePr>
          <p:cNvPr id="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7195119"/>
              </p:ext>
            </p:extLst>
          </p:nvPr>
        </p:nvGraphicFramePr>
        <p:xfrm>
          <a:off x="533400" y="4710112"/>
          <a:ext cx="3121025" cy="123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53" name="剪辑" r:id="rId3" imgW="6544800" imgH="1706400" progId="MS_ClipArt_Gallery.2">
                  <p:embed/>
                </p:oleObj>
              </mc:Choice>
              <mc:Fallback>
                <p:oleObj name="剪辑" r:id="rId3" imgW="6544800" imgH="1706400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4710112"/>
                        <a:ext cx="3121025" cy="1233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4299258" y="3566279"/>
            <a:ext cx="4572000" cy="3139321"/>
          </a:xfrm>
          <a:prstGeom prst="rect">
            <a:avLst/>
          </a:prstGeom>
          <a:solidFill>
            <a:srgbClr val="FFCC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1" lang="en-US" altLang="zh-CN" sz="2200" b="0" dirty="0">
                <a:latin typeface="Times New Roman" panose="02020603050405020304" pitchFamily="18" charset="0"/>
              </a:rPr>
              <a:t>class Car {</a:t>
            </a:r>
          </a:p>
          <a:p>
            <a:pPr eaLnBrk="1" hangingPunct="1"/>
            <a:r>
              <a:rPr kumimoji="1" lang="en-US" altLang="zh-CN" sz="2200" b="0" dirty="0">
                <a:latin typeface="Times New Roman" panose="02020603050405020304" pitchFamily="18" charset="0"/>
              </a:rPr>
              <a:t>    int color;  </a:t>
            </a:r>
          </a:p>
          <a:p>
            <a:pPr eaLnBrk="1" hangingPunct="1"/>
            <a:r>
              <a:rPr kumimoji="1" lang="en-US" altLang="zh-CN" sz="2200" b="0" dirty="0">
                <a:latin typeface="Times New Roman" panose="02020603050405020304" pitchFamily="18" charset="0"/>
              </a:rPr>
              <a:t>    int </a:t>
            </a:r>
            <a:r>
              <a:rPr kumimoji="1" lang="en-US" altLang="zh-CN" sz="2200" b="0" dirty="0" err="1">
                <a:latin typeface="Times New Roman" panose="02020603050405020304" pitchFamily="18" charset="0"/>
              </a:rPr>
              <a:t>numOfDoors</a:t>
            </a:r>
            <a:r>
              <a:rPr kumimoji="1" lang="en-US" altLang="zh-CN" sz="2200" b="0" dirty="0">
                <a:latin typeface="Times New Roman" panose="02020603050405020304" pitchFamily="18" charset="0"/>
              </a:rPr>
              <a:t>;</a:t>
            </a:r>
          </a:p>
          <a:p>
            <a:pPr eaLnBrk="1" hangingPunct="1"/>
            <a:r>
              <a:rPr kumimoji="1" lang="en-US" altLang="zh-CN" sz="2200" b="0" dirty="0">
                <a:latin typeface="Times New Roman" panose="02020603050405020304" pitchFamily="18" charset="0"/>
              </a:rPr>
              <a:t>    </a:t>
            </a:r>
            <a:r>
              <a:rPr kumimoji="1" lang="en-US" altLang="zh-CN" sz="2200" b="0" dirty="0" err="1">
                <a:latin typeface="Times New Roman" panose="02020603050405020304" pitchFamily="18" charset="0"/>
              </a:rPr>
              <a:t>int</a:t>
            </a:r>
            <a:r>
              <a:rPr kumimoji="1" lang="en-US" altLang="zh-CN" sz="2200" b="0" dirty="0">
                <a:latin typeface="Times New Roman" panose="02020603050405020304" pitchFamily="18" charset="0"/>
              </a:rPr>
              <a:t> speed;</a:t>
            </a:r>
          </a:p>
          <a:p>
            <a:pPr eaLnBrk="1" hangingPunct="1"/>
            <a:r>
              <a:rPr kumimoji="1" lang="en-US" altLang="zh-CN" sz="2200" b="0" dirty="0">
                <a:latin typeface="Times New Roman" panose="02020603050405020304" pitchFamily="18" charset="0"/>
              </a:rPr>
              <a:t>   </a:t>
            </a:r>
          </a:p>
          <a:p>
            <a:pPr eaLnBrk="1" hangingPunct="1"/>
            <a:r>
              <a:rPr kumimoji="1" lang="en-US" altLang="zh-CN" sz="2200" b="0" dirty="0">
                <a:latin typeface="Times New Roman" panose="02020603050405020304" pitchFamily="18" charset="0"/>
              </a:rPr>
              <a:t>    void brake() { … }</a:t>
            </a:r>
          </a:p>
          <a:p>
            <a:pPr eaLnBrk="1" hangingPunct="1"/>
            <a:r>
              <a:rPr kumimoji="1" lang="en-US" altLang="zh-CN" sz="2200" b="0" dirty="0">
                <a:latin typeface="Times New Roman" panose="02020603050405020304" pitchFamily="18" charset="0"/>
              </a:rPr>
              <a:t>    void </a:t>
            </a:r>
            <a:r>
              <a:rPr kumimoji="1" lang="en-US" altLang="zh-CN" sz="2200" b="0" dirty="0" err="1">
                <a:latin typeface="Times New Roman" panose="02020603050405020304" pitchFamily="18" charset="0"/>
              </a:rPr>
              <a:t>speedUp</a:t>
            </a:r>
            <a:r>
              <a:rPr kumimoji="1" lang="en-US" altLang="zh-CN" sz="2200" b="0" dirty="0">
                <a:latin typeface="Times New Roman" panose="02020603050405020304" pitchFamily="18" charset="0"/>
              </a:rPr>
              <a:t>() {…};</a:t>
            </a:r>
          </a:p>
          <a:p>
            <a:pPr eaLnBrk="1" hangingPunct="1"/>
            <a:r>
              <a:rPr kumimoji="1" lang="en-US" altLang="zh-CN" sz="2200" b="0" dirty="0">
                <a:latin typeface="Times New Roman" panose="02020603050405020304" pitchFamily="18" charset="0"/>
              </a:rPr>
              <a:t>    void </a:t>
            </a:r>
            <a:r>
              <a:rPr kumimoji="1" lang="en-US" altLang="zh-CN" sz="2200" b="0" dirty="0" err="1">
                <a:latin typeface="Times New Roman" panose="02020603050405020304" pitchFamily="18" charset="0"/>
              </a:rPr>
              <a:t>slowDown</a:t>
            </a:r>
            <a:r>
              <a:rPr kumimoji="1" lang="en-US" altLang="zh-CN" sz="2200" b="0" dirty="0">
                <a:latin typeface="Times New Roman" panose="02020603050405020304" pitchFamily="18" charset="0"/>
              </a:rPr>
              <a:t>() { …  }</a:t>
            </a:r>
          </a:p>
          <a:p>
            <a:pPr eaLnBrk="1" hangingPunct="1"/>
            <a:r>
              <a:rPr kumimoji="1" lang="en-US" altLang="zh-CN" sz="2200" b="0" dirty="0">
                <a:latin typeface="Times New Roman" panose="02020603050405020304" pitchFamily="18" charset="0"/>
              </a:rPr>
              <a:t>}  </a:t>
            </a:r>
          </a:p>
        </p:txBody>
      </p:sp>
    </p:spTree>
    <p:extLst>
      <p:ext uri="{BB962C8B-B14F-4D97-AF65-F5344CB8AC3E}">
        <p14:creationId xmlns:p14="http://schemas.microsoft.com/office/powerpoint/2010/main" val="3186110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类与对象的关系（</a:t>
            </a:r>
            <a:r>
              <a:rPr lang="en-US" altLang="zh-CN" dirty="0"/>
              <a:t>2/2</a:t>
            </a:r>
            <a:r>
              <a:rPr lang="zh-CN" altLang="en-US" dirty="0"/>
              <a:t>）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>
                <a:latin typeface="Times New Roman" pitchFamily="18" charset="0"/>
              </a:rPr>
              <a:t>类给出了属于该类的全部对象的抽象定义，而对象则是符合这种定义的一个实体</a:t>
            </a:r>
            <a:endParaRPr lang="en-US" altLang="zh-CN" dirty="0">
              <a:latin typeface="Times New Roman" pitchFamily="18" charset="0"/>
            </a:endParaRPr>
          </a:p>
          <a:p>
            <a:r>
              <a:rPr lang="zh-CN" altLang="en-US" dirty="0">
                <a:latin typeface="Times New Roman" pitchFamily="18" charset="0"/>
              </a:rPr>
              <a:t>类与对象之间的关系看成是抽象与具体的关系</a:t>
            </a:r>
            <a:endParaRPr lang="en-US" altLang="zh-CN" dirty="0">
              <a:latin typeface="Times New Roman" pitchFamily="18" charset="0"/>
            </a:endParaRPr>
          </a:p>
          <a:p>
            <a:r>
              <a:rPr lang="zh-CN" altLang="en-US" dirty="0">
                <a:latin typeface="Times New Roman" pitchFamily="18" charset="0"/>
              </a:rPr>
              <a:t>在面向对象的程序设计中，对象被称作类的一个实例（</a:t>
            </a:r>
            <a:r>
              <a:rPr lang="en-US" altLang="zh-CN" dirty="0">
                <a:latin typeface="Times New Roman" pitchFamily="18" charset="0"/>
              </a:rPr>
              <a:t>instance</a:t>
            </a:r>
            <a:r>
              <a:rPr lang="zh-CN" altLang="en-US" dirty="0">
                <a:latin typeface="Times New Roman" pitchFamily="18" charset="0"/>
              </a:rPr>
              <a:t>），而类是对象的模板（</a:t>
            </a:r>
            <a:r>
              <a:rPr lang="en-US" altLang="zh-CN" dirty="0">
                <a:latin typeface="Times New Roman" pitchFamily="18" charset="0"/>
              </a:rPr>
              <a:t>temp1ate</a:t>
            </a:r>
            <a:r>
              <a:rPr lang="zh-CN" altLang="en-US" dirty="0">
                <a:latin typeface="Times New Roman" pitchFamily="18" charset="0"/>
              </a:rPr>
              <a:t>）</a:t>
            </a:r>
            <a:endParaRPr lang="en-US" altLang="zh-CN" dirty="0">
              <a:latin typeface="Times New Roman" pitchFamily="18" charset="0"/>
            </a:endParaRPr>
          </a:p>
          <a:p>
            <a:r>
              <a:rPr lang="zh-CN" altLang="en-US" dirty="0">
                <a:latin typeface="Times New Roman" pitchFamily="18" charset="0"/>
              </a:rPr>
              <a:t>类是多个实例的综合抽象，而实例又是类的个体实物</a:t>
            </a:r>
          </a:p>
        </p:txBody>
      </p:sp>
    </p:spTree>
    <p:extLst>
      <p:ext uri="{BB962C8B-B14F-4D97-AF65-F5344CB8AC3E}">
        <p14:creationId xmlns:p14="http://schemas.microsoft.com/office/powerpoint/2010/main" val="1796027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71450"/>
            <a:ext cx="8229600" cy="487363"/>
          </a:xfrm>
        </p:spPr>
        <p:txBody>
          <a:bodyPr/>
          <a:lstStyle/>
          <a:p>
            <a:pPr eaLnBrk="1" hangingPunct="1"/>
            <a:r>
              <a:rPr lang="zh-CN" altLang="en-US" sz="3800" dirty="0"/>
              <a:t>第三章：类与对象</a:t>
            </a:r>
          </a:p>
        </p:txBody>
      </p:sp>
      <p:sp>
        <p:nvSpPr>
          <p:cNvPr id="582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CN" altLang="en-US" dirty="0">
                <a:ea typeface="宋体" panose="02010600030101010101" pitchFamily="2" charset="-122"/>
              </a:rPr>
              <a:t>面向过程与面向对象</a:t>
            </a:r>
            <a:endParaRPr lang="en-US" altLang="zh-CN" dirty="0">
              <a:ea typeface="宋体" panose="02010600030101010101" pitchFamily="2" charset="-122"/>
            </a:endParaRPr>
          </a:p>
          <a:p>
            <a:pPr eaLnBrk="1" hangingPunct="1"/>
            <a:r>
              <a:rPr lang="zh-CN" altLang="en-US" dirty="0">
                <a:ea typeface="宋体" panose="02010600030101010101" pitchFamily="2" charset="-122"/>
              </a:rPr>
              <a:t>类与对象的关系</a:t>
            </a:r>
            <a:endParaRPr lang="en-US" altLang="zh-CN" dirty="0">
              <a:ea typeface="宋体" panose="02010600030101010101" pitchFamily="2" charset="-122"/>
            </a:endParaRPr>
          </a:p>
          <a:p>
            <a:pPr eaLnBrk="1" hangingPunct="1"/>
            <a:r>
              <a:rPr lang="zh-CN" altLang="en-US" dirty="0">
                <a:ea typeface="宋体" panose="02010600030101010101" pitchFamily="2" charset="-122"/>
              </a:rPr>
              <a:t>类的声明</a:t>
            </a:r>
            <a:endParaRPr lang="en-US" altLang="zh-CN" dirty="0">
              <a:ea typeface="宋体" panose="02010600030101010101" pitchFamily="2" charset="-122"/>
            </a:endParaRPr>
          </a:p>
          <a:p>
            <a:pPr eaLnBrk="1" hangingPunct="1"/>
            <a:r>
              <a:rPr lang="zh-CN" altLang="en-US" dirty="0">
                <a:ea typeface="宋体" panose="02010600030101010101" pitchFamily="2" charset="-122"/>
              </a:rPr>
              <a:t>创建及使用对象</a:t>
            </a:r>
            <a:endParaRPr lang="en-US" altLang="zh-CN" dirty="0">
              <a:ea typeface="宋体" panose="02010600030101010101" pitchFamily="2" charset="-122"/>
            </a:endParaRPr>
          </a:p>
          <a:p>
            <a:pPr eaLnBrk="1" hangingPunct="1"/>
            <a:r>
              <a:rPr lang="zh-CN" altLang="en-US" dirty="0">
                <a:ea typeface="宋体" panose="02010600030101010101" pitchFamily="2" charset="-122"/>
              </a:rPr>
              <a:t>构造方法</a:t>
            </a:r>
            <a:endParaRPr lang="en-US" altLang="zh-CN" dirty="0">
              <a:ea typeface="宋体" panose="02010600030101010101" pitchFamily="2" charset="-122"/>
            </a:endParaRPr>
          </a:p>
          <a:p>
            <a:pPr eaLnBrk="1" hangingPunct="1"/>
            <a:r>
              <a:rPr lang="zh-CN" altLang="en-US" dirty="0">
                <a:ea typeface="宋体" panose="02010600030101010101" pitchFamily="2" charset="-122"/>
              </a:rPr>
              <a:t>类的严谨定义</a:t>
            </a:r>
            <a:endParaRPr lang="en-US" altLang="zh-CN" dirty="0">
              <a:ea typeface="宋体" panose="02010600030101010101" pitchFamily="2" charset="-122"/>
            </a:endParaRPr>
          </a:p>
          <a:p>
            <a:pPr eaLnBrk="1" hangingPunct="1"/>
            <a:r>
              <a:rPr lang="zh-CN" altLang="en-US" dirty="0">
                <a:ea typeface="宋体" panose="02010600030101010101" pitchFamily="2" charset="-122"/>
              </a:rPr>
              <a:t>数据成员</a:t>
            </a:r>
            <a:endParaRPr lang="en-US" altLang="zh-CN" dirty="0">
              <a:ea typeface="宋体" panose="02010600030101010101" pitchFamily="2" charset="-122"/>
            </a:endParaRPr>
          </a:p>
          <a:p>
            <a:pPr eaLnBrk="1" hangingPunct="1"/>
            <a:r>
              <a:rPr lang="zh-CN" altLang="en-US" dirty="0">
                <a:ea typeface="宋体" panose="02010600030101010101" pitchFamily="2" charset="-122"/>
              </a:rPr>
              <a:t>成员方法</a:t>
            </a:r>
            <a:endParaRPr lang="en-US" altLang="zh-CN" dirty="0">
              <a:ea typeface="宋体" panose="02010600030101010101" pitchFamily="2" charset="-122"/>
            </a:endParaRPr>
          </a:p>
          <a:p>
            <a:pPr eaLnBrk="1" hangingPunct="1"/>
            <a:r>
              <a:rPr lang="zh-CN" altLang="en-US" dirty="0">
                <a:ea typeface="宋体" panose="02010600030101010101" pitchFamily="2" charset="-122"/>
              </a:rPr>
              <a:t>本章小节</a:t>
            </a:r>
          </a:p>
        </p:txBody>
      </p:sp>
    </p:spTree>
    <p:extLst>
      <p:ext uri="{BB962C8B-B14F-4D97-AF65-F5344CB8AC3E}">
        <p14:creationId xmlns:p14="http://schemas.microsoft.com/office/powerpoint/2010/main" val="2973116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" fill="hold"/>
                                        <p:tgtEl>
                                          <p:spTgt spid="582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部分系统常用类库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8038" y="1103022"/>
            <a:ext cx="7231562" cy="5608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2910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用户定义类的声明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>
                <a:latin typeface="Times New Roman" pitchFamily="18" charset="0"/>
              </a:rPr>
              <a:t>class</a:t>
            </a:r>
            <a:r>
              <a:rPr lang="zh-CN" altLang="en-US" dirty="0">
                <a:latin typeface="Times New Roman" pitchFamily="18" charset="0"/>
              </a:rPr>
              <a:t>类名 </a:t>
            </a:r>
            <a:r>
              <a:rPr lang="en-US" altLang="zh-CN" dirty="0">
                <a:latin typeface="Times New Roman" pitchFamily="18" charset="0"/>
              </a:rPr>
              <a:t>{</a:t>
            </a:r>
          </a:p>
          <a:p>
            <a:pPr marL="0" indent="0">
              <a:buNone/>
            </a:pPr>
            <a:r>
              <a:rPr lang="en-US" altLang="zh-CN" dirty="0">
                <a:latin typeface="Times New Roman" pitchFamily="18" charset="0"/>
              </a:rPr>
              <a:t>	</a:t>
            </a:r>
            <a:r>
              <a:rPr lang="zh-CN" altLang="en-US" dirty="0">
                <a:latin typeface="Times New Roman" pitchFamily="18" charset="0"/>
              </a:rPr>
              <a:t>数据成员；</a:t>
            </a:r>
            <a:endParaRPr lang="en-US" altLang="zh-CN" dirty="0">
              <a:latin typeface="Times New Roman" pitchFamily="18" charset="0"/>
            </a:endParaRPr>
          </a:p>
          <a:p>
            <a:pPr marL="0" indent="0">
              <a:buNone/>
            </a:pPr>
            <a:r>
              <a:rPr lang="en-US" altLang="zh-CN" dirty="0">
                <a:latin typeface="Times New Roman" pitchFamily="18" charset="0"/>
              </a:rPr>
              <a:t>	</a:t>
            </a:r>
            <a:r>
              <a:rPr lang="zh-CN" altLang="en-US" dirty="0">
                <a:latin typeface="Times New Roman" pitchFamily="18" charset="0"/>
              </a:rPr>
              <a:t>成员方法；</a:t>
            </a:r>
            <a:endParaRPr lang="en-US" altLang="zh-CN" dirty="0">
              <a:latin typeface="Times New Roman" pitchFamily="18" charset="0"/>
            </a:endParaRPr>
          </a:p>
          <a:p>
            <a:pPr marL="0" indent="0">
              <a:buNone/>
            </a:pPr>
            <a:r>
              <a:rPr lang="en-US" altLang="zh-CN" dirty="0">
                <a:latin typeface="Times New Roman" pitchFamily="18" charset="0"/>
              </a:rPr>
              <a:t>}</a:t>
            </a:r>
            <a:endParaRPr lang="zh-CN" altLang="en-US" dirty="0">
              <a:latin typeface="Times New Roman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05328" y="5937086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0" dirty="0">
                <a:latin typeface="华文楷体" panose="02010600040101010101" pitchFamily="2" charset="-122"/>
                <a:ea typeface="华文楷体" panose="02010600040101010101" pitchFamily="2" charset="-122"/>
              </a:rPr>
              <a:t>类的图形表示</a:t>
            </a:r>
          </a:p>
        </p:txBody>
      </p:sp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xmlns="" id="{9274FE2C-15FE-472B-80D1-EC837C30B2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4176016"/>
              </p:ext>
            </p:extLst>
          </p:nvPr>
        </p:nvGraphicFramePr>
        <p:xfrm>
          <a:off x="4114800" y="1600200"/>
          <a:ext cx="4800600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0600">
                  <a:extLst>
                    <a:ext uri="{9D8B030D-6E8A-4147-A177-3AD203B41FA5}">
                      <a16:colId xmlns:a16="http://schemas.microsoft.com/office/drawing/2014/main" xmlns="" val="2117560938"/>
                    </a:ext>
                  </a:extLst>
                </a:gridCol>
              </a:tblGrid>
              <a:tr h="4892040">
                <a:tc>
                  <a:txBody>
                    <a:bodyPr/>
                    <a:lstStyle/>
                    <a:p>
                      <a:r>
                        <a:rPr lang="en-US" altLang="zh-CN" sz="18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class Point {</a:t>
                      </a:r>
                    </a:p>
                    <a:p>
                      <a:r>
                        <a:rPr lang="en-US" altLang="zh-CN" sz="18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    private </a:t>
                      </a:r>
                      <a:r>
                        <a:rPr lang="en-US" altLang="zh-CN" sz="1800" b="1" kern="1200" baseline="0" dirty="0" err="1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int</a:t>
                      </a:r>
                      <a:r>
                        <a:rPr lang="en-US" altLang="zh-CN" sz="18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 x, y; </a:t>
                      </a:r>
                    </a:p>
                    <a:p>
                      <a:endParaRPr lang="zh-CN" altLang="en-US" sz="1800" b="1" kern="1200" baseline="0" dirty="0">
                        <a:solidFill>
                          <a:schemeClr val="lt1"/>
                        </a:solidFill>
                        <a:latin typeface="Times New Roman" pitchFamily="18" charset="0"/>
                        <a:ea typeface="宋体" pitchFamily="2" charset="-122"/>
                        <a:cs typeface="+mn-cs"/>
                      </a:endParaRPr>
                    </a:p>
                    <a:p>
                      <a:r>
                        <a:rPr lang="en-US" altLang="zh-CN" sz="18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    public void </a:t>
                      </a:r>
                      <a:r>
                        <a:rPr lang="en-US" altLang="zh-CN" sz="1800" b="1" kern="1200" baseline="0" dirty="0" err="1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setPoint</a:t>
                      </a:r>
                      <a:r>
                        <a:rPr lang="en-US" altLang="zh-CN" sz="18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(int a, int b) {</a:t>
                      </a:r>
                    </a:p>
                    <a:p>
                      <a:r>
                        <a:rPr lang="en-US" altLang="zh-CN" sz="18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        x = a; </a:t>
                      </a:r>
                    </a:p>
                    <a:p>
                      <a:r>
                        <a:rPr lang="en-US" altLang="zh-CN" sz="18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        y = b; </a:t>
                      </a:r>
                    </a:p>
                    <a:p>
                      <a:r>
                        <a:rPr lang="en-US" altLang="zh-CN" sz="18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    }</a:t>
                      </a:r>
                      <a:endParaRPr lang="zh-CN" altLang="en-US" sz="1800" b="1" kern="1200" baseline="0" dirty="0">
                        <a:solidFill>
                          <a:schemeClr val="lt1"/>
                        </a:solidFill>
                        <a:latin typeface="Times New Roman" pitchFamily="18" charset="0"/>
                        <a:ea typeface="宋体" pitchFamily="2" charset="-122"/>
                        <a:cs typeface="+mn-cs"/>
                      </a:endParaRPr>
                    </a:p>
                    <a:p>
                      <a:r>
                        <a:rPr lang="en-US" altLang="zh-CN" sz="18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    public int </a:t>
                      </a:r>
                      <a:r>
                        <a:rPr lang="en-US" altLang="zh-CN" sz="1800" b="1" kern="1200" baseline="0" dirty="0" err="1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getX</a:t>
                      </a:r>
                      <a:r>
                        <a:rPr lang="en-US" altLang="zh-CN" sz="18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() {</a:t>
                      </a:r>
                    </a:p>
                    <a:p>
                      <a:r>
                        <a:rPr lang="en-US" altLang="zh-CN" sz="18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        return x;</a:t>
                      </a:r>
                    </a:p>
                    <a:p>
                      <a:r>
                        <a:rPr lang="en-US" altLang="zh-CN" sz="18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    }</a:t>
                      </a:r>
                      <a:endParaRPr lang="zh-CN" altLang="en-US" sz="1800" b="1" kern="1200" baseline="0" dirty="0">
                        <a:solidFill>
                          <a:schemeClr val="lt1"/>
                        </a:solidFill>
                        <a:latin typeface="Times New Roman" pitchFamily="18" charset="0"/>
                        <a:ea typeface="宋体" pitchFamily="2" charset="-122"/>
                        <a:cs typeface="+mn-cs"/>
                      </a:endParaRPr>
                    </a:p>
                    <a:p>
                      <a:r>
                        <a:rPr lang="en-US" altLang="zh-CN" sz="18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    public int </a:t>
                      </a:r>
                      <a:r>
                        <a:rPr lang="en-US" altLang="zh-CN" sz="1800" b="1" kern="1200" baseline="0" dirty="0" err="1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getY</a:t>
                      </a:r>
                      <a:r>
                        <a:rPr lang="en-US" altLang="zh-CN" sz="18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() {</a:t>
                      </a:r>
                    </a:p>
                    <a:p>
                      <a:r>
                        <a:rPr lang="en-US" altLang="zh-CN" sz="18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        return y;</a:t>
                      </a:r>
                    </a:p>
                    <a:p>
                      <a:r>
                        <a:rPr lang="en-US" altLang="zh-CN" sz="18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    }</a:t>
                      </a:r>
                    </a:p>
                    <a:p>
                      <a:endParaRPr lang="zh-CN" altLang="en-US" sz="1800" b="1" kern="1200" baseline="0" dirty="0">
                        <a:solidFill>
                          <a:schemeClr val="lt1"/>
                        </a:solidFill>
                        <a:latin typeface="Times New Roman" pitchFamily="18" charset="0"/>
                        <a:ea typeface="宋体" pitchFamily="2" charset="-122"/>
                        <a:cs typeface="+mn-cs"/>
                      </a:endParaRPr>
                    </a:p>
                    <a:p>
                      <a:r>
                        <a:rPr lang="en-US" altLang="zh-CN" sz="18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    public String </a:t>
                      </a:r>
                      <a:r>
                        <a:rPr lang="en-US" altLang="zh-CN" sz="1800" b="1" kern="1200" baseline="0" dirty="0" err="1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toString</a:t>
                      </a:r>
                      <a:r>
                        <a:rPr lang="en-US" altLang="zh-CN" sz="18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() {</a:t>
                      </a:r>
                    </a:p>
                    <a:p>
                      <a:r>
                        <a:rPr lang="en-US" altLang="zh-CN" sz="18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        return "Point [x=" + x + ", y=" + y + "]";</a:t>
                      </a:r>
                    </a:p>
                    <a:p>
                      <a:r>
                        <a:rPr lang="en-US" altLang="zh-CN" sz="18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    }</a:t>
                      </a:r>
                    </a:p>
                    <a:p>
                      <a:r>
                        <a:rPr lang="en-US" altLang="zh-CN" sz="18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}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3118619"/>
                  </a:ext>
                </a:extLst>
              </a:tr>
            </a:tbl>
          </a:graphicData>
        </a:graphic>
      </p:graphicFrame>
      <p:grpSp>
        <p:nvGrpSpPr>
          <p:cNvPr id="20" name="组合 19"/>
          <p:cNvGrpSpPr/>
          <p:nvPr/>
        </p:nvGrpSpPr>
        <p:grpSpPr>
          <a:xfrm>
            <a:off x="650106" y="4343400"/>
            <a:ext cx="1480105" cy="1447800"/>
            <a:chOff x="533400" y="4114379"/>
            <a:chExt cx="1480105" cy="1817848"/>
          </a:xfrm>
        </p:grpSpPr>
        <p:sp>
          <p:nvSpPr>
            <p:cNvPr id="10" name="矩形: 圆角 6">
              <a:extLst>
                <a:ext uri="{FF2B5EF4-FFF2-40B4-BE49-F238E27FC236}">
                  <a16:creationId xmlns:a16="http://schemas.microsoft.com/office/drawing/2014/main" xmlns="" id="{2665C706-AAEB-4E8A-A923-501B76229EF2}"/>
                </a:ext>
              </a:extLst>
            </p:cNvPr>
            <p:cNvSpPr/>
            <p:nvPr/>
          </p:nvSpPr>
          <p:spPr bwMode="auto">
            <a:xfrm>
              <a:off x="533401" y="4114379"/>
              <a:ext cx="1480104" cy="1817848"/>
            </a:xfrm>
            <a:prstGeom prst="roundRect">
              <a:avLst>
                <a:gd name="adj" fmla="val 8951"/>
              </a:avLst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" name="文本框 7">
              <a:extLst>
                <a:ext uri="{FF2B5EF4-FFF2-40B4-BE49-F238E27FC236}">
                  <a16:creationId xmlns:a16="http://schemas.microsoft.com/office/drawing/2014/main" xmlns="" id="{1A73E692-80D6-4CEC-B9A4-1FE291D192FA}"/>
                </a:ext>
              </a:extLst>
            </p:cNvPr>
            <p:cNvSpPr txBox="1"/>
            <p:nvPr/>
          </p:nvSpPr>
          <p:spPr>
            <a:xfrm>
              <a:off x="975936" y="4204153"/>
              <a:ext cx="59503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600" b="0" dirty="0" smtClean="0">
                  <a:latin typeface="宋体" pitchFamily="2" charset="-122"/>
                  <a:ea typeface="宋体" pitchFamily="2" charset="-122"/>
                  <a:cs typeface="Times New Roman" panose="02020603050405020304" pitchFamily="18" charset="0"/>
                </a:rPr>
                <a:t>类名</a:t>
              </a:r>
              <a:endParaRPr lang="zh-CN" altLang="en-US" sz="1600" b="0" dirty="0">
                <a:latin typeface="宋体" pitchFamily="2" charset="-122"/>
                <a:ea typeface="宋体" pitchFamily="2" charset="-122"/>
                <a:cs typeface="Times New Roman" panose="02020603050405020304" pitchFamily="18" charset="0"/>
              </a:endParaRPr>
            </a:p>
          </p:txBody>
        </p:sp>
        <p:cxnSp>
          <p:nvCxnSpPr>
            <p:cNvPr id="12" name="直接连接符 11">
              <a:extLst>
                <a:ext uri="{FF2B5EF4-FFF2-40B4-BE49-F238E27FC236}">
                  <a16:creationId xmlns:a16="http://schemas.microsoft.com/office/drawing/2014/main" xmlns="" id="{F745C40E-EA27-45BC-BB6D-0878A8BDE092}"/>
                </a:ext>
              </a:extLst>
            </p:cNvPr>
            <p:cNvCxnSpPr/>
            <p:nvPr/>
          </p:nvCxnSpPr>
          <p:spPr bwMode="auto">
            <a:xfrm>
              <a:off x="533400" y="4718503"/>
              <a:ext cx="1480105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" name="直接连接符 12">
              <a:extLst>
                <a:ext uri="{FF2B5EF4-FFF2-40B4-BE49-F238E27FC236}">
                  <a16:creationId xmlns:a16="http://schemas.microsoft.com/office/drawing/2014/main" xmlns="" id="{CAF791C3-AD0F-4941-B8B7-1D223616CC24}"/>
                </a:ext>
              </a:extLst>
            </p:cNvPr>
            <p:cNvCxnSpPr/>
            <p:nvPr/>
          </p:nvCxnSpPr>
          <p:spPr bwMode="auto">
            <a:xfrm>
              <a:off x="533400" y="5328103"/>
              <a:ext cx="1480105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4" name="文本框 12">
              <a:extLst>
                <a:ext uri="{FF2B5EF4-FFF2-40B4-BE49-F238E27FC236}">
                  <a16:creationId xmlns:a16="http://schemas.microsoft.com/office/drawing/2014/main" xmlns="" id="{75AD711B-444E-43FD-9782-A5B3188E43B5}"/>
                </a:ext>
              </a:extLst>
            </p:cNvPr>
            <p:cNvSpPr txBox="1"/>
            <p:nvPr/>
          </p:nvSpPr>
          <p:spPr>
            <a:xfrm>
              <a:off x="770752" y="4804375"/>
              <a:ext cx="100540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600" b="0" dirty="0" smtClean="0">
                  <a:latin typeface="宋体" pitchFamily="2" charset="-122"/>
                  <a:ea typeface="宋体" pitchFamily="2" charset="-122"/>
                  <a:cs typeface="Times New Roman" panose="02020603050405020304" pitchFamily="18" charset="0"/>
                </a:rPr>
                <a:t>数据成员</a:t>
              </a:r>
              <a:endParaRPr lang="zh-CN" altLang="en-US" sz="1600" b="0" dirty="0">
                <a:latin typeface="宋体" pitchFamily="2" charset="-122"/>
                <a:ea typeface="宋体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15" name="文本框 13">
              <a:extLst>
                <a:ext uri="{FF2B5EF4-FFF2-40B4-BE49-F238E27FC236}">
                  <a16:creationId xmlns:a16="http://schemas.microsoft.com/office/drawing/2014/main" xmlns="" id="{00116AF3-3454-42B8-8BAD-C8FA536462A9}"/>
                </a:ext>
              </a:extLst>
            </p:cNvPr>
            <p:cNvSpPr txBox="1"/>
            <p:nvPr/>
          </p:nvSpPr>
          <p:spPr>
            <a:xfrm>
              <a:off x="770752" y="5404598"/>
              <a:ext cx="100540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600" b="0" dirty="0" smtClean="0">
                  <a:latin typeface="宋体" pitchFamily="2" charset="-122"/>
                  <a:ea typeface="宋体" pitchFamily="2" charset="-122"/>
                  <a:cs typeface="Times New Roman" panose="02020603050405020304" pitchFamily="18" charset="0"/>
                </a:rPr>
                <a:t>成员方法</a:t>
              </a:r>
              <a:endParaRPr lang="zh-CN" altLang="en-US" sz="1600" b="0" dirty="0">
                <a:latin typeface="宋体" pitchFamily="2" charset="-122"/>
                <a:ea typeface="宋体" pitchFamily="2" charset="-122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35171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71450"/>
            <a:ext cx="8229600" cy="487363"/>
          </a:xfrm>
        </p:spPr>
        <p:txBody>
          <a:bodyPr/>
          <a:lstStyle/>
          <a:p>
            <a:pPr eaLnBrk="1" hangingPunct="1"/>
            <a:r>
              <a:rPr lang="zh-CN" altLang="en-US" sz="3800" dirty="0"/>
              <a:t>第三章：类与对象</a:t>
            </a:r>
          </a:p>
        </p:txBody>
      </p:sp>
      <p:sp>
        <p:nvSpPr>
          <p:cNvPr id="582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CN" altLang="en-US" dirty="0">
                <a:ea typeface="宋体" panose="02010600030101010101" pitchFamily="2" charset="-122"/>
              </a:rPr>
              <a:t>面向过程与面向对象</a:t>
            </a:r>
            <a:endParaRPr lang="en-US" altLang="zh-CN" dirty="0">
              <a:ea typeface="宋体" panose="02010600030101010101" pitchFamily="2" charset="-122"/>
            </a:endParaRPr>
          </a:p>
          <a:p>
            <a:pPr eaLnBrk="1" hangingPunct="1"/>
            <a:r>
              <a:rPr lang="zh-CN" altLang="en-US" dirty="0">
                <a:ea typeface="宋体" panose="02010600030101010101" pitchFamily="2" charset="-122"/>
              </a:rPr>
              <a:t>类与对象的关系</a:t>
            </a:r>
            <a:endParaRPr lang="en-US" altLang="zh-CN" dirty="0">
              <a:ea typeface="宋体" panose="02010600030101010101" pitchFamily="2" charset="-122"/>
            </a:endParaRPr>
          </a:p>
          <a:p>
            <a:pPr eaLnBrk="1" hangingPunct="1"/>
            <a:r>
              <a:rPr lang="zh-CN" altLang="en-US" dirty="0">
                <a:ea typeface="宋体" panose="02010600030101010101" pitchFamily="2" charset="-122"/>
              </a:rPr>
              <a:t>类的声明</a:t>
            </a:r>
            <a:endParaRPr lang="en-US" altLang="zh-CN" dirty="0">
              <a:ea typeface="宋体" panose="02010600030101010101" pitchFamily="2" charset="-122"/>
            </a:endParaRPr>
          </a:p>
          <a:p>
            <a:pPr eaLnBrk="1" hangingPunct="1"/>
            <a:r>
              <a:rPr lang="zh-CN" altLang="en-US" dirty="0">
                <a:ea typeface="宋体" panose="02010600030101010101" pitchFamily="2" charset="-122"/>
              </a:rPr>
              <a:t>创建及使用对象</a:t>
            </a:r>
            <a:endParaRPr lang="en-US" altLang="zh-CN" dirty="0">
              <a:ea typeface="宋体" panose="02010600030101010101" pitchFamily="2" charset="-122"/>
            </a:endParaRPr>
          </a:p>
          <a:p>
            <a:pPr eaLnBrk="1" hangingPunct="1"/>
            <a:r>
              <a:rPr lang="zh-CN" altLang="en-US" dirty="0">
                <a:ea typeface="宋体" panose="02010600030101010101" pitchFamily="2" charset="-122"/>
              </a:rPr>
              <a:t>构造方法</a:t>
            </a:r>
            <a:endParaRPr lang="en-US" altLang="zh-CN" dirty="0">
              <a:ea typeface="宋体" panose="02010600030101010101" pitchFamily="2" charset="-122"/>
            </a:endParaRPr>
          </a:p>
          <a:p>
            <a:pPr eaLnBrk="1" hangingPunct="1"/>
            <a:r>
              <a:rPr lang="zh-CN" altLang="en-US" dirty="0">
                <a:ea typeface="宋体" panose="02010600030101010101" pitchFamily="2" charset="-122"/>
              </a:rPr>
              <a:t>类的严谨定义</a:t>
            </a:r>
            <a:endParaRPr lang="en-US" altLang="zh-CN" dirty="0">
              <a:ea typeface="宋体" panose="02010600030101010101" pitchFamily="2" charset="-122"/>
            </a:endParaRPr>
          </a:p>
          <a:p>
            <a:pPr eaLnBrk="1" hangingPunct="1"/>
            <a:r>
              <a:rPr lang="zh-CN" altLang="en-US" dirty="0">
                <a:ea typeface="宋体" panose="02010600030101010101" pitchFamily="2" charset="-122"/>
              </a:rPr>
              <a:t>数据成员</a:t>
            </a:r>
            <a:endParaRPr lang="en-US" altLang="zh-CN" dirty="0">
              <a:ea typeface="宋体" panose="02010600030101010101" pitchFamily="2" charset="-122"/>
            </a:endParaRPr>
          </a:p>
          <a:p>
            <a:pPr eaLnBrk="1" hangingPunct="1"/>
            <a:r>
              <a:rPr lang="zh-CN" altLang="en-US" dirty="0">
                <a:ea typeface="宋体" panose="02010600030101010101" pitchFamily="2" charset="-122"/>
              </a:rPr>
              <a:t>成员方法</a:t>
            </a:r>
            <a:endParaRPr lang="en-US" altLang="zh-CN" dirty="0">
              <a:ea typeface="宋体" panose="02010600030101010101" pitchFamily="2" charset="-122"/>
            </a:endParaRPr>
          </a:p>
          <a:p>
            <a:pPr eaLnBrk="1" hangingPunct="1"/>
            <a:r>
              <a:rPr lang="zh-CN" altLang="en-US" dirty="0">
                <a:ea typeface="宋体" panose="02010600030101010101" pitchFamily="2" charset="-122"/>
              </a:rPr>
              <a:t>本章小节</a:t>
            </a:r>
          </a:p>
        </p:txBody>
      </p:sp>
    </p:spTree>
    <p:extLst>
      <p:ext uri="{BB962C8B-B14F-4D97-AF65-F5344CB8AC3E}">
        <p14:creationId xmlns:p14="http://schemas.microsoft.com/office/powerpoint/2010/main" val="2923701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" fill="hold"/>
                                        <p:tgtEl>
                                          <p:spTgt spid="582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创建对象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zh-CN" altLang="en-US" dirty="0">
                <a:latin typeface="Times New Roman" pitchFamily="18" charset="0"/>
              </a:rPr>
              <a:t>创建对象通常包括</a:t>
            </a:r>
            <a:r>
              <a:rPr lang="zh-CN" altLang="en-US" b="1" dirty="0">
                <a:solidFill>
                  <a:srgbClr val="FF0000"/>
                </a:solidFill>
                <a:latin typeface="Times New Roman" pitchFamily="18" charset="0"/>
              </a:rPr>
              <a:t>声明对象</a:t>
            </a:r>
            <a:r>
              <a:rPr lang="zh-CN" altLang="en-US" dirty="0">
                <a:latin typeface="Times New Roman" pitchFamily="18" charset="0"/>
              </a:rPr>
              <a:t>、</a:t>
            </a:r>
            <a:r>
              <a:rPr lang="zh-CN" altLang="en-US" b="1" dirty="0">
                <a:solidFill>
                  <a:srgbClr val="FF0000"/>
                </a:solidFill>
                <a:latin typeface="Times New Roman" pitchFamily="18" charset="0"/>
              </a:rPr>
              <a:t>建立对象</a:t>
            </a:r>
            <a:r>
              <a:rPr lang="zh-CN" altLang="en-US" dirty="0">
                <a:latin typeface="Times New Roman" pitchFamily="18" charset="0"/>
              </a:rPr>
              <a:t>和</a:t>
            </a:r>
            <a:r>
              <a:rPr lang="zh-CN" altLang="en-US" b="1" dirty="0">
                <a:solidFill>
                  <a:srgbClr val="FF0000"/>
                </a:solidFill>
                <a:latin typeface="Times New Roman" pitchFamily="18" charset="0"/>
              </a:rPr>
              <a:t>初始化对象</a:t>
            </a:r>
            <a:r>
              <a:rPr lang="zh-CN" altLang="en-US" dirty="0">
                <a:latin typeface="Times New Roman" pitchFamily="18" charset="0"/>
              </a:rPr>
              <a:t>三步</a:t>
            </a:r>
            <a:endParaRPr lang="en-US" altLang="zh-CN" dirty="0">
              <a:latin typeface="Times New Roman" pitchFamily="18" charset="0"/>
            </a:endParaRPr>
          </a:p>
          <a:p>
            <a:pPr algn="just"/>
            <a:r>
              <a:rPr lang="zh-CN" altLang="en-US" dirty="0">
                <a:latin typeface="Times New Roman" pitchFamily="18" charset="0"/>
              </a:rPr>
              <a:t>声明对象就是确定对象的名称，并指明该对象所属的类。声明对象的格式如下：</a:t>
            </a:r>
            <a:endParaRPr lang="en-US" altLang="zh-CN" dirty="0">
              <a:latin typeface="Times New Roman" pitchFamily="18" charset="0"/>
            </a:endParaRPr>
          </a:p>
          <a:p>
            <a:pPr lvl="1" algn="just"/>
            <a:r>
              <a:rPr lang="zh-CN" altLang="en-US" dirty="0">
                <a:latin typeface="Times New Roman" pitchFamily="18" charset="0"/>
              </a:rPr>
              <a:t>类名  对象名表</a:t>
            </a:r>
            <a:endParaRPr lang="en-US" altLang="zh-CN" dirty="0">
              <a:latin typeface="Times New Roman" pitchFamily="18" charset="0"/>
            </a:endParaRPr>
          </a:p>
          <a:p>
            <a:pPr lvl="1" algn="just"/>
            <a:r>
              <a:rPr lang="zh-CN" altLang="en-US" dirty="0">
                <a:latin typeface="Times New Roman" pitchFamily="18" charset="0"/>
              </a:rPr>
              <a:t>例如：</a:t>
            </a:r>
            <a:r>
              <a:rPr lang="en-US" altLang="zh-CN" dirty="0" err="1">
                <a:latin typeface="Times New Roman" pitchFamily="18" charset="0"/>
              </a:rPr>
              <a:t>ClassName</a:t>
            </a:r>
            <a:r>
              <a:rPr lang="en-US" altLang="zh-CN" dirty="0">
                <a:latin typeface="Times New Roman" pitchFamily="18" charset="0"/>
              </a:rPr>
              <a:t> object1, object2; </a:t>
            </a:r>
          </a:p>
          <a:p>
            <a:pPr lvl="1" algn="just"/>
            <a:r>
              <a:rPr lang="zh-CN" altLang="en-US" dirty="0">
                <a:latin typeface="Times New Roman" pitchFamily="18" charset="0"/>
              </a:rPr>
              <a:t>声明对象时，系统只为该变量分配引用空间，存放在</a:t>
            </a:r>
            <a:r>
              <a:rPr lang="en-US" altLang="zh-CN" dirty="0">
                <a:latin typeface="Times New Roman" pitchFamily="18" charset="0"/>
              </a:rPr>
              <a:t>Java</a:t>
            </a:r>
            <a:r>
              <a:rPr lang="zh-CN" altLang="en-US" dirty="0">
                <a:latin typeface="Times New Roman" pitchFamily="18" charset="0"/>
              </a:rPr>
              <a:t>定义的栈内存中，其值为</a:t>
            </a:r>
            <a:r>
              <a:rPr lang="en-US" altLang="zh-CN" dirty="0">
                <a:latin typeface="Times New Roman" pitchFamily="18" charset="0"/>
              </a:rPr>
              <a:t>null</a:t>
            </a:r>
            <a:r>
              <a:rPr lang="zh-CN" altLang="en-US" dirty="0">
                <a:latin typeface="Times New Roman" pitchFamily="18" charset="0"/>
              </a:rPr>
              <a:t>，此时并未创建具体的对象</a:t>
            </a:r>
          </a:p>
        </p:txBody>
      </p:sp>
      <p:grpSp>
        <p:nvGrpSpPr>
          <p:cNvPr id="7" name="组合 6"/>
          <p:cNvGrpSpPr/>
          <p:nvPr/>
        </p:nvGrpSpPr>
        <p:grpSpPr>
          <a:xfrm>
            <a:off x="4444182" y="4846320"/>
            <a:ext cx="3937818" cy="1981200"/>
            <a:chOff x="4444182" y="4800600"/>
            <a:chExt cx="3937818" cy="1981200"/>
          </a:xfrm>
        </p:grpSpPr>
        <p:sp>
          <p:nvSpPr>
            <p:cNvPr id="4" name="矩形 3"/>
            <p:cNvSpPr/>
            <p:nvPr/>
          </p:nvSpPr>
          <p:spPr bwMode="auto">
            <a:xfrm>
              <a:off x="4444182" y="4800600"/>
              <a:ext cx="3937818" cy="19812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grpSp>
          <p:nvGrpSpPr>
            <p:cNvPr id="13" name="组合 12"/>
            <p:cNvGrpSpPr/>
            <p:nvPr/>
          </p:nvGrpSpPr>
          <p:grpSpPr>
            <a:xfrm>
              <a:off x="4828392" y="5181600"/>
              <a:ext cx="1266524" cy="880301"/>
              <a:chOff x="4296076" y="5410200"/>
              <a:chExt cx="1266524" cy="880301"/>
            </a:xfrm>
          </p:grpSpPr>
          <p:sp>
            <p:nvSpPr>
              <p:cNvPr id="5" name="矩形 4"/>
              <p:cNvSpPr/>
              <p:nvPr/>
            </p:nvSpPr>
            <p:spPr bwMode="auto">
              <a:xfrm>
                <a:off x="4953000" y="5638800"/>
                <a:ext cx="609600" cy="304800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CN" sz="1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null</a:t>
                </a:r>
                <a:endParaRPr kumimoji="0" lang="zh-CN" alt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" name="矩形 5"/>
              <p:cNvSpPr/>
              <p:nvPr/>
            </p:nvSpPr>
            <p:spPr bwMode="auto">
              <a:xfrm>
                <a:off x="4953000" y="5943600"/>
                <a:ext cx="609600" cy="304800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CN" sz="1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null</a:t>
                </a:r>
                <a:endParaRPr kumimoji="0" lang="zh-CN" alt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8" name="直接连接符 7"/>
              <p:cNvCxnSpPr/>
              <p:nvPr/>
            </p:nvCxnSpPr>
            <p:spPr bwMode="auto">
              <a:xfrm>
                <a:off x="4953000" y="5410200"/>
                <a:ext cx="0" cy="22860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9" name="直接连接符 8"/>
              <p:cNvCxnSpPr/>
              <p:nvPr/>
            </p:nvCxnSpPr>
            <p:spPr bwMode="auto">
              <a:xfrm>
                <a:off x="5562600" y="5410200"/>
                <a:ext cx="0" cy="22860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10" name="文本框 9"/>
              <p:cNvSpPr txBox="1"/>
              <p:nvPr/>
            </p:nvSpPr>
            <p:spPr>
              <a:xfrm>
                <a:off x="4306994" y="5666601"/>
                <a:ext cx="71365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b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object2</a:t>
                </a:r>
                <a:endParaRPr lang="zh-CN" altLang="en-US" sz="1400" b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" name="文本框 10"/>
              <p:cNvSpPr txBox="1"/>
              <p:nvPr/>
            </p:nvSpPr>
            <p:spPr>
              <a:xfrm>
                <a:off x="4296076" y="5982724"/>
                <a:ext cx="71365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b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object1</a:t>
                </a:r>
                <a:endParaRPr lang="zh-CN" altLang="en-US" sz="1400" b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12" name="椭圆 11"/>
            <p:cNvSpPr/>
            <p:nvPr/>
          </p:nvSpPr>
          <p:spPr bwMode="auto">
            <a:xfrm>
              <a:off x="6981970" y="5181600"/>
              <a:ext cx="914400" cy="914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" name="文本框 13"/>
            <p:cNvSpPr txBox="1"/>
            <p:nvPr/>
          </p:nvSpPr>
          <p:spPr>
            <a:xfrm>
              <a:off x="5602613" y="4846320"/>
              <a:ext cx="162095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400" b="0" dirty="0">
                  <a:latin typeface="宋体" pitchFamily="2" charset="-122"/>
                  <a:ea typeface="宋体" pitchFamily="2" charset="-122"/>
                </a:rPr>
                <a:t>对象的内存分配图</a:t>
              </a:r>
            </a:p>
          </p:txBody>
        </p:sp>
        <p:sp>
          <p:nvSpPr>
            <p:cNvPr id="15" name="文本框 14"/>
            <p:cNvSpPr txBox="1"/>
            <p:nvPr/>
          </p:nvSpPr>
          <p:spPr>
            <a:xfrm>
              <a:off x="4471640" y="6194867"/>
              <a:ext cx="198002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zh-CN" altLang="en-US" sz="1400" b="0" dirty="0">
                  <a:latin typeface="宋体" pitchFamily="2" charset="-122"/>
                  <a:ea typeface="宋体" pitchFamily="2" charset="-122"/>
                </a:rPr>
                <a:t>栈内存</a:t>
              </a:r>
              <a:endParaRPr lang="en-US" altLang="zh-CN" sz="1400" b="0" dirty="0">
                <a:latin typeface="宋体" pitchFamily="2" charset="-122"/>
                <a:ea typeface="宋体" pitchFamily="2" charset="-122"/>
              </a:endParaRPr>
            </a:p>
            <a:p>
              <a:r>
                <a:rPr lang="zh-CN" altLang="en-US" sz="1400" b="0" dirty="0">
                  <a:latin typeface="宋体" pitchFamily="2" charset="-122"/>
                  <a:ea typeface="宋体" pitchFamily="2" charset="-122"/>
                </a:rPr>
                <a:t>（引用变量存储空间）</a:t>
              </a:r>
            </a:p>
          </p:txBody>
        </p:sp>
        <p:sp>
          <p:nvSpPr>
            <p:cNvPr id="16" name="文本框 15"/>
            <p:cNvSpPr txBox="1"/>
            <p:nvPr/>
          </p:nvSpPr>
          <p:spPr>
            <a:xfrm>
              <a:off x="6496340" y="6043136"/>
              <a:ext cx="1885660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1400" b="0" dirty="0">
                  <a:latin typeface="宋体" pitchFamily="2" charset="-122"/>
                  <a:ea typeface="宋体" pitchFamily="2" charset="-122"/>
                </a:rPr>
                <a:t>堆内存</a:t>
              </a:r>
              <a:endParaRPr lang="en-US" altLang="zh-CN" sz="1400" b="0" dirty="0">
                <a:latin typeface="宋体" pitchFamily="2" charset="-122"/>
                <a:ea typeface="宋体" pitchFamily="2" charset="-122"/>
              </a:endParaRPr>
            </a:p>
            <a:p>
              <a:pPr algn="ctr"/>
              <a:r>
                <a:rPr lang="zh-CN" altLang="en-US" sz="1400" b="0" dirty="0">
                  <a:latin typeface="宋体" pitchFamily="2" charset="-122"/>
                  <a:ea typeface="宋体" pitchFamily="2" charset="-122"/>
                </a:rPr>
                <a:t>（与引用变量关联</a:t>
              </a:r>
              <a:r>
                <a:rPr lang="zh-CN" altLang="en-US" sz="1400" b="0" dirty="0" smtClean="0">
                  <a:latin typeface="宋体" pitchFamily="2" charset="-122"/>
                  <a:ea typeface="宋体" pitchFamily="2" charset="-122"/>
                </a:rPr>
                <a:t>的对象</a:t>
              </a:r>
              <a:r>
                <a:rPr lang="zh-CN" altLang="en-US" sz="1400" b="0" dirty="0">
                  <a:latin typeface="宋体" pitchFamily="2" charset="-122"/>
                  <a:ea typeface="宋体" pitchFamily="2" charset="-122"/>
                </a:rPr>
                <a:t>的存储空间）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80688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建立对象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zh-CN" altLang="en-US" dirty="0">
                <a:latin typeface="Times New Roman" pitchFamily="18" charset="0"/>
              </a:rPr>
              <a:t>所谓建立对象，就是用</a:t>
            </a:r>
            <a:r>
              <a:rPr lang="en-US" altLang="zh-CN" dirty="0">
                <a:latin typeface="Times New Roman" pitchFamily="18" charset="0"/>
              </a:rPr>
              <a:t>new</a:t>
            </a:r>
            <a:r>
              <a:rPr lang="zh-CN" altLang="en-US" dirty="0">
                <a:latin typeface="Times New Roman" pitchFamily="18" charset="0"/>
              </a:rPr>
              <a:t>关键字为对象分配存储空间。只有通过建立对象，才为对象分配内存，使该对象成为类的实例。</a:t>
            </a:r>
            <a:endParaRPr lang="en-US" altLang="zh-CN" dirty="0">
              <a:latin typeface="Times New Roman" pitchFamily="18" charset="0"/>
            </a:endParaRPr>
          </a:p>
          <a:p>
            <a:pPr algn="just"/>
            <a:r>
              <a:rPr lang="zh-CN" altLang="en-US" dirty="0">
                <a:latin typeface="Times New Roman" pitchFamily="18" charset="0"/>
              </a:rPr>
              <a:t>建立对象的格式有两种：</a:t>
            </a:r>
            <a:endParaRPr lang="en-US" altLang="zh-CN" dirty="0">
              <a:latin typeface="Times New Roman" pitchFamily="18" charset="0"/>
            </a:endParaRPr>
          </a:p>
          <a:p>
            <a:pPr lvl="1" algn="just"/>
            <a:r>
              <a:rPr lang="zh-CN" altLang="en-US" dirty="0">
                <a:latin typeface="Times New Roman" pitchFamily="18" charset="0"/>
              </a:rPr>
              <a:t>对象名 </a:t>
            </a:r>
            <a:r>
              <a:rPr lang="en-US" altLang="zh-CN" dirty="0">
                <a:latin typeface="Times New Roman" pitchFamily="18" charset="0"/>
              </a:rPr>
              <a:t>= new </a:t>
            </a:r>
            <a:r>
              <a:rPr lang="zh-CN" altLang="en-US" dirty="0">
                <a:latin typeface="Times New Roman" pitchFamily="18" charset="0"/>
              </a:rPr>
              <a:t>构造方法</a:t>
            </a:r>
            <a:r>
              <a:rPr lang="en-US" altLang="zh-CN" dirty="0">
                <a:latin typeface="Times New Roman" pitchFamily="18" charset="0"/>
              </a:rPr>
              <a:t>();</a:t>
            </a:r>
          </a:p>
          <a:p>
            <a:pPr lvl="2" algn="just"/>
            <a:r>
              <a:rPr lang="zh-CN" altLang="en-US" dirty="0">
                <a:latin typeface="Times New Roman" pitchFamily="18" charset="0"/>
              </a:rPr>
              <a:t>例如：</a:t>
            </a:r>
            <a:r>
              <a:rPr lang="en-US" altLang="zh-CN" dirty="0" err="1">
                <a:latin typeface="Times New Roman" pitchFamily="18" charset="0"/>
              </a:rPr>
              <a:t>ClassName</a:t>
            </a:r>
            <a:r>
              <a:rPr lang="en-US" altLang="zh-CN" dirty="0">
                <a:latin typeface="Times New Roman" pitchFamily="18" charset="0"/>
              </a:rPr>
              <a:t> object1; </a:t>
            </a:r>
          </a:p>
          <a:p>
            <a:pPr marL="914400" lvl="2" indent="0" algn="just">
              <a:buNone/>
            </a:pPr>
            <a:r>
              <a:rPr lang="en-US" altLang="zh-CN" dirty="0">
                <a:latin typeface="Times New Roman" pitchFamily="18" charset="0"/>
              </a:rPr>
              <a:t>	   object1 = new </a:t>
            </a:r>
            <a:r>
              <a:rPr lang="en-US" altLang="zh-CN" dirty="0" err="1">
                <a:latin typeface="Times New Roman" pitchFamily="18" charset="0"/>
              </a:rPr>
              <a:t>ClassName</a:t>
            </a:r>
            <a:r>
              <a:rPr lang="en-US" altLang="zh-CN" dirty="0">
                <a:latin typeface="Times New Roman" pitchFamily="18" charset="0"/>
              </a:rPr>
              <a:t>(); </a:t>
            </a:r>
          </a:p>
          <a:p>
            <a:pPr lvl="1" algn="just"/>
            <a:r>
              <a:rPr lang="zh-CN" altLang="en-US" dirty="0">
                <a:latin typeface="Times New Roman" pitchFamily="18" charset="0"/>
              </a:rPr>
              <a:t>也可以在声明对象的同时建立对象</a:t>
            </a:r>
            <a:endParaRPr lang="en-US" altLang="zh-CN" dirty="0">
              <a:latin typeface="Times New Roman" pitchFamily="18" charset="0"/>
            </a:endParaRPr>
          </a:p>
          <a:p>
            <a:pPr lvl="1" algn="just"/>
            <a:r>
              <a:rPr lang="zh-CN" altLang="en-US" dirty="0">
                <a:latin typeface="Times New Roman" pitchFamily="18" charset="0"/>
              </a:rPr>
              <a:t>类名 对象名 </a:t>
            </a:r>
            <a:r>
              <a:rPr lang="en-US" altLang="zh-CN" dirty="0">
                <a:latin typeface="Times New Roman" pitchFamily="18" charset="0"/>
              </a:rPr>
              <a:t>= new </a:t>
            </a:r>
            <a:r>
              <a:rPr lang="zh-CN" altLang="en-US" dirty="0">
                <a:latin typeface="Times New Roman" pitchFamily="18" charset="0"/>
              </a:rPr>
              <a:t>构造方法</a:t>
            </a:r>
            <a:r>
              <a:rPr lang="en-US" altLang="zh-CN" dirty="0">
                <a:latin typeface="Times New Roman" pitchFamily="18" charset="0"/>
              </a:rPr>
              <a:t>(); </a:t>
            </a:r>
          </a:p>
          <a:p>
            <a:pPr lvl="2" algn="just"/>
            <a:r>
              <a:rPr lang="zh-CN" altLang="en-US" dirty="0">
                <a:latin typeface="Times New Roman" pitchFamily="18" charset="0"/>
              </a:rPr>
              <a:t>例如：</a:t>
            </a:r>
            <a:r>
              <a:rPr lang="en-US" altLang="zh-CN" dirty="0" err="1">
                <a:latin typeface="Times New Roman" pitchFamily="18" charset="0"/>
              </a:rPr>
              <a:t>ClassName</a:t>
            </a:r>
            <a:r>
              <a:rPr lang="en-US" altLang="zh-CN" dirty="0">
                <a:latin typeface="Times New Roman" pitchFamily="18" charset="0"/>
              </a:rPr>
              <a:t> object2 = new </a:t>
            </a:r>
            <a:r>
              <a:rPr lang="en-US" altLang="zh-CN" dirty="0" err="1">
                <a:latin typeface="Times New Roman" pitchFamily="18" charset="0"/>
              </a:rPr>
              <a:t>ClassName</a:t>
            </a:r>
            <a:r>
              <a:rPr lang="en-US" altLang="zh-CN" dirty="0">
                <a:latin typeface="Times New Roman" pitchFamily="18" charset="0"/>
              </a:rPr>
              <a:t>(); </a:t>
            </a:r>
            <a:endParaRPr lang="zh-CN" altLang="en-US" dirty="0">
              <a:latin typeface="Times New Roman" pitchFamily="18" charset="0"/>
            </a:endParaRPr>
          </a:p>
        </p:txBody>
      </p:sp>
      <p:grpSp>
        <p:nvGrpSpPr>
          <p:cNvPr id="41" name="组合 40"/>
          <p:cNvGrpSpPr/>
          <p:nvPr/>
        </p:nvGrpSpPr>
        <p:grpSpPr>
          <a:xfrm>
            <a:off x="5087816" y="2066192"/>
            <a:ext cx="3937818" cy="1981200"/>
            <a:chOff x="5087816" y="2066192"/>
            <a:chExt cx="3937818" cy="1981200"/>
          </a:xfrm>
        </p:grpSpPr>
        <p:sp>
          <p:nvSpPr>
            <p:cNvPr id="42" name="矩形 41"/>
            <p:cNvSpPr/>
            <p:nvPr/>
          </p:nvSpPr>
          <p:spPr bwMode="auto">
            <a:xfrm>
              <a:off x="5087816" y="2066192"/>
              <a:ext cx="3937818" cy="19812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grpSp>
          <p:nvGrpSpPr>
            <p:cNvPr id="43" name="组合 42"/>
            <p:cNvGrpSpPr/>
            <p:nvPr/>
          </p:nvGrpSpPr>
          <p:grpSpPr>
            <a:xfrm>
              <a:off x="5327121" y="2403232"/>
              <a:ext cx="1556334" cy="1153934"/>
              <a:chOff x="5268718" y="2403232"/>
              <a:chExt cx="1556334" cy="1153934"/>
            </a:xfrm>
          </p:grpSpPr>
          <p:grpSp>
            <p:nvGrpSpPr>
              <p:cNvPr id="54" name="组合 53"/>
              <p:cNvGrpSpPr/>
              <p:nvPr/>
            </p:nvGrpSpPr>
            <p:grpSpPr>
              <a:xfrm>
                <a:off x="6019800" y="2403232"/>
                <a:ext cx="805252" cy="1153934"/>
                <a:chOff x="6019800" y="2403232"/>
                <a:chExt cx="805252" cy="1153934"/>
              </a:xfrm>
            </p:grpSpPr>
            <p:sp>
              <p:nvSpPr>
                <p:cNvPr id="57" name="矩形 56"/>
                <p:cNvSpPr/>
                <p:nvPr/>
              </p:nvSpPr>
              <p:spPr bwMode="auto">
                <a:xfrm>
                  <a:off x="6019800" y="2517528"/>
                  <a:ext cx="805252" cy="522000"/>
                </a:xfrm>
                <a:prstGeom prst="rect">
                  <a:avLst/>
                </a:prstGeom>
                <a:solidFill>
                  <a:schemeClr val="bg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zh-CN" sz="14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object2</a:t>
                  </a:r>
                  <a:r>
                    <a:rPr kumimoji="0" lang="zh-CN" altLang="en-US" sz="14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的地址</a:t>
                  </a:r>
                  <a:endParaRPr kumimoji="0" lang="zh-CN" altLang="en-US" sz="1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58" name="矩形 57"/>
                <p:cNvSpPr/>
                <p:nvPr/>
              </p:nvSpPr>
              <p:spPr bwMode="auto">
                <a:xfrm>
                  <a:off x="6019800" y="3035166"/>
                  <a:ext cx="805250" cy="522000"/>
                </a:xfrm>
                <a:prstGeom prst="rect">
                  <a:avLst/>
                </a:prstGeom>
                <a:solidFill>
                  <a:schemeClr val="bg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n-US" altLang="zh-CN" sz="1400" b="0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object1</a:t>
                  </a:r>
                  <a:r>
                    <a:rPr lang="zh-CN" altLang="en-US" sz="1400" b="0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的地址</a:t>
                  </a:r>
                  <a:endParaRPr kumimoji="0" lang="zh-CN" altLang="en-US" sz="1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cxnSp>
              <p:nvCxnSpPr>
                <p:cNvPr id="59" name="直接连接符 58"/>
                <p:cNvCxnSpPr/>
                <p:nvPr/>
              </p:nvCxnSpPr>
              <p:spPr bwMode="auto">
                <a:xfrm>
                  <a:off x="6019800" y="2403232"/>
                  <a:ext cx="0" cy="228600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60" name="直接连接符 59"/>
                <p:cNvCxnSpPr/>
                <p:nvPr/>
              </p:nvCxnSpPr>
              <p:spPr bwMode="auto">
                <a:xfrm>
                  <a:off x="6825052" y="2403232"/>
                  <a:ext cx="0" cy="228600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</p:grpSp>
          <p:sp>
            <p:nvSpPr>
              <p:cNvPr id="55" name="文本框 9"/>
              <p:cNvSpPr txBox="1"/>
              <p:nvPr/>
            </p:nvSpPr>
            <p:spPr>
              <a:xfrm>
                <a:off x="5268718" y="2624640"/>
                <a:ext cx="71365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b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object2</a:t>
                </a:r>
                <a:endParaRPr lang="zh-CN" altLang="en-US" sz="1400" b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6" name="文本框 10"/>
              <p:cNvSpPr txBox="1"/>
              <p:nvPr/>
            </p:nvSpPr>
            <p:spPr>
              <a:xfrm>
                <a:off x="5268718" y="3142278"/>
                <a:ext cx="71365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b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object1</a:t>
                </a:r>
                <a:endParaRPr lang="zh-CN" altLang="en-US" sz="1400" b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44" name="文本框 13"/>
            <p:cNvSpPr txBox="1"/>
            <p:nvPr/>
          </p:nvSpPr>
          <p:spPr>
            <a:xfrm>
              <a:off x="6246247" y="2085536"/>
              <a:ext cx="162095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400" b="0" dirty="0">
                  <a:latin typeface="宋体" pitchFamily="2" charset="-122"/>
                  <a:ea typeface="宋体" pitchFamily="2" charset="-122"/>
                </a:rPr>
                <a:t>对象的内存分配图</a:t>
              </a:r>
            </a:p>
          </p:txBody>
        </p:sp>
        <p:sp>
          <p:nvSpPr>
            <p:cNvPr id="45" name="文本框 14"/>
            <p:cNvSpPr txBox="1"/>
            <p:nvPr/>
          </p:nvSpPr>
          <p:spPr>
            <a:xfrm>
              <a:off x="5115274" y="3513211"/>
              <a:ext cx="198002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zh-CN" altLang="en-US" sz="1400" b="0" dirty="0">
                  <a:latin typeface="宋体" pitchFamily="2" charset="-122"/>
                  <a:ea typeface="宋体" pitchFamily="2" charset="-122"/>
                </a:rPr>
                <a:t>栈内存</a:t>
              </a:r>
              <a:endParaRPr lang="en-US" altLang="zh-CN" sz="1400" b="0" dirty="0">
                <a:latin typeface="宋体" pitchFamily="2" charset="-122"/>
                <a:ea typeface="宋体" pitchFamily="2" charset="-122"/>
              </a:endParaRPr>
            </a:p>
            <a:p>
              <a:r>
                <a:rPr lang="zh-CN" altLang="en-US" sz="1400" b="0" dirty="0">
                  <a:latin typeface="宋体" pitchFamily="2" charset="-122"/>
                  <a:ea typeface="宋体" pitchFamily="2" charset="-122"/>
                </a:rPr>
                <a:t>（引用变量存储空间）</a:t>
              </a:r>
            </a:p>
          </p:txBody>
        </p:sp>
        <p:sp>
          <p:nvSpPr>
            <p:cNvPr id="46" name="文本框 15"/>
            <p:cNvSpPr txBox="1"/>
            <p:nvPr/>
          </p:nvSpPr>
          <p:spPr>
            <a:xfrm>
              <a:off x="7139974" y="3308728"/>
              <a:ext cx="1885660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1400" b="0" dirty="0">
                  <a:latin typeface="宋体" pitchFamily="2" charset="-122"/>
                  <a:ea typeface="宋体" pitchFamily="2" charset="-122"/>
                </a:rPr>
                <a:t>堆内存</a:t>
              </a:r>
              <a:endParaRPr lang="en-US" altLang="zh-CN" sz="1400" b="0" dirty="0">
                <a:latin typeface="宋体" pitchFamily="2" charset="-122"/>
                <a:ea typeface="宋体" pitchFamily="2" charset="-122"/>
              </a:endParaRPr>
            </a:p>
            <a:p>
              <a:pPr algn="ctr"/>
              <a:r>
                <a:rPr lang="zh-CN" altLang="en-US" sz="1400" b="0" dirty="0">
                  <a:latin typeface="宋体" pitchFamily="2" charset="-122"/>
                  <a:ea typeface="宋体" pitchFamily="2" charset="-122"/>
                </a:rPr>
                <a:t>（与引用变量关联</a:t>
              </a:r>
              <a:r>
                <a:rPr lang="zh-CN" altLang="en-US" sz="1400" b="0" dirty="0" smtClean="0">
                  <a:latin typeface="宋体" pitchFamily="2" charset="-122"/>
                  <a:ea typeface="宋体" pitchFamily="2" charset="-122"/>
                </a:rPr>
                <a:t>的对象</a:t>
              </a:r>
              <a:r>
                <a:rPr lang="zh-CN" altLang="en-US" sz="1400" b="0" dirty="0">
                  <a:latin typeface="宋体" pitchFamily="2" charset="-122"/>
                  <a:ea typeface="宋体" pitchFamily="2" charset="-122"/>
                </a:rPr>
                <a:t>的存储空间）</a:t>
              </a:r>
            </a:p>
          </p:txBody>
        </p:sp>
        <p:grpSp>
          <p:nvGrpSpPr>
            <p:cNvPr id="47" name="组合 46"/>
            <p:cNvGrpSpPr/>
            <p:nvPr/>
          </p:nvGrpSpPr>
          <p:grpSpPr>
            <a:xfrm>
              <a:off x="7605804" y="2403232"/>
              <a:ext cx="954000" cy="954000"/>
              <a:chOff x="6981970" y="5227320"/>
              <a:chExt cx="954000" cy="954000"/>
            </a:xfrm>
          </p:grpSpPr>
          <p:sp>
            <p:nvSpPr>
              <p:cNvPr id="50" name="椭圆 49"/>
              <p:cNvSpPr>
                <a:spLocks noChangeAspect="1"/>
              </p:cNvSpPr>
              <p:nvPr/>
            </p:nvSpPr>
            <p:spPr bwMode="auto">
              <a:xfrm>
                <a:off x="6981970" y="5227320"/>
                <a:ext cx="954000" cy="954000"/>
              </a:xfrm>
              <a:prstGeom prst="ellips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8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grpSp>
            <p:nvGrpSpPr>
              <p:cNvPr id="51" name="组合 50"/>
              <p:cNvGrpSpPr/>
              <p:nvPr/>
            </p:nvGrpSpPr>
            <p:grpSpPr>
              <a:xfrm>
                <a:off x="7098970" y="5399520"/>
                <a:ext cx="720000" cy="609600"/>
                <a:chOff x="7079170" y="5397304"/>
                <a:chExt cx="720000" cy="609600"/>
              </a:xfrm>
            </p:grpSpPr>
            <p:sp>
              <p:nvSpPr>
                <p:cNvPr id="52" name="矩形 51"/>
                <p:cNvSpPr/>
                <p:nvPr/>
              </p:nvSpPr>
              <p:spPr bwMode="auto">
                <a:xfrm>
                  <a:off x="7079170" y="5397304"/>
                  <a:ext cx="720000" cy="304800"/>
                </a:xfrm>
                <a:prstGeom prst="rect">
                  <a:avLst/>
                </a:prstGeom>
                <a:solidFill>
                  <a:schemeClr val="bg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n-US" altLang="zh-CN" sz="1400" b="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object2</a:t>
                  </a:r>
                  <a:endParaRPr kumimoji="0" lang="zh-CN" altLang="en-US" sz="1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53" name="矩形 52"/>
                <p:cNvSpPr/>
                <p:nvPr/>
              </p:nvSpPr>
              <p:spPr bwMode="auto">
                <a:xfrm>
                  <a:off x="7079170" y="5702104"/>
                  <a:ext cx="720000" cy="304800"/>
                </a:xfrm>
                <a:prstGeom prst="rect">
                  <a:avLst/>
                </a:prstGeom>
                <a:solidFill>
                  <a:schemeClr val="bg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n-US" altLang="zh-CN" sz="1400" b="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object1</a:t>
                  </a:r>
                  <a:endParaRPr kumimoji="0" lang="zh-CN" altLang="en-US" sz="1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</p:grpSp>
        <p:cxnSp>
          <p:nvCxnSpPr>
            <p:cNvPr id="48" name="直接箭头连接符 47"/>
            <p:cNvCxnSpPr>
              <a:stCxn id="57" idx="3"/>
              <a:endCxn id="52" idx="1"/>
            </p:cNvCxnSpPr>
            <p:nvPr/>
          </p:nvCxnSpPr>
          <p:spPr bwMode="auto">
            <a:xfrm flipV="1">
              <a:off x="6883455" y="2727832"/>
              <a:ext cx="839349" cy="50696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9" name="直接箭头连接符 48"/>
            <p:cNvCxnSpPr>
              <a:stCxn id="58" idx="3"/>
              <a:endCxn id="53" idx="1"/>
            </p:cNvCxnSpPr>
            <p:nvPr/>
          </p:nvCxnSpPr>
          <p:spPr bwMode="auto">
            <a:xfrm flipV="1">
              <a:off x="6883453" y="3032632"/>
              <a:ext cx="839351" cy="263534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2301398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初始化对象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初始化对象是指由一个类生成一个对象时，为这个对象确定初始状态，即为它的数据成员赋初始值的过程。</a:t>
            </a:r>
            <a:endParaRPr lang="en-US" altLang="zh-CN" dirty="0"/>
          </a:p>
          <a:p>
            <a:r>
              <a:rPr lang="zh-CN" altLang="en-US" dirty="0"/>
              <a:t>使用赋值语句</a:t>
            </a:r>
            <a:endParaRPr lang="en-US" altLang="zh-CN" dirty="0"/>
          </a:p>
          <a:p>
            <a:r>
              <a:rPr lang="zh-CN" altLang="en-US" dirty="0"/>
              <a:t>使用初始化代码块</a:t>
            </a:r>
            <a:endParaRPr lang="en-US" altLang="zh-CN" dirty="0"/>
          </a:p>
          <a:p>
            <a:r>
              <a:rPr lang="zh-CN" altLang="en-US" dirty="0"/>
              <a:t>使用定义的构造函数</a:t>
            </a:r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xmlns="" id="{9274FE2C-15FE-472B-80D1-EC837C30B2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7206883"/>
              </p:ext>
            </p:extLst>
          </p:nvPr>
        </p:nvGraphicFramePr>
        <p:xfrm>
          <a:off x="4038600" y="2057400"/>
          <a:ext cx="5066980" cy="472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66980">
                  <a:extLst>
                    <a:ext uri="{9D8B030D-6E8A-4147-A177-3AD203B41FA5}">
                      <a16:colId xmlns:a16="http://schemas.microsoft.com/office/drawing/2014/main" xmlns="" val="2117560938"/>
                    </a:ext>
                  </a:extLst>
                </a:gridCol>
              </a:tblGrid>
              <a:tr h="3276600">
                <a:tc>
                  <a:txBody>
                    <a:bodyPr/>
                    <a:lstStyle/>
                    <a:p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public class Rectangle {</a:t>
                      </a:r>
                    </a:p>
                    <a:p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    double length = 0, width = 0; </a:t>
                      </a:r>
                    </a:p>
                    <a:p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    {</a:t>
                      </a:r>
                    </a:p>
                    <a:p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        length = 1; </a:t>
                      </a:r>
                    </a:p>
                    <a:p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        width = 2; </a:t>
                      </a:r>
                    </a:p>
                    <a:p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    }</a:t>
                      </a:r>
                    </a:p>
                    <a:p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    public Rectangle(double </a:t>
                      </a:r>
                      <a:r>
                        <a:rPr lang="en-US" altLang="zh-CN" sz="1600" b="1" kern="1200" baseline="0" dirty="0" err="1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len</a:t>
                      </a:r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, double </a:t>
                      </a:r>
                      <a:r>
                        <a:rPr lang="en-US" altLang="zh-CN" sz="1600" b="1" kern="1200" baseline="0" dirty="0" err="1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wid</a:t>
                      </a:r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) {</a:t>
                      </a:r>
                    </a:p>
                    <a:p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        length = </a:t>
                      </a:r>
                      <a:r>
                        <a:rPr lang="en-US" altLang="zh-CN" sz="1600" b="1" kern="1200" baseline="0" dirty="0" err="1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len</a:t>
                      </a:r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; </a:t>
                      </a:r>
                    </a:p>
                    <a:p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        width = </a:t>
                      </a:r>
                      <a:r>
                        <a:rPr lang="en-US" altLang="zh-CN" sz="1600" b="1" kern="1200" baseline="0" dirty="0" err="1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wid</a:t>
                      </a:r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;</a:t>
                      </a:r>
                    </a:p>
                    <a:p>
                      <a:r>
                        <a:rPr lang="zh-CN" altLang="en-US" sz="16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    </a:t>
                      </a:r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}</a:t>
                      </a:r>
                    </a:p>
                    <a:p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    double area() {</a:t>
                      </a:r>
                    </a:p>
                    <a:p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        return (length*width);</a:t>
                      </a:r>
                    </a:p>
                    <a:p>
                      <a:r>
                        <a:rPr lang="zh-CN" altLang="en-US" sz="16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    </a:t>
                      </a:r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}</a:t>
                      </a:r>
                    </a:p>
                    <a:p>
                      <a:r>
                        <a:rPr lang="zh-CN" altLang="en-US" sz="16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    </a:t>
                      </a:r>
                    </a:p>
                    <a:p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    public static void main(String[] </a:t>
                      </a:r>
                      <a:r>
                        <a:rPr lang="en-US" altLang="zh-CN" sz="1600" b="1" kern="1200" baseline="0" dirty="0" err="1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args</a:t>
                      </a:r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) {</a:t>
                      </a:r>
                    </a:p>
                    <a:p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        Rectangle </a:t>
                      </a:r>
                      <a:r>
                        <a:rPr lang="en-US" altLang="zh-CN" sz="1600" b="1" kern="1200" baseline="0" dirty="0" err="1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rect</a:t>
                      </a:r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 = new Rectangle(30, 20); </a:t>
                      </a:r>
                    </a:p>
                    <a:p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        </a:t>
                      </a:r>
                      <a:r>
                        <a:rPr lang="en-US" altLang="zh-CN" sz="1600" b="1" kern="1200" baseline="0" dirty="0" err="1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System.</a:t>
                      </a:r>
                      <a:r>
                        <a:rPr lang="en-US" altLang="zh-CN" sz="1600" b="1" i="1" kern="1200" baseline="0" dirty="0" err="1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out.println</a:t>
                      </a:r>
                      <a:r>
                        <a:rPr lang="en-US" altLang="zh-CN" sz="1600" b="1" i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(</a:t>
                      </a:r>
                      <a:r>
                        <a:rPr lang="en-US" altLang="zh-CN" sz="1600" b="1" i="1" kern="1200" baseline="0" dirty="0" err="1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rect.area</a:t>
                      </a:r>
                      <a:r>
                        <a:rPr lang="en-US" altLang="zh-CN" sz="1600" b="1" i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());</a:t>
                      </a:r>
                    </a:p>
                    <a:p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    }</a:t>
                      </a:r>
                    </a:p>
                    <a:p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}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31186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9406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简单变量与对象变量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简单变量：直接在栈空间中分配一个变量空间，将内容放入空间中，空间用变量名来表示</a:t>
            </a:r>
            <a:endParaRPr lang="en-US" altLang="zh-CN" dirty="0"/>
          </a:p>
          <a:p>
            <a:pPr lvl="1"/>
            <a:endParaRPr lang="en-US" altLang="zh-C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dirty="0"/>
              <a:t>对象变量：先构造对象的引用，再构造对象；对象引用是在栈中，对象是在堆中</a:t>
            </a:r>
            <a:endParaRPr lang="en-US" altLang="zh-CN" dirty="0"/>
          </a:p>
          <a:p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简单变量作参数是值传递</a:t>
            </a: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对象变量作参数是引用传递</a:t>
            </a:r>
          </a:p>
        </p:txBody>
      </p:sp>
      <p:grpSp>
        <p:nvGrpSpPr>
          <p:cNvPr id="36" name="组合 35"/>
          <p:cNvGrpSpPr/>
          <p:nvPr/>
        </p:nvGrpSpPr>
        <p:grpSpPr>
          <a:xfrm>
            <a:off x="5276126" y="4432266"/>
            <a:ext cx="3790765" cy="1941731"/>
            <a:chOff x="5257800" y="2057400"/>
            <a:chExt cx="3790765" cy="1941731"/>
          </a:xfrm>
        </p:grpSpPr>
        <p:sp>
          <p:nvSpPr>
            <p:cNvPr id="37" name="矩形 36"/>
            <p:cNvSpPr/>
            <p:nvPr/>
          </p:nvSpPr>
          <p:spPr bwMode="auto">
            <a:xfrm>
              <a:off x="5257800" y="2057400"/>
              <a:ext cx="3733800" cy="1905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8" name="矩形 37"/>
            <p:cNvSpPr/>
            <p:nvPr/>
          </p:nvSpPr>
          <p:spPr bwMode="auto">
            <a:xfrm>
              <a:off x="6019800" y="2667000"/>
              <a:ext cx="609600" cy="381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sz="1000" b="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object2</a:t>
              </a: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zh-CN" altLang="en-US" sz="1000" b="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的地址</a:t>
              </a:r>
              <a:endParaRPr kumimoji="0" lang="zh-CN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9" name="矩形 38"/>
            <p:cNvSpPr/>
            <p:nvPr/>
          </p:nvSpPr>
          <p:spPr bwMode="auto">
            <a:xfrm>
              <a:off x="6019800" y="3047999"/>
              <a:ext cx="609600" cy="3546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object1</a:t>
              </a: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的地址</a:t>
              </a:r>
            </a:p>
          </p:txBody>
        </p:sp>
        <p:cxnSp>
          <p:nvCxnSpPr>
            <p:cNvPr id="40" name="直接连接符 39"/>
            <p:cNvCxnSpPr/>
            <p:nvPr/>
          </p:nvCxnSpPr>
          <p:spPr bwMode="auto">
            <a:xfrm>
              <a:off x="6019800" y="2438400"/>
              <a:ext cx="0" cy="2286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1" name="直接连接符 40"/>
            <p:cNvCxnSpPr/>
            <p:nvPr/>
          </p:nvCxnSpPr>
          <p:spPr bwMode="auto">
            <a:xfrm>
              <a:off x="6629400" y="2438400"/>
              <a:ext cx="0" cy="2286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2" name="文本框 41"/>
            <p:cNvSpPr txBox="1"/>
            <p:nvPr/>
          </p:nvSpPr>
          <p:spPr>
            <a:xfrm>
              <a:off x="5405878" y="2743200"/>
              <a:ext cx="63991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200" b="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object2</a:t>
              </a:r>
              <a:endParaRPr lang="zh-CN" altLang="en-US" sz="1200" b="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3" name="文本框 42"/>
            <p:cNvSpPr txBox="1"/>
            <p:nvPr/>
          </p:nvSpPr>
          <p:spPr>
            <a:xfrm>
              <a:off x="5394960" y="3075801"/>
              <a:ext cx="63991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200" b="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object1</a:t>
              </a:r>
              <a:endParaRPr lang="zh-CN" altLang="en-US" sz="1200" b="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4" name="椭圆 43"/>
            <p:cNvSpPr/>
            <p:nvPr/>
          </p:nvSpPr>
          <p:spPr bwMode="auto">
            <a:xfrm>
              <a:off x="7734301" y="2438400"/>
              <a:ext cx="914400" cy="914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5" name="文本框 44"/>
            <p:cNvSpPr txBox="1"/>
            <p:nvPr/>
          </p:nvSpPr>
          <p:spPr>
            <a:xfrm>
              <a:off x="6416814" y="2103120"/>
              <a:ext cx="141577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200" b="0" dirty="0">
                  <a:latin typeface="华文楷体" panose="02010600040101010101" pitchFamily="2" charset="-122"/>
                  <a:ea typeface="华文楷体" panose="02010600040101010101" pitchFamily="2" charset="-122"/>
                </a:rPr>
                <a:t>对象的内存分配图</a:t>
              </a:r>
            </a:p>
          </p:txBody>
        </p:sp>
        <p:sp>
          <p:nvSpPr>
            <p:cNvPr id="46" name="文本框 45"/>
            <p:cNvSpPr txBox="1"/>
            <p:nvPr/>
          </p:nvSpPr>
          <p:spPr>
            <a:xfrm>
              <a:off x="5413498" y="3451667"/>
              <a:ext cx="172354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zh-CN" altLang="en-US" sz="1200" b="0" dirty="0">
                  <a:latin typeface="华文楷体" panose="02010600040101010101" pitchFamily="2" charset="-122"/>
                  <a:ea typeface="华文楷体" panose="02010600040101010101" pitchFamily="2" charset="-122"/>
                </a:rPr>
                <a:t>栈内存</a:t>
              </a:r>
              <a:endParaRPr lang="en-US" altLang="zh-CN" sz="1200" b="0" dirty="0"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  <a:p>
              <a:r>
                <a:rPr lang="zh-CN" altLang="en-US" sz="1200" b="0" dirty="0">
                  <a:latin typeface="华文楷体" panose="02010600040101010101" pitchFamily="2" charset="-122"/>
                  <a:ea typeface="华文楷体" panose="02010600040101010101" pitchFamily="2" charset="-122"/>
                </a:rPr>
                <a:t>（引用变量存储空间）</a:t>
              </a:r>
            </a:p>
          </p:txBody>
        </p:sp>
        <p:sp>
          <p:nvSpPr>
            <p:cNvPr id="47" name="文本框 46"/>
            <p:cNvSpPr txBox="1"/>
            <p:nvPr/>
          </p:nvSpPr>
          <p:spPr>
            <a:xfrm>
              <a:off x="7363487" y="3352800"/>
              <a:ext cx="168507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zh-CN" altLang="en-US" sz="1200" b="0" dirty="0">
                  <a:latin typeface="华文楷体" panose="02010600040101010101" pitchFamily="2" charset="-122"/>
                  <a:ea typeface="华文楷体" panose="02010600040101010101" pitchFamily="2" charset="-122"/>
                </a:rPr>
                <a:t>堆内存</a:t>
              </a:r>
              <a:endParaRPr lang="en-US" altLang="zh-CN" sz="1200" b="0" dirty="0"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  <a:p>
              <a:pPr algn="ctr"/>
              <a:r>
                <a:rPr lang="zh-CN" altLang="en-US" sz="1200" b="0" dirty="0">
                  <a:latin typeface="华文楷体" panose="02010600040101010101" pitchFamily="2" charset="-122"/>
                  <a:ea typeface="华文楷体" panose="02010600040101010101" pitchFamily="2" charset="-122"/>
                </a:rPr>
                <a:t>（与引用变量关联的</a:t>
              </a:r>
              <a:endParaRPr lang="en-US" altLang="zh-CN" sz="1200" b="0" dirty="0"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  <a:p>
              <a:pPr algn="ctr"/>
              <a:r>
                <a:rPr lang="zh-CN" altLang="en-US" sz="1200" b="0" dirty="0">
                  <a:latin typeface="华文楷体" panose="02010600040101010101" pitchFamily="2" charset="-122"/>
                  <a:ea typeface="华文楷体" panose="02010600040101010101" pitchFamily="2" charset="-122"/>
                </a:rPr>
                <a:t>       对象的存储空间）</a:t>
              </a:r>
            </a:p>
          </p:txBody>
        </p:sp>
        <p:grpSp>
          <p:nvGrpSpPr>
            <p:cNvPr id="48" name="组合 47"/>
            <p:cNvGrpSpPr/>
            <p:nvPr/>
          </p:nvGrpSpPr>
          <p:grpSpPr>
            <a:xfrm>
              <a:off x="7875946" y="2590800"/>
              <a:ext cx="609600" cy="609600"/>
              <a:chOff x="7222986" y="4245172"/>
              <a:chExt cx="609600" cy="609600"/>
            </a:xfrm>
          </p:grpSpPr>
          <p:sp>
            <p:nvSpPr>
              <p:cNvPr id="51" name="矩形 50"/>
              <p:cNvSpPr/>
              <p:nvPr/>
            </p:nvSpPr>
            <p:spPr bwMode="auto">
              <a:xfrm>
                <a:off x="7222986" y="4245172"/>
                <a:ext cx="609600" cy="304800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zh-CN" sz="1100" b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object2</a:t>
                </a:r>
                <a:endParaRPr kumimoji="0" lang="zh-CN" alt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2" name="矩形 51"/>
              <p:cNvSpPr/>
              <p:nvPr/>
            </p:nvSpPr>
            <p:spPr bwMode="auto">
              <a:xfrm>
                <a:off x="7222986" y="4549972"/>
                <a:ext cx="609600" cy="304800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zh-CN" sz="1100" b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object1</a:t>
                </a:r>
                <a:endParaRPr kumimoji="0" lang="zh-CN" alt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cxnSp>
          <p:nvCxnSpPr>
            <p:cNvPr id="49" name="直接箭头连接符 48"/>
            <p:cNvCxnSpPr>
              <a:endCxn id="52" idx="1"/>
            </p:cNvCxnSpPr>
            <p:nvPr/>
          </p:nvCxnSpPr>
          <p:spPr bwMode="auto">
            <a:xfrm flipV="1">
              <a:off x="6629400" y="3048000"/>
              <a:ext cx="1246546" cy="1524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0" name="直接箭头连接符 49"/>
            <p:cNvCxnSpPr>
              <a:stCxn id="38" idx="3"/>
              <a:endCxn id="51" idx="1"/>
            </p:cNvCxnSpPr>
            <p:nvPr/>
          </p:nvCxnSpPr>
          <p:spPr bwMode="auto">
            <a:xfrm flipV="1">
              <a:off x="6629400" y="2743200"/>
              <a:ext cx="1246546" cy="1143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71" name="组合 70"/>
          <p:cNvGrpSpPr/>
          <p:nvPr/>
        </p:nvGrpSpPr>
        <p:grpSpPr>
          <a:xfrm>
            <a:off x="2997597" y="2755186"/>
            <a:ext cx="1726803" cy="567134"/>
            <a:chOff x="2997597" y="2633266"/>
            <a:chExt cx="1726803" cy="567134"/>
          </a:xfrm>
        </p:grpSpPr>
        <p:grpSp>
          <p:nvGrpSpPr>
            <p:cNvPr id="64" name="组合 63"/>
            <p:cNvGrpSpPr/>
            <p:nvPr/>
          </p:nvGrpSpPr>
          <p:grpSpPr>
            <a:xfrm>
              <a:off x="2997597" y="2831068"/>
              <a:ext cx="1726803" cy="369332"/>
              <a:chOff x="2997597" y="2815828"/>
              <a:chExt cx="1726803" cy="369332"/>
            </a:xfrm>
          </p:grpSpPr>
          <p:grpSp>
            <p:nvGrpSpPr>
              <p:cNvPr id="59" name="组合 58"/>
              <p:cNvGrpSpPr/>
              <p:nvPr/>
            </p:nvGrpSpPr>
            <p:grpSpPr>
              <a:xfrm>
                <a:off x="3429000" y="2939534"/>
                <a:ext cx="304800" cy="152400"/>
                <a:chOff x="3429000" y="2939534"/>
                <a:chExt cx="304800" cy="152400"/>
              </a:xfrm>
            </p:grpSpPr>
            <p:sp>
              <p:nvSpPr>
                <p:cNvPr id="15" name="Rectangle 15"/>
                <p:cNvSpPr>
                  <a:spLocks noChangeArrowheads="1"/>
                </p:cNvSpPr>
                <p:nvPr/>
              </p:nvSpPr>
              <p:spPr bwMode="auto">
                <a:xfrm>
                  <a:off x="3429000" y="2939534"/>
                  <a:ext cx="152400" cy="152400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/>
                  <a:endParaRPr lang="zh-CN" altLang="en-US" b="0"/>
                </a:p>
              </p:txBody>
            </p:sp>
            <p:sp>
              <p:nvSpPr>
                <p:cNvPr id="16" name="Rectangle 16"/>
                <p:cNvSpPr>
                  <a:spLocks noChangeArrowheads="1"/>
                </p:cNvSpPr>
                <p:nvPr/>
              </p:nvSpPr>
              <p:spPr bwMode="auto">
                <a:xfrm>
                  <a:off x="3581400" y="2939534"/>
                  <a:ext cx="152400" cy="152400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/>
                  <a:endParaRPr lang="zh-CN" altLang="en-US" b="0"/>
                </a:p>
              </p:txBody>
            </p:sp>
          </p:grpSp>
          <p:sp>
            <p:nvSpPr>
              <p:cNvPr id="18" name="Line 18"/>
              <p:cNvSpPr>
                <a:spLocks noChangeShapeType="1"/>
              </p:cNvSpPr>
              <p:nvPr/>
            </p:nvSpPr>
            <p:spPr bwMode="auto">
              <a:xfrm>
                <a:off x="3200400" y="3015734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zh-CN" altLang="en-US" b="0"/>
              </a:p>
            </p:txBody>
          </p:sp>
          <p:sp>
            <p:nvSpPr>
              <p:cNvPr id="20" name="Text Box 20"/>
              <p:cNvSpPr txBox="1">
                <a:spLocks noChangeArrowheads="1"/>
              </p:cNvSpPr>
              <p:nvPr/>
            </p:nvSpPr>
            <p:spPr bwMode="auto">
              <a:xfrm>
                <a:off x="3886200" y="2878415"/>
                <a:ext cx="838200" cy="2746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r>
                  <a:rPr kumimoji="1" lang="en-US" altLang="zh-CN" b="0" dirty="0">
                    <a:latin typeface="Times New Roman" panose="02020603050405020304" pitchFamily="18" charset="0"/>
                  </a:rPr>
                  <a:t>2</a:t>
                </a:r>
                <a:r>
                  <a:rPr kumimoji="1" lang="zh-CN" altLang="en-US" b="0" dirty="0">
                    <a:latin typeface="Times New Roman" panose="02020603050405020304" pitchFamily="18" charset="0"/>
                  </a:rPr>
                  <a:t>个字节</a:t>
                </a:r>
              </a:p>
            </p:txBody>
          </p:sp>
          <p:sp>
            <p:nvSpPr>
              <p:cNvPr id="56" name="矩形 55"/>
              <p:cNvSpPr/>
              <p:nvPr/>
            </p:nvSpPr>
            <p:spPr>
              <a:xfrm>
                <a:off x="2997597" y="2815828"/>
                <a:ext cx="28725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kumimoji="1" lang="en-US" altLang="zh-CN" b="0" dirty="0" smtClean="0">
                    <a:latin typeface="Times New Roman" panose="02020603050405020304" pitchFamily="18" charset="0"/>
                  </a:rPr>
                  <a:t>c</a:t>
                </a:r>
                <a:endParaRPr kumimoji="1" lang="en-US" altLang="zh-CN" b="0" dirty="0"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60" name="矩形 59"/>
            <p:cNvSpPr/>
            <p:nvPr/>
          </p:nvSpPr>
          <p:spPr>
            <a:xfrm>
              <a:off x="3444183" y="2633266"/>
              <a:ext cx="27443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eaLnBrk="1" hangingPunct="1"/>
              <a:r>
                <a:rPr kumimoji="1" lang="en-US" altLang="zh-CN" b="0" dirty="0" smtClean="0">
                  <a:latin typeface="Times New Roman" panose="02020603050405020304" pitchFamily="18" charset="0"/>
                </a:rPr>
                <a:t>s</a:t>
              </a:r>
              <a:endParaRPr kumimoji="1" lang="en-US" altLang="zh-CN" b="0" dirty="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68" name="组合 67"/>
          <p:cNvGrpSpPr/>
          <p:nvPr/>
        </p:nvGrpSpPr>
        <p:grpSpPr>
          <a:xfrm>
            <a:off x="726202" y="2755186"/>
            <a:ext cx="2032873" cy="567134"/>
            <a:chOff x="726202" y="2633266"/>
            <a:chExt cx="2032873" cy="567134"/>
          </a:xfrm>
        </p:grpSpPr>
        <p:grpSp>
          <p:nvGrpSpPr>
            <p:cNvPr id="67" name="组合 66"/>
            <p:cNvGrpSpPr/>
            <p:nvPr/>
          </p:nvGrpSpPr>
          <p:grpSpPr>
            <a:xfrm>
              <a:off x="930275" y="2901275"/>
              <a:ext cx="1828800" cy="274638"/>
              <a:chOff x="930275" y="2901275"/>
              <a:chExt cx="1828800" cy="274638"/>
            </a:xfrm>
          </p:grpSpPr>
          <p:grpSp>
            <p:nvGrpSpPr>
              <p:cNvPr id="5" name="Group 5"/>
              <p:cNvGrpSpPr>
                <a:grpSpLocks/>
              </p:cNvGrpSpPr>
              <p:nvPr/>
            </p:nvGrpSpPr>
            <p:grpSpPr bwMode="auto">
              <a:xfrm>
                <a:off x="1158875" y="2962394"/>
                <a:ext cx="609600" cy="152400"/>
                <a:chOff x="912" y="3744"/>
                <a:chExt cx="384" cy="96"/>
              </a:xfrm>
            </p:grpSpPr>
            <p:sp>
              <p:nvSpPr>
                <p:cNvPr id="10" name="Rectangle 6"/>
                <p:cNvSpPr>
                  <a:spLocks noChangeArrowheads="1"/>
                </p:cNvSpPr>
                <p:nvPr/>
              </p:nvSpPr>
              <p:spPr bwMode="auto">
                <a:xfrm>
                  <a:off x="912" y="3744"/>
                  <a:ext cx="96" cy="96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/>
                  <a:endParaRPr lang="zh-CN" altLang="en-US" b="0"/>
                </a:p>
              </p:txBody>
            </p:sp>
            <p:sp>
              <p:nvSpPr>
                <p:cNvPr id="11" name="Rectangle 7"/>
                <p:cNvSpPr>
                  <a:spLocks noChangeArrowheads="1"/>
                </p:cNvSpPr>
                <p:nvPr/>
              </p:nvSpPr>
              <p:spPr bwMode="auto">
                <a:xfrm>
                  <a:off x="1008" y="3744"/>
                  <a:ext cx="96" cy="96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/>
                  <a:endParaRPr lang="zh-CN" altLang="en-US" b="0"/>
                </a:p>
              </p:txBody>
            </p:sp>
            <p:sp>
              <p:nvSpPr>
                <p:cNvPr id="12" name="Rectangle 8"/>
                <p:cNvSpPr>
                  <a:spLocks noChangeArrowheads="1"/>
                </p:cNvSpPr>
                <p:nvPr/>
              </p:nvSpPr>
              <p:spPr bwMode="auto">
                <a:xfrm>
                  <a:off x="1104" y="3744"/>
                  <a:ext cx="96" cy="96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/>
                  <a:endParaRPr lang="zh-CN" altLang="en-US" b="0"/>
                </a:p>
              </p:txBody>
            </p:sp>
            <p:sp>
              <p:nvSpPr>
                <p:cNvPr id="13" name="Rectangle 9"/>
                <p:cNvSpPr>
                  <a:spLocks noChangeArrowheads="1"/>
                </p:cNvSpPr>
                <p:nvPr/>
              </p:nvSpPr>
              <p:spPr bwMode="auto">
                <a:xfrm>
                  <a:off x="1200" y="3744"/>
                  <a:ext cx="96" cy="96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/>
                  <a:endParaRPr lang="zh-CN" altLang="en-US" b="0"/>
                </a:p>
              </p:txBody>
            </p:sp>
          </p:grpSp>
          <p:sp>
            <p:nvSpPr>
              <p:cNvPr id="7" name="Line 11"/>
              <p:cNvSpPr>
                <a:spLocks noChangeShapeType="1"/>
              </p:cNvSpPr>
              <p:nvPr/>
            </p:nvSpPr>
            <p:spPr bwMode="auto">
              <a:xfrm>
                <a:off x="930275" y="3038594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zh-CN" altLang="en-US" b="0"/>
              </a:p>
            </p:txBody>
          </p:sp>
          <p:sp>
            <p:nvSpPr>
              <p:cNvPr id="9" name="Text Box 13"/>
              <p:cNvSpPr txBox="1">
                <a:spLocks noChangeArrowheads="1"/>
              </p:cNvSpPr>
              <p:nvPr/>
            </p:nvSpPr>
            <p:spPr bwMode="auto">
              <a:xfrm>
                <a:off x="1920875" y="2901275"/>
                <a:ext cx="838200" cy="2746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r>
                  <a:rPr kumimoji="1" lang="en-US" altLang="zh-CN" b="0" dirty="0">
                    <a:latin typeface="Times New Roman" panose="02020603050405020304" pitchFamily="18" charset="0"/>
                  </a:rPr>
                  <a:t>4</a:t>
                </a:r>
                <a:r>
                  <a:rPr kumimoji="1" lang="zh-CN" altLang="en-US" b="0" dirty="0">
                    <a:latin typeface="Times New Roman" panose="02020603050405020304" pitchFamily="18" charset="0"/>
                  </a:rPr>
                  <a:t>个字节</a:t>
                </a:r>
              </a:p>
            </p:txBody>
          </p:sp>
        </p:grpSp>
        <p:sp>
          <p:nvSpPr>
            <p:cNvPr id="54" name="矩形 53"/>
            <p:cNvSpPr/>
            <p:nvPr/>
          </p:nvSpPr>
          <p:spPr>
            <a:xfrm>
              <a:off x="726202" y="2831068"/>
              <a:ext cx="28725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eaLnBrk="1" hangingPunct="1"/>
              <a:r>
                <a:rPr kumimoji="1" lang="en-US" altLang="zh-CN" b="0" dirty="0">
                  <a:latin typeface="Times New Roman" panose="02020603050405020304" pitchFamily="18" charset="0"/>
                </a:rPr>
                <a:t>a</a:t>
              </a:r>
            </a:p>
          </p:txBody>
        </p:sp>
        <p:sp>
          <p:nvSpPr>
            <p:cNvPr id="65" name="矩形 64"/>
            <p:cNvSpPr/>
            <p:nvPr/>
          </p:nvSpPr>
          <p:spPr>
            <a:xfrm>
              <a:off x="1255926" y="2633266"/>
              <a:ext cx="41549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eaLnBrk="1" hangingPunct="1"/>
              <a:r>
                <a:rPr kumimoji="1" lang="en-US" altLang="zh-CN" b="0" dirty="0">
                  <a:latin typeface="Times New Roman" panose="02020603050405020304" pitchFamily="18" charset="0"/>
                </a:rPr>
                <a:t>10</a:t>
              </a:r>
            </a:p>
          </p:txBody>
        </p:sp>
      </p:grpSp>
      <p:grpSp>
        <p:nvGrpSpPr>
          <p:cNvPr id="70" name="组合 69"/>
          <p:cNvGrpSpPr/>
          <p:nvPr/>
        </p:nvGrpSpPr>
        <p:grpSpPr>
          <a:xfrm>
            <a:off x="5006340" y="2755186"/>
            <a:ext cx="2993571" cy="567134"/>
            <a:chOff x="5006340" y="2633266"/>
            <a:chExt cx="2993571" cy="567134"/>
          </a:xfrm>
        </p:grpSpPr>
        <p:grpSp>
          <p:nvGrpSpPr>
            <p:cNvPr id="69" name="组合 68"/>
            <p:cNvGrpSpPr/>
            <p:nvPr/>
          </p:nvGrpSpPr>
          <p:grpSpPr>
            <a:xfrm>
              <a:off x="5006340" y="2925762"/>
              <a:ext cx="2993571" cy="274638"/>
              <a:chOff x="5006340" y="2925762"/>
              <a:chExt cx="2993571" cy="274638"/>
            </a:xfrm>
          </p:grpSpPr>
          <p:sp>
            <p:nvSpPr>
              <p:cNvPr id="23" name="Text Box 27"/>
              <p:cNvSpPr txBox="1">
                <a:spLocks noChangeArrowheads="1"/>
              </p:cNvSpPr>
              <p:nvPr/>
            </p:nvSpPr>
            <p:spPr bwMode="auto">
              <a:xfrm>
                <a:off x="5006340" y="2925762"/>
                <a:ext cx="267789" cy="2746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r>
                  <a:rPr kumimoji="1" lang="en-US" altLang="zh-CN" b="0" dirty="0">
                    <a:latin typeface="Times New Roman" panose="02020603050405020304" pitchFamily="18" charset="0"/>
                  </a:rPr>
                  <a:t>dd</a:t>
                </a:r>
              </a:p>
            </p:txBody>
          </p:sp>
          <p:sp>
            <p:nvSpPr>
              <p:cNvPr id="24" name="Line 28"/>
              <p:cNvSpPr>
                <a:spLocks noChangeShapeType="1"/>
              </p:cNvSpPr>
              <p:nvPr/>
            </p:nvSpPr>
            <p:spPr bwMode="auto">
              <a:xfrm>
                <a:off x="5226322" y="3063081"/>
                <a:ext cx="26778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zh-CN" altLang="en-US" b="0"/>
              </a:p>
            </p:txBody>
          </p:sp>
          <p:sp>
            <p:nvSpPr>
              <p:cNvPr id="26" name="Text Box 30"/>
              <p:cNvSpPr txBox="1">
                <a:spLocks noChangeArrowheads="1"/>
              </p:cNvSpPr>
              <p:nvPr/>
            </p:nvSpPr>
            <p:spPr bwMode="auto">
              <a:xfrm>
                <a:off x="7018020" y="2925762"/>
                <a:ext cx="981891" cy="2746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r>
                  <a:rPr kumimoji="1" lang="en-US" altLang="zh-CN" b="0" dirty="0">
                    <a:latin typeface="Times New Roman" panose="02020603050405020304" pitchFamily="18" charset="0"/>
                  </a:rPr>
                  <a:t>8</a:t>
                </a:r>
                <a:r>
                  <a:rPr kumimoji="1" lang="zh-CN" altLang="en-US" b="0" dirty="0">
                    <a:latin typeface="Times New Roman" panose="02020603050405020304" pitchFamily="18" charset="0"/>
                  </a:rPr>
                  <a:t>个字节</a:t>
                </a:r>
              </a:p>
            </p:txBody>
          </p:sp>
          <p:grpSp>
            <p:nvGrpSpPr>
              <p:cNvPr id="61" name="组合 60"/>
              <p:cNvGrpSpPr/>
              <p:nvPr/>
            </p:nvGrpSpPr>
            <p:grpSpPr>
              <a:xfrm>
                <a:off x="5494111" y="2986881"/>
                <a:ext cx="1409609" cy="152400"/>
                <a:chOff x="5494111" y="2986881"/>
                <a:chExt cx="1409609" cy="152400"/>
              </a:xfrm>
            </p:grpSpPr>
            <p:grpSp>
              <p:nvGrpSpPr>
                <p:cNvPr id="22" name="Group 22"/>
                <p:cNvGrpSpPr>
                  <a:grpSpLocks/>
                </p:cNvGrpSpPr>
                <p:nvPr/>
              </p:nvGrpSpPr>
              <p:grpSpPr bwMode="auto">
                <a:xfrm>
                  <a:off x="5494111" y="2986881"/>
                  <a:ext cx="714103" cy="152400"/>
                  <a:chOff x="912" y="3744"/>
                  <a:chExt cx="384" cy="96"/>
                </a:xfrm>
              </p:grpSpPr>
              <p:sp>
                <p:nvSpPr>
                  <p:cNvPr id="32" name="Rectangle 23"/>
                  <p:cNvSpPr>
                    <a:spLocks noChangeArrowheads="1"/>
                  </p:cNvSpPr>
                  <p:nvPr/>
                </p:nvSpPr>
                <p:spPr bwMode="auto">
                  <a:xfrm>
                    <a:off x="912" y="3744"/>
                    <a:ext cx="96" cy="96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9pPr>
                  </a:lstStyle>
                  <a:p>
                    <a:pPr eaLnBrk="1" hangingPunct="1"/>
                    <a:endParaRPr lang="zh-CN" altLang="en-US" b="0"/>
                  </a:p>
                </p:txBody>
              </p:sp>
              <p:sp>
                <p:nvSpPr>
                  <p:cNvPr id="33" name="Rectangle 24"/>
                  <p:cNvSpPr>
                    <a:spLocks noChangeArrowheads="1"/>
                  </p:cNvSpPr>
                  <p:nvPr/>
                </p:nvSpPr>
                <p:spPr bwMode="auto">
                  <a:xfrm>
                    <a:off x="1008" y="3744"/>
                    <a:ext cx="96" cy="96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9pPr>
                  </a:lstStyle>
                  <a:p>
                    <a:pPr eaLnBrk="1" hangingPunct="1"/>
                    <a:endParaRPr lang="zh-CN" altLang="en-US" b="0"/>
                  </a:p>
                </p:txBody>
              </p:sp>
              <p:sp>
                <p:nvSpPr>
                  <p:cNvPr id="34" name="Rectangle 25"/>
                  <p:cNvSpPr>
                    <a:spLocks noChangeArrowheads="1"/>
                  </p:cNvSpPr>
                  <p:nvPr/>
                </p:nvSpPr>
                <p:spPr bwMode="auto">
                  <a:xfrm>
                    <a:off x="1104" y="3744"/>
                    <a:ext cx="96" cy="96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9pPr>
                  </a:lstStyle>
                  <a:p>
                    <a:pPr eaLnBrk="1" hangingPunct="1"/>
                    <a:endParaRPr lang="zh-CN" altLang="en-US" b="0"/>
                  </a:p>
                </p:txBody>
              </p:sp>
              <p:sp>
                <p:nvSpPr>
                  <p:cNvPr id="35" name="Rectangle 26"/>
                  <p:cNvSpPr>
                    <a:spLocks noChangeArrowheads="1"/>
                  </p:cNvSpPr>
                  <p:nvPr/>
                </p:nvSpPr>
                <p:spPr bwMode="auto">
                  <a:xfrm>
                    <a:off x="1200" y="3744"/>
                    <a:ext cx="96" cy="96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9pPr>
                  </a:lstStyle>
                  <a:p>
                    <a:pPr eaLnBrk="1" hangingPunct="1"/>
                    <a:endParaRPr lang="zh-CN" altLang="en-US" b="0"/>
                  </a:p>
                </p:txBody>
              </p:sp>
            </p:grpSp>
            <p:grpSp>
              <p:nvGrpSpPr>
                <p:cNvPr id="27" name="Group 31"/>
                <p:cNvGrpSpPr>
                  <a:grpSpLocks/>
                </p:cNvGrpSpPr>
                <p:nvPr/>
              </p:nvGrpSpPr>
              <p:grpSpPr bwMode="auto">
                <a:xfrm>
                  <a:off x="6189617" y="2986881"/>
                  <a:ext cx="714103" cy="152400"/>
                  <a:chOff x="912" y="3744"/>
                  <a:chExt cx="384" cy="96"/>
                </a:xfrm>
              </p:grpSpPr>
              <p:sp>
                <p:nvSpPr>
                  <p:cNvPr id="28" name="Rectangle 32"/>
                  <p:cNvSpPr>
                    <a:spLocks noChangeArrowheads="1"/>
                  </p:cNvSpPr>
                  <p:nvPr/>
                </p:nvSpPr>
                <p:spPr bwMode="auto">
                  <a:xfrm>
                    <a:off x="912" y="3744"/>
                    <a:ext cx="96" cy="96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9pPr>
                  </a:lstStyle>
                  <a:p>
                    <a:pPr eaLnBrk="1" hangingPunct="1"/>
                    <a:endParaRPr lang="zh-CN" altLang="en-US" b="0"/>
                  </a:p>
                </p:txBody>
              </p:sp>
              <p:sp>
                <p:nvSpPr>
                  <p:cNvPr id="29" name="Rectangle 33"/>
                  <p:cNvSpPr>
                    <a:spLocks noChangeArrowheads="1"/>
                  </p:cNvSpPr>
                  <p:nvPr/>
                </p:nvSpPr>
                <p:spPr bwMode="auto">
                  <a:xfrm>
                    <a:off x="1008" y="3744"/>
                    <a:ext cx="96" cy="96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9pPr>
                  </a:lstStyle>
                  <a:p>
                    <a:pPr eaLnBrk="1" hangingPunct="1"/>
                    <a:endParaRPr lang="zh-CN" altLang="en-US" b="0"/>
                  </a:p>
                </p:txBody>
              </p:sp>
              <p:sp>
                <p:nvSpPr>
                  <p:cNvPr id="30" name="Rectangle 34"/>
                  <p:cNvSpPr>
                    <a:spLocks noChangeArrowheads="1"/>
                  </p:cNvSpPr>
                  <p:nvPr/>
                </p:nvSpPr>
                <p:spPr bwMode="auto">
                  <a:xfrm>
                    <a:off x="1104" y="3744"/>
                    <a:ext cx="96" cy="96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9pPr>
                  </a:lstStyle>
                  <a:p>
                    <a:pPr eaLnBrk="1" hangingPunct="1"/>
                    <a:endParaRPr lang="zh-CN" altLang="en-US" b="0"/>
                  </a:p>
                </p:txBody>
              </p:sp>
              <p:sp>
                <p:nvSpPr>
                  <p:cNvPr id="31" name="Rectangle 35"/>
                  <p:cNvSpPr>
                    <a:spLocks noChangeArrowheads="1"/>
                  </p:cNvSpPr>
                  <p:nvPr/>
                </p:nvSpPr>
                <p:spPr bwMode="auto">
                  <a:xfrm>
                    <a:off x="1200" y="3744"/>
                    <a:ext cx="96" cy="96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9pPr>
                  </a:lstStyle>
                  <a:p>
                    <a:pPr eaLnBrk="1" hangingPunct="1"/>
                    <a:endParaRPr lang="zh-CN" altLang="en-US" b="0"/>
                  </a:p>
                </p:txBody>
              </p:sp>
            </p:grpSp>
          </p:grpSp>
        </p:grpSp>
        <p:sp>
          <p:nvSpPr>
            <p:cNvPr id="66" name="矩形 65"/>
            <p:cNvSpPr/>
            <p:nvPr/>
          </p:nvSpPr>
          <p:spPr>
            <a:xfrm>
              <a:off x="5962312" y="2633266"/>
              <a:ext cx="47320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eaLnBrk="1" hangingPunct="1"/>
              <a:r>
                <a:rPr kumimoji="1" lang="en-US" altLang="zh-CN" b="0" dirty="0">
                  <a:latin typeface="Times New Roman" panose="02020603050405020304" pitchFamily="18" charset="0"/>
                </a:rPr>
                <a:t>1.2</a:t>
              </a:r>
            </a:p>
          </p:txBody>
        </p:sp>
      </p:grpSp>
      <p:sp>
        <p:nvSpPr>
          <p:cNvPr id="72" name="矩形 71"/>
          <p:cNvSpPr/>
          <p:nvPr/>
        </p:nvSpPr>
        <p:spPr>
          <a:xfrm>
            <a:off x="1180625" y="2408396"/>
            <a:ext cx="1124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 a=10; </a:t>
            </a:r>
            <a:endParaRPr lang="zh-CN" altLang="en-US" dirty="0"/>
          </a:p>
        </p:txBody>
      </p:sp>
      <p:sp>
        <p:nvSpPr>
          <p:cNvPr id="73" name="矩形 72"/>
          <p:cNvSpPr/>
          <p:nvPr/>
        </p:nvSpPr>
        <p:spPr>
          <a:xfrm>
            <a:off x="3211301" y="2408396"/>
            <a:ext cx="12993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char c=‘s’; </a:t>
            </a:r>
            <a:endParaRPr lang="zh-CN" altLang="en-US" dirty="0"/>
          </a:p>
        </p:txBody>
      </p:sp>
      <p:sp>
        <p:nvSpPr>
          <p:cNvPr id="76" name="矩形 75"/>
          <p:cNvSpPr/>
          <p:nvPr/>
        </p:nvSpPr>
        <p:spPr>
          <a:xfrm>
            <a:off x="5671808" y="2408396"/>
            <a:ext cx="16626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latin typeface="Times New Roman" pitchFamily="18" charset="0"/>
                <a:cs typeface="Times New Roman" pitchFamily="18" charset="0"/>
              </a:rPr>
              <a:t>double dd=1.2;</a:t>
            </a:r>
          </a:p>
        </p:txBody>
      </p:sp>
    </p:spTree>
    <p:extLst>
      <p:ext uri="{BB962C8B-B14F-4D97-AF65-F5344CB8AC3E}">
        <p14:creationId xmlns:p14="http://schemas.microsoft.com/office/powerpoint/2010/main" val="1055015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71450"/>
            <a:ext cx="8229600" cy="487363"/>
          </a:xfrm>
        </p:spPr>
        <p:txBody>
          <a:bodyPr/>
          <a:lstStyle/>
          <a:p>
            <a:pPr eaLnBrk="1" hangingPunct="1"/>
            <a:r>
              <a:rPr lang="zh-CN" altLang="en-US" sz="3800" dirty="0"/>
              <a:t>第三章：类与对象</a:t>
            </a:r>
          </a:p>
        </p:txBody>
      </p:sp>
      <p:sp>
        <p:nvSpPr>
          <p:cNvPr id="582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CN" altLang="en-US" dirty="0">
                <a:ea typeface="宋体" panose="02010600030101010101" pitchFamily="2" charset="-122"/>
              </a:rPr>
              <a:t>面向过程与面向对象</a:t>
            </a:r>
            <a:endParaRPr lang="en-US" altLang="zh-CN" dirty="0">
              <a:ea typeface="宋体" panose="02010600030101010101" pitchFamily="2" charset="-122"/>
            </a:endParaRPr>
          </a:p>
          <a:p>
            <a:pPr eaLnBrk="1" hangingPunct="1"/>
            <a:r>
              <a:rPr lang="zh-CN" altLang="en-US" dirty="0">
                <a:ea typeface="宋体" panose="02010600030101010101" pitchFamily="2" charset="-122"/>
              </a:rPr>
              <a:t>类与对象的关系</a:t>
            </a:r>
            <a:endParaRPr lang="en-US" altLang="zh-CN" dirty="0">
              <a:ea typeface="宋体" panose="02010600030101010101" pitchFamily="2" charset="-122"/>
            </a:endParaRPr>
          </a:p>
          <a:p>
            <a:pPr eaLnBrk="1" hangingPunct="1"/>
            <a:r>
              <a:rPr lang="zh-CN" altLang="en-US" dirty="0">
                <a:ea typeface="宋体" panose="02010600030101010101" pitchFamily="2" charset="-122"/>
              </a:rPr>
              <a:t>类的声明</a:t>
            </a:r>
            <a:endParaRPr lang="en-US" altLang="zh-CN" dirty="0">
              <a:ea typeface="宋体" panose="02010600030101010101" pitchFamily="2" charset="-122"/>
            </a:endParaRPr>
          </a:p>
          <a:p>
            <a:pPr eaLnBrk="1" hangingPunct="1"/>
            <a:r>
              <a:rPr lang="zh-CN" altLang="en-US" dirty="0">
                <a:ea typeface="宋体" panose="02010600030101010101" pitchFamily="2" charset="-122"/>
              </a:rPr>
              <a:t>创建及使用对象</a:t>
            </a:r>
            <a:endParaRPr lang="en-US" altLang="zh-CN" dirty="0">
              <a:ea typeface="宋体" panose="02010600030101010101" pitchFamily="2" charset="-122"/>
            </a:endParaRPr>
          </a:p>
          <a:p>
            <a:pPr eaLnBrk="1" hangingPunct="1"/>
            <a:r>
              <a:rPr lang="zh-CN" altLang="en-US" dirty="0">
                <a:ea typeface="宋体" panose="02010600030101010101" pitchFamily="2" charset="-122"/>
              </a:rPr>
              <a:t>构造方法</a:t>
            </a:r>
            <a:endParaRPr lang="en-US" altLang="zh-CN" dirty="0">
              <a:ea typeface="宋体" panose="02010600030101010101" pitchFamily="2" charset="-122"/>
            </a:endParaRPr>
          </a:p>
          <a:p>
            <a:pPr eaLnBrk="1" hangingPunct="1"/>
            <a:r>
              <a:rPr lang="zh-CN" altLang="en-US" dirty="0">
                <a:ea typeface="宋体" panose="02010600030101010101" pitchFamily="2" charset="-122"/>
              </a:rPr>
              <a:t>类的严谨定义</a:t>
            </a:r>
            <a:endParaRPr lang="en-US" altLang="zh-CN" dirty="0">
              <a:ea typeface="宋体" panose="02010600030101010101" pitchFamily="2" charset="-122"/>
            </a:endParaRPr>
          </a:p>
          <a:p>
            <a:pPr eaLnBrk="1" hangingPunct="1"/>
            <a:r>
              <a:rPr lang="zh-CN" altLang="en-US" dirty="0">
                <a:ea typeface="宋体" panose="02010600030101010101" pitchFamily="2" charset="-122"/>
              </a:rPr>
              <a:t>数据成员</a:t>
            </a:r>
            <a:endParaRPr lang="en-US" altLang="zh-CN" dirty="0">
              <a:ea typeface="宋体" panose="02010600030101010101" pitchFamily="2" charset="-122"/>
            </a:endParaRPr>
          </a:p>
          <a:p>
            <a:pPr eaLnBrk="1" hangingPunct="1"/>
            <a:r>
              <a:rPr lang="zh-CN" altLang="en-US" dirty="0">
                <a:ea typeface="宋体" panose="02010600030101010101" pitchFamily="2" charset="-122"/>
              </a:rPr>
              <a:t>成员方法</a:t>
            </a:r>
            <a:endParaRPr lang="en-US" altLang="zh-CN" dirty="0">
              <a:ea typeface="宋体" panose="02010600030101010101" pitchFamily="2" charset="-122"/>
            </a:endParaRPr>
          </a:p>
          <a:p>
            <a:pPr eaLnBrk="1" hangingPunct="1"/>
            <a:r>
              <a:rPr lang="zh-CN" altLang="en-US" dirty="0">
                <a:ea typeface="宋体" panose="02010600030101010101" pitchFamily="2" charset="-122"/>
              </a:rPr>
              <a:t>本章小节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" fill="hold"/>
                                        <p:tgtEl>
                                          <p:spTgt spid="582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对象与对象引用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CN" altLang="en-US" dirty="0">
                <a:latin typeface="Times New Roman" panose="02020603050405020304" pitchFamily="18" charset="0"/>
              </a:rPr>
              <a:t>如 </a:t>
            </a:r>
            <a:r>
              <a:rPr kumimoji="1" lang="en-US" altLang="zh-CN" dirty="0" err="1">
                <a:latin typeface="Times New Roman" panose="02020603050405020304" pitchFamily="18" charset="0"/>
              </a:rPr>
              <a:t>Rectangel</a:t>
            </a:r>
            <a:r>
              <a:rPr kumimoji="1" lang="en-US" altLang="zh-CN" dirty="0">
                <a:latin typeface="Times New Roman" panose="02020603050405020304" pitchFamily="18" charset="0"/>
              </a:rPr>
              <a:t> </a:t>
            </a:r>
            <a:r>
              <a:rPr kumimoji="1" lang="en-US" altLang="zh-CN" dirty="0" err="1">
                <a:latin typeface="Times New Roman" panose="02020603050405020304" pitchFamily="18" charset="0"/>
              </a:rPr>
              <a:t>rect</a:t>
            </a:r>
            <a:r>
              <a:rPr kumimoji="1" lang="en-US" altLang="zh-CN" dirty="0">
                <a:latin typeface="Times New Roman" panose="02020603050405020304" pitchFamily="18" charset="0"/>
              </a:rPr>
              <a:t> = new Rectangle(20, 30); </a:t>
            </a:r>
          </a:p>
          <a:p>
            <a:r>
              <a:rPr kumimoji="1" lang="en-US" altLang="zh-CN" dirty="0" err="1">
                <a:latin typeface="Times New Roman" panose="02020603050405020304" pitchFamily="18" charset="0"/>
              </a:rPr>
              <a:t>rect</a:t>
            </a:r>
            <a:r>
              <a:rPr kumimoji="1" lang="zh-CN" altLang="en-US" dirty="0">
                <a:latin typeface="Times New Roman" panose="02020603050405020304" pitchFamily="18" charset="0"/>
              </a:rPr>
              <a:t>是该对象的引用，</a:t>
            </a:r>
            <a:r>
              <a:rPr kumimoji="1" lang="en-US" altLang="zh-CN" dirty="0" err="1">
                <a:latin typeface="Times New Roman" panose="02020603050405020304" pitchFamily="18" charset="0"/>
              </a:rPr>
              <a:t>rect</a:t>
            </a:r>
            <a:r>
              <a:rPr kumimoji="1" lang="zh-CN" altLang="en-US" dirty="0">
                <a:latin typeface="Times New Roman" panose="02020603050405020304" pitchFamily="18" charset="0"/>
              </a:rPr>
              <a:t>中存放的是这个对象空间的首址，</a:t>
            </a:r>
            <a:r>
              <a:rPr kumimoji="1" lang="en-US" altLang="zh-CN" dirty="0" err="1">
                <a:latin typeface="Times New Roman" panose="02020603050405020304" pitchFamily="18" charset="0"/>
              </a:rPr>
              <a:t>rect</a:t>
            </a:r>
            <a:r>
              <a:rPr kumimoji="1" lang="zh-CN" altLang="en-US" dirty="0">
                <a:latin typeface="Times New Roman" panose="02020603050405020304" pitchFamily="18" charset="0"/>
              </a:rPr>
              <a:t>指向该对象</a:t>
            </a:r>
            <a:endParaRPr kumimoji="1" lang="en-US" altLang="zh-CN" dirty="0">
              <a:latin typeface="Times New Roman" panose="02020603050405020304" pitchFamily="18" charset="0"/>
            </a:endParaRPr>
          </a:p>
          <a:p>
            <a:r>
              <a:rPr kumimoji="1" lang="zh-CN" altLang="en-US" dirty="0">
                <a:latin typeface="Times New Roman" panose="02020603050405020304" pitchFamily="18" charset="0"/>
              </a:rPr>
              <a:t>当通过对象引用调用对象方法时，实际上是调用引用所指向的对象的方法，如 </a:t>
            </a:r>
            <a:r>
              <a:rPr kumimoji="1" lang="en-US" altLang="zh-CN" dirty="0" err="1">
                <a:latin typeface="Times New Roman" panose="02020603050405020304" pitchFamily="18" charset="0"/>
              </a:rPr>
              <a:t>rect.area</a:t>
            </a:r>
            <a:r>
              <a:rPr kumimoji="1" lang="en-US" altLang="zh-CN" dirty="0">
                <a:latin typeface="Times New Roman" panose="02020603050405020304" pitchFamily="18" charset="0"/>
              </a:rPr>
              <a:t>();</a:t>
            </a:r>
          </a:p>
          <a:p>
            <a:r>
              <a:rPr kumimoji="1" lang="zh-CN" altLang="en-US" dirty="0">
                <a:latin typeface="Times New Roman" panose="02020603050405020304" pitchFamily="18" charset="0"/>
              </a:rPr>
              <a:t>当通过引用访问属性时，实际上是访问引用指向的对象的属性，如</a:t>
            </a:r>
            <a:r>
              <a:rPr kumimoji="1" lang="en-US" altLang="zh-CN" dirty="0" err="1">
                <a:latin typeface="Times New Roman" panose="02020603050405020304" pitchFamily="18" charset="0"/>
              </a:rPr>
              <a:t>rect.length</a:t>
            </a:r>
            <a:r>
              <a:rPr kumimoji="1" lang="en-US" altLang="zh-CN" dirty="0">
                <a:latin typeface="Times New Roman" panose="02020603050405020304" pitchFamily="18" charset="0"/>
              </a:rPr>
              <a:t>; </a:t>
            </a:r>
          </a:p>
          <a:p>
            <a:r>
              <a:rPr kumimoji="1" lang="zh-CN" altLang="en-US" dirty="0">
                <a:latin typeface="Times New Roman" panose="02020603050405020304" pitchFamily="18" charset="0"/>
              </a:rPr>
              <a:t>引用类型与对象类型可以不一致，如</a:t>
            </a:r>
            <a:r>
              <a:rPr kumimoji="1" lang="en-US" altLang="zh-CN" dirty="0">
                <a:latin typeface="Times New Roman" panose="02020603050405020304" pitchFamily="18" charset="0"/>
              </a:rPr>
              <a:t>Shape s = new Rectangle(20, 30); </a:t>
            </a:r>
          </a:p>
        </p:txBody>
      </p:sp>
    </p:spTree>
    <p:extLst>
      <p:ext uri="{BB962C8B-B14F-4D97-AF65-F5344CB8AC3E}">
        <p14:creationId xmlns:p14="http://schemas.microsoft.com/office/powerpoint/2010/main" val="2356881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使用对象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>
                <a:latin typeface="Times New Roman" panose="02020603050405020304" pitchFamily="18" charset="0"/>
              </a:rPr>
              <a:t>当一个对象被创建后，这个对象就拥有了自己的数据成员和成员方法，可以通过引用对象的成员来使用对象</a:t>
            </a:r>
            <a:endParaRPr lang="en-US" altLang="zh-CN" dirty="0">
              <a:latin typeface="Times New Roman" panose="02020603050405020304" pitchFamily="18" charset="0"/>
            </a:endParaRPr>
          </a:p>
          <a:p>
            <a:r>
              <a:rPr lang="zh-CN" altLang="en-US" dirty="0">
                <a:latin typeface="Times New Roman" panose="02020603050405020304" pitchFamily="18" charset="0"/>
              </a:rPr>
              <a:t>数据成员的引用方式</a:t>
            </a:r>
            <a:endParaRPr lang="en-US" altLang="zh-CN" dirty="0">
              <a:latin typeface="Times New Roman" panose="02020603050405020304" pitchFamily="18" charset="0"/>
            </a:endParaRPr>
          </a:p>
          <a:p>
            <a:pPr lvl="1"/>
            <a:r>
              <a:rPr lang="zh-CN" altLang="en-US" sz="2400" dirty="0">
                <a:latin typeface="Times New Roman" panose="02020603050405020304" pitchFamily="18" charset="0"/>
              </a:rPr>
              <a:t>对象名</a:t>
            </a:r>
            <a:r>
              <a:rPr lang="en-US" altLang="zh-CN" sz="2400" dirty="0">
                <a:latin typeface="Times New Roman" panose="02020603050405020304" pitchFamily="18" charset="0"/>
              </a:rPr>
              <a:t>.</a:t>
            </a:r>
            <a:r>
              <a:rPr lang="zh-CN" altLang="en-US" sz="2400" dirty="0">
                <a:latin typeface="Times New Roman" panose="02020603050405020304" pitchFamily="18" charset="0"/>
              </a:rPr>
              <a:t>数据成员名</a:t>
            </a:r>
          </a:p>
          <a:p>
            <a:r>
              <a:rPr lang="zh-CN" altLang="en-US" dirty="0">
                <a:latin typeface="Times New Roman" panose="02020603050405020304" pitchFamily="18" charset="0"/>
              </a:rPr>
              <a:t>成员方法的引用方式</a:t>
            </a:r>
            <a:endParaRPr lang="en-US" altLang="zh-CN" dirty="0">
              <a:latin typeface="Times New Roman" panose="02020603050405020304" pitchFamily="18" charset="0"/>
            </a:endParaRPr>
          </a:p>
          <a:p>
            <a:pPr lvl="1"/>
            <a:r>
              <a:rPr lang="zh-CN" altLang="en-US" sz="2400" dirty="0">
                <a:latin typeface="Times New Roman" panose="02020603050405020304" pitchFamily="18" charset="0"/>
              </a:rPr>
              <a:t>对象名</a:t>
            </a:r>
            <a:r>
              <a:rPr lang="en-US" altLang="zh-CN" sz="2400" dirty="0">
                <a:latin typeface="Times New Roman" panose="02020603050405020304" pitchFamily="18" charset="0"/>
              </a:rPr>
              <a:t>.</a:t>
            </a:r>
            <a:r>
              <a:rPr lang="zh-CN" altLang="en-US" sz="2400" dirty="0">
                <a:latin typeface="Times New Roman" panose="02020603050405020304" pitchFamily="18" charset="0"/>
              </a:rPr>
              <a:t>成员方法名</a:t>
            </a:r>
            <a:r>
              <a:rPr lang="en-US" altLang="zh-CN" sz="2400" dirty="0">
                <a:latin typeface="Times New Roman" panose="02020603050405020304" pitchFamily="18" charset="0"/>
              </a:rPr>
              <a:t>(</a:t>
            </a:r>
            <a:r>
              <a:rPr lang="zh-CN" altLang="en-US" sz="2400" dirty="0">
                <a:latin typeface="Times New Roman" panose="02020603050405020304" pitchFamily="18" charset="0"/>
              </a:rPr>
              <a:t>参数表</a:t>
            </a:r>
            <a:r>
              <a:rPr lang="en-US" altLang="zh-CN" sz="2400" dirty="0">
                <a:latin typeface="Times New Roman" panose="02020603050405020304" pitchFamily="18" charset="0"/>
              </a:rPr>
              <a:t>)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74359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71450"/>
            <a:ext cx="8229600" cy="487363"/>
          </a:xfrm>
        </p:spPr>
        <p:txBody>
          <a:bodyPr/>
          <a:lstStyle/>
          <a:p>
            <a:pPr eaLnBrk="1" hangingPunct="1"/>
            <a:r>
              <a:rPr lang="zh-CN" altLang="en-US" sz="3800" dirty="0"/>
              <a:t>第三章：类与对象</a:t>
            </a:r>
          </a:p>
        </p:txBody>
      </p:sp>
      <p:sp>
        <p:nvSpPr>
          <p:cNvPr id="582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CN" altLang="en-US" dirty="0">
                <a:ea typeface="宋体" panose="02010600030101010101" pitchFamily="2" charset="-122"/>
              </a:rPr>
              <a:t>面向过程与面向对象</a:t>
            </a:r>
            <a:endParaRPr lang="en-US" altLang="zh-CN" dirty="0">
              <a:ea typeface="宋体" panose="02010600030101010101" pitchFamily="2" charset="-122"/>
            </a:endParaRPr>
          </a:p>
          <a:p>
            <a:pPr eaLnBrk="1" hangingPunct="1"/>
            <a:r>
              <a:rPr lang="zh-CN" altLang="en-US" dirty="0">
                <a:ea typeface="宋体" panose="02010600030101010101" pitchFamily="2" charset="-122"/>
              </a:rPr>
              <a:t>类与对象的关系</a:t>
            </a:r>
            <a:endParaRPr lang="en-US" altLang="zh-CN" dirty="0">
              <a:ea typeface="宋体" panose="02010600030101010101" pitchFamily="2" charset="-122"/>
            </a:endParaRPr>
          </a:p>
          <a:p>
            <a:pPr eaLnBrk="1" hangingPunct="1"/>
            <a:r>
              <a:rPr lang="zh-CN" altLang="en-US" dirty="0">
                <a:ea typeface="宋体" panose="02010600030101010101" pitchFamily="2" charset="-122"/>
              </a:rPr>
              <a:t>类的声明</a:t>
            </a:r>
            <a:endParaRPr lang="en-US" altLang="zh-CN" dirty="0">
              <a:ea typeface="宋体" panose="02010600030101010101" pitchFamily="2" charset="-122"/>
            </a:endParaRPr>
          </a:p>
          <a:p>
            <a:pPr eaLnBrk="1" hangingPunct="1"/>
            <a:r>
              <a:rPr lang="zh-CN" altLang="en-US" dirty="0">
                <a:ea typeface="宋体" panose="02010600030101010101" pitchFamily="2" charset="-122"/>
              </a:rPr>
              <a:t>创建及使用对象</a:t>
            </a:r>
            <a:endParaRPr lang="en-US" altLang="zh-CN" dirty="0">
              <a:ea typeface="宋体" panose="02010600030101010101" pitchFamily="2" charset="-122"/>
            </a:endParaRPr>
          </a:p>
          <a:p>
            <a:pPr eaLnBrk="1" hangingPunct="1"/>
            <a:r>
              <a:rPr lang="zh-CN" altLang="en-US" dirty="0">
                <a:ea typeface="宋体" panose="02010600030101010101" pitchFamily="2" charset="-122"/>
              </a:rPr>
              <a:t>构造方法</a:t>
            </a:r>
            <a:endParaRPr lang="en-US" altLang="zh-CN" dirty="0">
              <a:ea typeface="宋体" panose="02010600030101010101" pitchFamily="2" charset="-122"/>
            </a:endParaRPr>
          </a:p>
          <a:p>
            <a:pPr eaLnBrk="1" hangingPunct="1"/>
            <a:r>
              <a:rPr lang="zh-CN" altLang="en-US" dirty="0">
                <a:ea typeface="宋体" panose="02010600030101010101" pitchFamily="2" charset="-122"/>
              </a:rPr>
              <a:t>类的严谨定义</a:t>
            </a:r>
            <a:endParaRPr lang="en-US" altLang="zh-CN" dirty="0">
              <a:ea typeface="宋体" panose="02010600030101010101" pitchFamily="2" charset="-122"/>
            </a:endParaRPr>
          </a:p>
          <a:p>
            <a:pPr eaLnBrk="1" hangingPunct="1"/>
            <a:r>
              <a:rPr lang="zh-CN" altLang="en-US" dirty="0">
                <a:ea typeface="宋体" panose="02010600030101010101" pitchFamily="2" charset="-122"/>
              </a:rPr>
              <a:t>数据成员</a:t>
            </a:r>
            <a:endParaRPr lang="en-US" altLang="zh-CN" dirty="0">
              <a:ea typeface="宋体" panose="02010600030101010101" pitchFamily="2" charset="-122"/>
            </a:endParaRPr>
          </a:p>
          <a:p>
            <a:pPr eaLnBrk="1" hangingPunct="1"/>
            <a:r>
              <a:rPr lang="zh-CN" altLang="en-US" dirty="0">
                <a:ea typeface="宋体" panose="02010600030101010101" pitchFamily="2" charset="-122"/>
              </a:rPr>
              <a:t>成员方法</a:t>
            </a:r>
            <a:endParaRPr lang="en-US" altLang="zh-CN" dirty="0">
              <a:ea typeface="宋体" panose="02010600030101010101" pitchFamily="2" charset="-122"/>
            </a:endParaRPr>
          </a:p>
          <a:p>
            <a:pPr eaLnBrk="1" hangingPunct="1"/>
            <a:r>
              <a:rPr lang="zh-CN" altLang="en-US" dirty="0">
                <a:ea typeface="宋体" panose="02010600030101010101" pitchFamily="2" charset="-122"/>
              </a:rPr>
              <a:t>本章小节</a:t>
            </a:r>
          </a:p>
        </p:txBody>
      </p:sp>
    </p:spTree>
    <p:extLst>
      <p:ext uri="{BB962C8B-B14F-4D97-AF65-F5344CB8AC3E}">
        <p14:creationId xmlns:p14="http://schemas.microsoft.com/office/powerpoint/2010/main" val="1912107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" fill="hold"/>
                                        <p:tgtEl>
                                          <p:spTgt spid="582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构造方法（</a:t>
            </a:r>
            <a:r>
              <a:rPr lang="en-US" altLang="zh-CN" dirty="0"/>
              <a:t>1/3</a:t>
            </a:r>
            <a:r>
              <a:rPr lang="zh-CN" altLang="en-US" dirty="0"/>
              <a:t>）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b="1" dirty="0">
                <a:solidFill>
                  <a:srgbClr val="FF0000"/>
                </a:solidFill>
                <a:latin typeface="Times New Roman" panose="02020603050405020304" pitchFamily="18" charset="0"/>
              </a:rPr>
              <a:t>构造方法</a:t>
            </a:r>
            <a:r>
              <a:rPr lang="zh-CN" altLang="en-US" dirty="0">
                <a:latin typeface="Times New Roman" panose="02020603050405020304" pitchFamily="18" charset="0"/>
              </a:rPr>
              <a:t>是类的方法中方法名与类名相同的类方法</a:t>
            </a:r>
            <a:endParaRPr lang="en-US" altLang="zh-CN" dirty="0">
              <a:latin typeface="Times New Roman" panose="02020603050405020304" pitchFamily="18" charset="0"/>
            </a:endParaRPr>
          </a:p>
          <a:p>
            <a:r>
              <a:rPr lang="zh-CN" altLang="en-US" dirty="0">
                <a:latin typeface="Times New Roman" panose="02020603050405020304" pitchFamily="18" charset="0"/>
              </a:rPr>
              <a:t>构造方法是类的方法，能够简化对象数据成员的</a:t>
            </a:r>
            <a:r>
              <a:rPr lang="zh-CN" altLang="en-US" b="1" dirty="0">
                <a:solidFill>
                  <a:srgbClr val="FF0000"/>
                </a:solidFill>
                <a:latin typeface="Times New Roman" panose="02020603050405020304" pitchFamily="18" charset="0"/>
              </a:rPr>
              <a:t>初始化</a:t>
            </a:r>
            <a:r>
              <a:rPr lang="zh-CN" altLang="en-US" dirty="0">
                <a:latin typeface="Times New Roman" panose="02020603050405020304" pitchFamily="18" charset="0"/>
              </a:rPr>
              <a:t>操作</a:t>
            </a:r>
            <a:endParaRPr lang="en-US" altLang="zh-CN" dirty="0">
              <a:latin typeface="Times New Roman" panose="02020603050405020304" pitchFamily="18" charset="0"/>
            </a:endParaRPr>
          </a:p>
          <a:p>
            <a:r>
              <a:rPr lang="zh-CN" altLang="en-US" dirty="0">
                <a:latin typeface="Times New Roman" panose="02020603050405020304" pitchFamily="18" charset="0"/>
              </a:rPr>
              <a:t>不能对构造方法指定类型，它有隐含的</a:t>
            </a:r>
            <a:r>
              <a:rPr lang="zh-CN" altLang="en-US" b="1" dirty="0">
                <a:solidFill>
                  <a:srgbClr val="FF0000"/>
                </a:solidFill>
                <a:latin typeface="Times New Roman" panose="02020603050405020304" pitchFamily="18" charset="0"/>
              </a:rPr>
              <a:t>返回值</a:t>
            </a:r>
            <a:r>
              <a:rPr lang="zh-CN" altLang="en-US" dirty="0">
                <a:latin typeface="Times New Roman" panose="02020603050405020304" pitchFamily="18" charset="0"/>
              </a:rPr>
              <a:t>，该值由系统内部使用</a:t>
            </a:r>
            <a:endParaRPr lang="en-US" altLang="zh-CN" dirty="0">
              <a:latin typeface="Times New Roman" panose="02020603050405020304" pitchFamily="18" charset="0"/>
            </a:endParaRPr>
          </a:p>
          <a:p>
            <a:r>
              <a:rPr lang="zh-CN" altLang="en-US" dirty="0">
                <a:latin typeface="Times New Roman" panose="02020603050405020304" pitchFamily="18" charset="0"/>
              </a:rPr>
              <a:t>构造方法一般不能由编程人员显式地直接</a:t>
            </a:r>
            <a:r>
              <a:rPr lang="zh-CN" altLang="en-US" b="1" dirty="0">
                <a:solidFill>
                  <a:srgbClr val="FF0000"/>
                </a:solidFill>
                <a:latin typeface="Times New Roman" panose="02020603050405020304" pitchFamily="18" charset="0"/>
              </a:rPr>
              <a:t>调用</a:t>
            </a:r>
            <a:endParaRPr lang="en-US" altLang="zh-CN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endParaRPr lang="zh-CN" altLang="en-US" dirty="0"/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xmlns="" id="{9274FE2C-15FE-472B-80D1-EC837C30B2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7535361"/>
              </p:ext>
            </p:extLst>
          </p:nvPr>
        </p:nvGraphicFramePr>
        <p:xfrm>
          <a:off x="3886200" y="4191000"/>
          <a:ext cx="5066980" cy="2514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66980">
                  <a:extLst>
                    <a:ext uri="{9D8B030D-6E8A-4147-A177-3AD203B41FA5}">
                      <a16:colId xmlns:a16="http://schemas.microsoft.com/office/drawing/2014/main" xmlns="" val="2117560938"/>
                    </a:ext>
                  </a:extLst>
                </a:gridCol>
              </a:tblGrid>
              <a:tr h="2514600">
                <a:tc>
                  <a:txBody>
                    <a:bodyPr/>
                    <a:lstStyle/>
                    <a:p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public class Rectangle {</a:t>
                      </a:r>
                    </a:p>
                    <a:p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    …</a:t>
                      </a:r>
                    </a:p>
                    <a:p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    public </a:t>
                      </a:r>
                      <a:r>
                        <a:rPr lang="en-US" altLang="zh-CN" sz="1600" b="1" kern="1200" baseline="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Rectangle</a:t>
                      </a:r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(double </a:t>
                      </a:r>
                      <a:r>
                        <a:rPr lang="en-US" altLang="zh-CN" sz="1600" b="1" kern="1200" baseline="0" dirty="0" err="1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len</a:t>
                      </a:r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, double </a:t>
                      </a:r>
                      <a:r>
                        <a:rPr lang="en-US" altLang="zh-CN" sz="1600" b="1" kern="1200" baseline="0" dirty="0" err="1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wid</a:t>
                      </a:r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) {</a:t>
                      </a:r>
                    </a:p>
                    <a:p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        length = </a:t>
                      </a:r>
                      <a:r>
                        <a:rPr lang="en-US" altLang="zh-CN" sz="1600" b="1" kern="1200" baseline="0" dirty="0" err="1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len</a:t>
                      </a:r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; </a:t>
                      </a:r>
                    </a:p>
                    <a:p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        width = </a:t>
                      </a:r>
                      <a:r>
                        <a:rPr lang="en-US" altLang="zh-CN" sz="1600" b="1" kern="1200" baseline="0" dirty="0" err="1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wid</a:t>
                      </a:r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;</a:t>
                      </a:r>
                    </a:p>
                    <a:p>
                      <a:r>
                        <a:rPr lang="zh-CN" altLang="en-US" sz="16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    </a:t>
                      </a:r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}</a:t>
                      </a:r>
                    </a:p>
                    <a:p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    …</a:t>
                      </a:r>
                    </a:p>
                    <a:p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}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31186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4770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构造方法（</a:t>
            </a:r>
            <a:r>
              <a:rPr lang="en-US" altLang="zh-CN" dirty="0"/>
              <a:t>2/3</a:t>
            </a:r>
            <a:r>
              <a:rPr lang="zh-CN" altLang="en-US" dirty="0"/>
              <a:t>）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28600" y="1168752"/>
            <a:ext cx="8730942" cy="5257800"/>
          </a:xfrm>
        </p:spPr>
        <p:txBody>
          <a:bodyPr/>
          <a:lstStyle/>
          <a:p>
            <a:r>
              <a:rPr lang="zh-CN" altLang="en-US" dirty="0">
                <a:latin typeface="Times New Roman" panose="02020603050405020304" pitchFamily="18" charset="0"/>
              </a:rPr>
              <a:t>构造方法可以</a:t>
            </a:r>
            <a:r>
              <a:rPr lang="zh-CN" altLang="en-US" b="1" dirty="0">
                <a:solidFill>
                  <a:srgbClr val="FF0000"/>
                </a:solidFill>
                <a:latin typeface="Times New Roman" panose="02020603050405020304" pitchFamily="18" charset="0"/>
              </a:rPr>
              <a:t>重载</a:t>
            </a:r>
            <a:r>
              <a:rPr lang="zh-CN" altLang="en-US" dirty="0">
                <a:latin typeface="Times New Roman" panose="02020603050405020304" pitchFamily="18" charset="0"/>
              </a:rPr>
              <a:t>，即可定义多个具有不同参数的构造方法</a:t>
            </a:r>
            <a:endParaRPr lang="en-US" altLang="zh-CN" dirty="0">
              <a:latin typeface="Times New Roman" panose="02020603050405020304" pitchFamily="18" charset="0"/>
            </a:endParaRPr>
          </a:p>
          <a:p>
            <a:r>
              <a:rPr lang="zh-CN" altLang="en-US" dirty="0">
                <a:latin typeface="Times New Roman" panose="02020603050405020304" pitchFamily="18" charset="0"/>
              </a:rPr>
              <a:t>构造方法不能</a:t>
            </a:r>
            <a:r>
              <a:rPr lang="zh-CN" altLang="en-US" b="1" dirty="0">
                <a:solidFill>
                  <a:srgbClr val="FF0000"/>
                </a:solidFill>
                <a:latin typeface="Times New Roman" panose="02020603050405020304" pitchFamily="18" charset="0"/>
              </a:rPr>
              <a:t>继承</a:t>
            </a:r>
            <a:r>
              <a:rPr lang="zh-CN" altLang="en-US" dirty="0">
                <a:latin typeface="Times New Roman" panose="02020603050405020304" pitchFamily="18" charset="0"/>
              </a:rPr>
              <a:t>，即</a:t>
            </a:r>
            <a:r>
              <a:rPr lang="zh-CN" altLang="en-US">
                <a:latin typeface="Times New Roman" panose="02020603050405020304" pitchFamily="18" charset="0"/>
              </a:rPr>
              <a:t>子类不能继承</a:t>
            </a:r>
            <a:r>
              <a:rPr lang="zh-CN" altLang="en-US" dirty="0">
                <a:latin typeface="Times New Roman" panose="02020603050405020304" pitchFamily="18" charset="0"/>
              </a:rPr>
              <a:t>父类的构造方法</a:t>
            </a:r>
            <a:endParaRPr lang="en-US" altLang="zh-CN" dirty="0">
              <a:latin typeface="Times New Roman" panose="02020603050405020304" pitchFamily="18" charset="0"/>
            </a:endParaRPr>
          </a:p>
          <a:p>
            <a:r>
              <a:rPr lang="zh-CN" altLang="en-US" dirty="0">
                <a:latin typeface="Times New Roman" panose="02020603050405020304" pitchFamily="18" charset="0"/>
              </a:rPr>
              <a:t>如果用户在自定义类中未定义该类的构造方法，系统将为这个类定义一个</a:t>
            </a:r>
            <a:r>
              <a:rPr lang="zh-CN" altLang="en-US" b="1" dirty="0">
                <a:solidFill>
                  <a:srgbClr val="FF0000"/>
                </a:solidFill>
                <a:latin typeface="Times New Roman" panose="02020603050405020304" pitchFamily="18" charset="0"/>
              </a:rPr>
              <a:t>缺省</a:t>
            </a:r>
            <a:r>
              <a:rPr lang="zh-CN" altLang="en-US" dirty="0">
                <a:latin typeface="Times New Roman" panose="02020603050405020304" pitchFamily="18" charset="0"/>
              </a:rPr>
              <a:t>的空构造方法</a:t>
            </a:r>
            <a:endParaRPr lang="zh-CN" altLang="en-US" dirty="0"/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xmlns="" id="{9274FE2C-15FE-472B-80D1-EC837C30B2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430822"/>
              </p:ext>
            </p:extLst>
          </p:nvPr>
        </p:nvGraphicFramePr>
        <p:xfrm>
          <a:off x="3886200" y="3581400"/>
          <a:ext cx="5066980" cy="312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66980">
                  <a:extLst>
                    <a:ext uri="{9D8B030D-6E8A-4147-A177-3AD203B41FA5}">
                      <a16:colId xmlns:a16="http://schemas.microsoft.com/office/drawing/2014/main" xmlns="" val="2117560938"/>
                    </a:ext>
                  </a:extLst>
                </a:gridCol>
              </a:tblGrid>
              <a:tr h="3124200">
                <a:tc>
                  <a:txBody>
                    <a:bodyPr/>
                    <a:lstStyle/>
                    <a:p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public class Rectangle {</a:t>
                      </a:r>
                    </a:p>
                    <a:p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    …</a:t>
                      </a:r>
                    </a:p>
                    <a:p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    public </a:t>
                      </a:r>
                      <a:r>
                        <a:rPr lang="en-US" altLang="zh-CN" sz="1600" b="1" kern="1200" baseline="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Rectangle</a:t>
                      </a:r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(double </a:t>
                      </a:r>
                      <a:r>
                        <a:rPr lang="en-US" altLang="zh-CN" sz="1600" b="1" kern="1200" baseline="0" dirty="0" err="1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len</a:t>
                      </a:r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, double </a:t>
                      </a:r>
                      <a:r>
                        <a:rPr lang="en-US" altLang="zh-CN" sz="1600" b="1" kern="1200" baseline="0" dirty="0" err="1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wid</a:t>
                      </a:r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) {</a:t>
                      </a:r>
                    </a:p>
                    <a:p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        length = </a:t>
                      </a:r>
                      <a:r>
                        <a:rPr lang="en-US" altLang="zh-CN" sz="1600" b="1" kern="1200" baseline="0" dirty="0" err="1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len</a:t>
                      </a:r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; </a:t>
                      </a:r>
                    </a:p>
                    <a:p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        width = </a:t>
                      </a:r>
                      <a:r>
                        <a:rPr lang="en-US" altLang="zh-CN" sz="1600" b="1" kern="1200" baseline="0" dirty="0" err="1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wid</a:t>
                      </a:r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;</a:t>
                      </a:r>
                    </a:p>
                    <a:p>
                      <a:r>
                        <a:rPr lang="zh-CN" altLang="en-US" sz="16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    </a:t>
                      </a:r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}</a:t>
                      </a:r>
                    </a:p>
                    <a:p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    public </a:t>
                      </a:r>
                      <a:r>
                        <a:rPr lang="en-US" altLang="zh-CN" sz="1600" b="1" kern="1200" baseline="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Rectangle</a:t>
                      </a:r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(double </a:t>
                      </a:r>
                      <a:r>
                        <a:rPr lang="en-US" altLang="zh-CN" sz="1600" b="1" kern="1200" baseline="0" dirty="0" err="1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len</a:t>
                      </a:r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) {</a:t>
                      </a:r>
                    </a:p>
                    <a:p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        length = </a:t>
                      </a:r>
                      <a:r>
                        <a:rPr lang="en-US" altLang="zh-CN" sz="1600" b="1" kern="1200" baseline="0" dirty="0" err="1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len</a:t>
                      </a:r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; </a:t>
                      </a:r>
                    </a:p>
                    <a:p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        width = </a:t>
                      </a:r>
                      <a:r>
                        <a:rPr lang="en-US" altLang="zh-CN" sz="1600" b="1" kern="1200" baseline="0" dirty="0" err="1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len</a:t>
                      </a:r>
                      <a:r>
                        <a:rPr lang="en-US" altLang="zh-CN" sz="1600" b="1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;</a:t>
                      </a:r>
                      <a:endParaRPr lang="en-US" altLang="zh-CN" sz="1600" b="1" kern="1200" baseline="0" dirty="0">
                        <a:solidFill>
                          <a:schemeClr val="lt1"/>
                        </a:solidFill>
                        <a:latin typeface="Times New Roman" pitchFamily="18" charset="0"/>
                        <a:ea typeface="宋体" pitchFamily="2" charset="-122"/>
                        <a:cs typeface="+mn-cs"/>
                      </a:endParaRPr>
                    </a:p>
                    <a:p>
                      <a:r>
                        <a:rPr lang="zh-CN" altLang="en-US" sz="16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    </a:t>
                      </a:r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}</a:t>
                      </a:r>
                    </a:p>
                    <a:p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    …</a:t>
                      </a:r>
                    </a:p>
                    <a:p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}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31186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747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构造方法（</a:t>
            </a:r>
            <a:r>
              <a:rPr lang="en-US" altLang="zh-CN" dirty="0"/>
              <a:t>3/3</a:t>
            </a:r>
            <a:r>
              <a:rPr lang="zh-CN" altLang="en-US" dirty="0"/>
              <a:t>）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构造方法中数据成员名与参数名的区分方法</a:t>
            </a:r>
            <a:endParaRPr lang="en-US" altLang="zh-CN" dirty="0"/>
          </a:p>
          <a:p>
            <a:pPr lvl="1"/>
            <a:r>
              <a:rPr lang="zh-CN" altLang="en-US" dirty="0">
                <a:latin typeface="Times New Roman" panose="02020603050405020304" pitchFamily="18" charset="0"/>
              </a:rPr>
              <a:t>默认法：赋值号左边的标识符默认为对象的数据成员名，则赋值号右边的标识符为参数</a:t>
            </a:r>
            <a:endParaRPr lang="en-US" altLang="zh-CN" dirty="0">
              <a:latin typeface="Times New Roman" panose="02020603050405020304" pitchFamily="18" charset="0"/>
            </a:endParaRPr>
          </a:p>
          <a:p>
            <a:pPr lvl="1"/>
            <a:r>
              <a:rPr lang="zh-CN" altLang="en-US" dirty="0">
                <a:latin typeface="Times New Roman" panose="02020603050405020304" pitchFamily="18" charset="0"/>
              </a:rPr>
              <a:t>使用关键字</a:t>
            </a:r>
            <a:r>
              <a:rPr lang="en-US" altLang="zh-CN" b="1" dirty="0">
                <a:solidFill>
                  <a:srgbClr val="FF0000"/>
                </a:solidFill>
                <a:latin typeface="Times New Roman" panose="02020603050405020304" pitchFamily="18" charset="0"/>
              </a:rPr>
              <a:t>this</a:t>
            </a:r>
            <a:r>
              <a:rPr lang="zh-CN" altLang="en-US" dirty="0">
                <a:latin typeface="Times New Roman" panose="02020603050405020304" pitchFamily="18" charset="0"/>
              </a:rPr>
              <a:t>指出数据成员名之所在</a:t>
            </a:r>
            <a:endParaRPr lang="zh-CN" altLang="en-US" dirty="0"/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xmlns="" id="{9274FE2C-15FE-472B-80D1-EC837C30B2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4963784"/>
              </p:ext>
            </p:extLst>
          </p:nvPr>
        </p:nvGraphicFramePr>
        <p:xfrm>
          <a:off x="15240" y="3048000"/>
          <a:ext cx="5029200" cy="213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9200">
                  <a:extLst>
                    <a:ext uri="{9D8B030D-6E8A-4147-A177-3AD203B41FA5}">
                      <a16:colId xmlns:a16="http://schemas.microsoft.com/office/drawing/2014/main" xmlns="" val="2117560938"/>
                    </a:ext>
                  </a:extLst>
                </a:gridCol>
              </a:tblGrid>
              <a:tr h="2133600">
                <a:tc>
                  <a:txBody>
                    <a:bodyPr/>
                    <a:lstStyle/>
                    <a:p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public class Rectangle {</a:t>
                      </a:r>
                    </a:p>
                    <a:p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    …</a:t>
                      </a:r>
                    </a:p>
                    <a:p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    public </a:t>
                      </a:r>
                      <a:r>
                        <a:rPr lang="en-US" altLang="zh-CN" sz="1600" b="1" kern="1200" baseline="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Rectangle</a:t>
                      </a:r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(double length, double width) {</a:t>
                      </a:r>
                    </a:p>
                    <a:p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        length = length; </a:t>
                      </a:r>
                    </a:p>
                    <a:p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        width = width;</a:t>
                      </a:r>
                    </a:p>
                    <a:p>
                      <a:r>
                        <a:rPr lang="zh-CN" altLang="en-US" sz="16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    </a:t>
                      </a:r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}</a:t>
                      </a:r>
                    </a:p>
                    <a:p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    …</a:t>
                      </a:r>
                    </a:p>
                    <a:p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}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3118619"/>
                  </a:ext>
                </a:extLst>
              </a:tr>
            </a:tbl>
          </a:graphicData>
        </a:graphic>
      </p:graphicFrame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xmlns="" id="{9274FE2C-15FE-472B-80D1-EC837C30B2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9846113"/>
              </p:ext>
            </p:extLst>
          </p:nvPr>
        </p:nvGraphicFramePr>
        <p:xfrm>
          <a:off x="4038600" y="4724400"/>
          <a:ext cx="5029200" cy="2057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9200">
                  <a:extLst>
                    <a:ext uri="{9D8B030D-6E8A-4147-A177-3AD203B41FA5}">
                      <a16:colId xmlns:a16="http://schemas.microsoft.com/office/drawing/2014/main" xmlns="" val="2117560938"/>
                    </a:ext>
                  </a:extLst>
                </a:gridCol>
              </a:tblGrid>
              <a:tr h="2057400">
                <a:tc>
                  <a:txBody>
                    <a:bodyPr/>
                    <a:lstStyle/>
                    <a:p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public class Rectangle {</a:t>
                      </a:r>
                    </a:p>
                    <a:p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    …</a:t>
                      </a:r>
                    </a:p>
                    <a:p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    public </a:t>
                      </a:r>
                      <a:r>
                        <a:rPr lang="en-US" altLang="zh-CN" sz="1600" b="1" kern="1200" baseline="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Rectangle</a:t>
                      </a:r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(double length, double width) {</a:t>
                      </a:r>
                    </a:p>
                    <a:p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        </a:t>
                      </a:r>
                      <a:r>
                        <a:rPr lang="en-US" altLang="zh-CN" sz="1600" b="1" kern="1200" baseline="0" dirty="0" err="1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this.length</a:t>
                      </a:r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 = length; </a:t>
                      </a:r>
                    </a:p>
                    <a:p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        </a:t>
                      </a:r>
                      <a:r>
                        <a:rPr lang="en-US" altLang="zh-CN" sz="1600" b="1" kern="1200" baseline="0" dirty="0" err="1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this.width</a:t>
                      </a:r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 = width;</a:t>
                      </a:r>
                    </a:p>
                    <a:p>
                      <a:r>
                        <a:rPr lang="zh-CN" altLang="en-US" sz="16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    </a:t>
                      </a:r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}</a:t>
                      </a:r>
                    </a:p>
                    <a:p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    …</a:t>
                      </a:r>
                    </a:p>
                    <a:p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}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31186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946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71450"/>
            <a:ext cx="8229600" cy="487363"/>
          </a:xfrm>
        </p:spPr>
        <p:txBody>
          <a:bodyPr/>
          <a:lstStyle/>
          <a:p>
            <a:pPr eaLnBrk="1" hangingPunct="1"/>
            <a:r>
              <a:rPr lang="zh-CN" altLang="en-US" sz="3800" dirty="0"/>
              <a:t>第三章：类与对象</a:t>
            </a:r>
          </a:p>
        </p:txBody>
      </p:sp>
      <p:sp>
        <p:nvSpPr>
          <p:cNvPr id="582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CN" altLang="en-US" dirty="0">
                <a:ea typeface="宋体" panose="02010600030101010101" pitchFamily="2" charset="-122"/>
              </a:rPr>
              <a:t>面向过程与面向对象</a:t>
            </a:r>
            <a:endParaRPr lang="en-US" altLang="zh-CN" dirty="0">
              <a:ea typeface="宋体" panose="02010600030101010101" pitchFamily="2" charset="-122"/>
            </a:endParaRPr>
          </a:p>
          <a:p>
            <a:pPr eaLnBrk="1" hangingPunct="1"/>
            <a:r>
              <a:rPr lang="zh-CN" altLang="en-US" dirty="0">
                <a:ea typeface="宋体" panose="02010600030101010101" pitchFamily="2" charset="-122"/>
              </a:rPr>
              <a:t>类与对象的关系</a:t>
            </a:r>
            <a:endParaRPr lang="en-US" altLang="zh-CN" dirty="0">
              <a:ea typeface="宋体" panose="02010600030101010101" pitchFamily="2" charset="-122"/>
            </a:endParaRPr>
          </a:p>
          <a:p>
            <a:pPr eaLnBrk="1" hangingPunct="1"/>
            <a:r>
              <a:rPr lang="zh-CN" altLang="en-US" dirty="0">
                <a:ea typeface="宋体" panose="02010600030101010101" pitchFamily="2" charset="-122"/>
              </a:rPr>
              <a:t>类的声明</a:t>
            </a:r>
            <a:endParaRPr lang="en-US" altLang="zh-CN" dirty="0">
              <a:ea typeface="宋体" panose="02010600030101010101" pitchFamily="2" charset="-122"/>
            </a:endParaRPr>
          </a:p>
          <a:p>
            <a:pPr eaLnBrk="1" hangingPunct="1"/>
            <a:r>
              <a:rPr lang="zh-CN" altLang="en-US" dirty="0">
                <a:ea typeface="宋体" panose="02010600030101010101" pitchFamily="2" charset="-122"/>
              </a:rPr>
              <a:t>创建及使用对象</a:t>
            </a:r>
            <a:endParaRPr lang="en-US" altLang="zh-CN" dirty="0">
              <a:ea typeface="宋体" panose="02010600030101010101" pitchFamily="2" charset="-122"/>
            </a:endParaRPr>
          </a:p>
          <a:p>
            <a:pPr eaLnBrk="1" hangingPunct="1"/>
            <a:r>
              <a:rPr lang="zh-CN" altLang="en-US" dirty="0">
                <a:ea typeface="宋体" panose="02010600030101010101" pitchFamily="2" charset="-122"/>
              </a:rPr>
              <a:t>构造方法</a:t>
            </a:r>
            <a:endParaRPr lang="en-US" altLang="zh-CN" dirty="0">
              <a:ea typeface="宋体" panose="02010600030101010101" pitchFamily="2" charset="-122"/>
            </a:endParaRPr>
          </a:p>
          <a:p>
            <a:pPr eaLnBrk="1" hangingPunct="1"/>
            <a:r>
              <a:rPr lang="zh-CN" altLang="en-US" dirty="0">
                <a:ea typeface="宋体" panose="02010600030101010101" pitchFamily="2" charset="-122"/>
              </a:rPr>
              <a:t>类的严谨定义</a:t>
            </a:r>
            <a:endParaRPr lang="en-US" altLang="zh-CN" dirty="0">
              <a:ea typeface="宋体" panose="02010600030101010101" pitchFamily="2" charset="-122"/>
            </a:endParaRPr>
          </a:p>
          <a:p>
            <a:pPr eaLnBrk="1" hangingPunct="1"/>
            <a:r>
              <a:rPr lang="zh-CN" altLang="en-US" dirty="0">
                <a:ea typeface="宋体" panose="02010600030101010101" pitchFamily="2" charset="-122"/>
              </a:rPr>
              <a:t>数据成员</a:t>
            </a:r>
            <a:endParaRPr lang="en-US" altLang="zh-CN" dirty="0">
              <a:ea typeface="宋体" panose="02010600030101010101" pitchFamily="2" charset="-122"/>
            </a:endParaRPr>
          </a:p>
          <a:p>
            <a:pPr eaLnBrk="1" hangingPunct="1"/>
            <a:r>
              <a:rPr lang="zh-CN" altLang="en-US" dirty="0">
                <a:ea typeface="宋体" panose="02010600030101010101" pitchFamily="2" charset="-122"/>
              </a:rPr>
              <a:t>成员方法</a:t>
            </a:r>
            <a:endParaRPr lang="en-US" altLang="zh-CN" dirty="0">
              <a:ea typeface="宋体" panose="02010600030101010101" pitchFamily="2" charset="-122"/>
            </a:endParaRPr>
          </a:p>
          <a:p>
            <a:pPr eaLnBrk="1" hangingPunct="1"/>
            <a:r>
              <a:rPr lang="zh-CN" altLang="en-US" dirty="0">
                <a:ea typeface="宋体" panose="02010600030101010101" pitchFamily="2" charset="-122"/>
              </a:rPr>
              <a:t>本章小节</a:t>
            </a:r>
          </a:p>
        </p:txBody>
      </p:sp>
    </p:spTree>
    <p:extLst>
      <p:ext uri="{BB962C8B-B14F-4D97-AF65-F5344CB8AC3E}">
        <p14:creationId xmlns:p14="http://schemas.microsoft.com/office/powerpoint/2010/main" val="2444828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" fill="hold"/>
                                        <p:tgtEl>
                                          <p:spTgt spid="582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类的严谨定义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altLang="zh-CN" dirty="0">
                <a:latin typeface="Times New Roman" pitchFamily="18" charset="0"/>
              </a:rPr>
              <a:t>[</a:t>
            </a:r>
            <a:r>
              <a:rPr lang="zh-CN" altLang="en-US" b="1" dirty="0">
                <a:solidFill>
                  <a:srgbClr val="FF0000"/>
                </a:solidFill>
                <a:latin typeface="Times New Roman" pitchFamily="18" charset="0"/>
              </a:rPr>
              <a:t>修饰符</a:t>
            </a:r>
            <a:r>
              <a:rPr lang="en-US" altLang="zh-CN" dirty="0">
                <a:latin typeface="Times New Roman" pitchFamily="18" charset="0"/>
              </a:rPr>
              <a:t>] class </a:t>
            </a:r>
            <a:r>
              <a:rPr lang="zh-CN" altLang="en-US" dirty="0">
                <a:latin typeface="Times New Roman" pitchFamily="18" charset="0"/>
              </a:rPr>
              <a:t>类名 </a:t>
            </a:r>
            <a:r>
              <a:rPr lang="en-US" altLang="zh-CN" dirty="0">
                <a:latin typeface="Times New Roman" pitchFamily="18" charset="0"/>
              </a:rPr>
              <a:t>[</a:t>
            </a:r>
            <a:r>
              <a:rPr lang="en-US" altLang="zh-CN" b="1" dirty="0">
                <a:solidFill>
                  <a:srgbClr val="FF0000"/>
                </a:solidFill>
                <a:latin typeface="Times New Roman" pitchFamily="18" charset="0"/>
              </a:rPr>
              <a:t>extends</a:t>
            </a:r>
            <a:r>
              <a:rPr lang="en-US" altLang="zh-CN" dirty="0">
                <a:latin typeface="Times New Roman" pitchFamily="18" charset="0"/>
              </a:rPr>
              <a:t> </a:t>
            </a:r>
            <a:r>
              <a:rPr lang="zh-CN" altLang="en-US" dirty="0">
                <a:latin typeface="Times New Roman" pitchFamily="18" charset="0"/>
              </a:rPr>
              <a:t>父类名</a:t>
            </a:r>
            <a:r>
              <a:rPr lang="en-US" altLang="zh-CN" dirty="0">
                <a:latin typeface="Times New Roman" pitchFamily="18" charset="0"/>
              </a:rPr>
              <a:t>] [</a:t>
            </a:r>
            <a:r>
              <a:rPr lang="en-US" altLang="zh-CN" b="1" dirty="0">
                <a:solidFill>
                  <a:srgbClr val="FF0000"/>
                </a:solidFill>
                <a:latin typeface="Times New Roman" pitchFamily="18" charset="0"/>
              </a:rPr>
              <a:t>implements</a:t>
            </a:r>
            <a:r>
              <a:rPr lang="en-US" altLang="zh-CN" dirty="0">
                <a:latin typeface="Times New Roman" pitchFamily="18" charset="0"/>
              </a:rPr>
              <a:t> </a:t>
            </a:r>
            <a:r>
              <a:rPr lang="zh-CN" altLang="en-US" dirty="0">
                <a:latin typeface="Times New Roman" pitchFamily="18" charset="0"/>
              </a:rPr>
              <a:t>接口名列表</a:t>
            </a:r>
            <a:r>
              <a:rPr lang="en-US" altLang="zh-CN" dirty="0">
                <a:latin typeface="Times New Roman" pitchFamily="18" charset="0"/>
              </a:rPr>
              <a:t>] {</a:t>
            </a:r>
          </a:p>
          <a:p>
            <a:pPr marL="0" indent="0" algn="just">
              <a:buNone/>
            </a:pPr>
            <a:r>
              <a:rPr lang="en-US" altLang="zh-CN" dirty="0">
                <a:latin typeface="Times New Roman" pitchFamily="18" charset="0"/>
              </a:rPr>
              <a:t>	</a:t>
            </a:r>
            <a:r>
              <a:rPr lang="zh-CN" altLang="en-US" dirty="0">
                <a:latin typeface="Times New Roman" pitchFamily="18" charset="0"/>
              </a:rPr>
              <a:t>数据成员；</a:t>
            </a:r>
            <a:endParaRPr lang="en-US" altLang="zh-CN" dirty="0">
              <a:latin typeface="Times New Roman" pitchFamily="18" charset="0"/>
            </a:endParaRPr>
          </a:p>
          <a:p>
            <a:pPr marL="0" indent="0" algn="just">
              <a:buNone/>
            </a:pPr>
            <a:r>
              <a:rPr lang="en-US" altLang="zh-CN" dirty="0">
                <a:latin typeface="Times New Roman" pitchFamily="18" charset="0"/>
              </a:rPr>
              <a:t>	</a:t>
            </a:r>
            <a:r>
              <a:rPr lang="zh-CN" altLang="en-US" dirty="0">
                <a:latin typeface="Times New Roman" pitchFamily="18" charset="0"/>
              </a:rPr>
              <a:t>成员方法；</a:t>
            </a:r>
            <a:endParaRPr lang="en-US" altLang="zh-CN" dirty="0">
              <a:latin typeface="Times New Roman" pitchFamily="18" charset="0"/>
            </a:endParaRPr>
          </a:p>
          <a:p>
            <a:pPr marL="0" indent="0" algn="just">
              <a:buNone/>
            </a:pPr>
            <a:r>
              <a:rPr lang="en-US" altLang="zh-CN" dirty="0">
                <a:latin typeface="Times New Roman" pitchFamily="18" charset="0"/>
              </a:rPr>
              <a:t>}</a:t>
            </a:r>
          </a:p>
          <a:p>
            <a:pPr algn="just"/>
            <a:r>
              <a:rPr lang="zh-CN" altLang="en-US" dirty="0">
                <a:latin typeface="Times New Roman" panose="02020603050405020304" pitchFamily="18" charset="0"/>
              </a:rPr>
              <a:t>类修饰符：用于规定类的一些特殊性，主要是说明对它的访问限制</a:t>
            </a:r>
            <a:endParaRPr lang="en-US" altLang="zh-CN" dirty="0">
              <a:latin typeface="Times New Roman" panose="02020603050405020304" pitchFamily="18" charset="0"/>
            </a:endParaRPr>
          </a:p>
          <a:p>
            <a:pPr algn="just"/>
            <a:r>
              <a:rPr lang="en-US" altLang="zh-CN" dirty="0">
                <a:latin typeface="Times New Roman" panose="02020603050405020304" pitchFamily="18" charset="0"/>
              </a:rPr>
              <a:t>extends </a:t>
            </a:r>
            <a:r>
              <a:rPr lang="zh-CN" altLang="en-US" dirty="0">
                <a:latin typeface="Times New Roman" panose="02020603050405020304" pitchFamily="18" charset="0"/>
              </a:rPr>
              <a:t>父类名</a:t>
            </a:r>
            <a:r>
              <a:rPr lang="en-US" altLang="zh-CN" dirty="0">
                <a:latin typeface="Times New Roman" panose="02020603050405020304" pitchFamily="18" charset="0"/>
              </a:rPr>
              <a:t>: </a:t>
            </a:r>
            <a:r>
              <a:rPr lang="zh-CN" altLang="en-US" dirty="0">
                <a:latin typeface="Times New Roman" panose="02020603050405020304" pitchFamily="18" charset="0"/>
              </a:rPr>
              <a:t>指明新定义的类是由已存在的父类派生出来的，这样就可以继承父类的某些特征</a:t>
            </a:r>
            <a:endParaRPr lang="en-US" altLang="zh-CN" dirty="0">
              <a:latin typeface="Times New Roman" panose="02020603050405020304" pitchFamily="18" charset="0"/>
            </a:endParaRPr>
          </a:p>
          <a:p>
            <a:pPr algn="just"/>
            <a:r>
              <a:rPr lang="en-US" altLang="zh-CN" dirty="0">
                <a:latin typeface="Times New Roman" panose="02020603050405020304" pitchFamily="18" charset="0"/>
              </a:rPr>
              <a:t>implements </a:t>
            </a:r>
            <a:r>
              <a:rPr lang="zh-CN" altLang="en-US" dirty="0">
                <a:latin typeface="Times New Roman" panose="02020603050405020304" pitchFamily="18" charset="0"/>
              </a:rPr>
              <a:t>接口列表</a:t>
            </a:r>
            <a:r>
              <a:rPr lang="en-US" altLang="zh-CN" dirty="0">
                <a:latin typeface="Times New Roman" panose="02020603050405020304" pitchFamily="18" charset="0"/>
              </a:rPr>
              <a:t>: Java</a:t>
            </a:r>
            <a:r>
              <a:rPr lang="zh-CN" altLang="en-US" dirty="0">
                <a:latin typeface="Times New Roman" panose="02020603050405020304" pitchFamily="18" charset="0"/>
              </a:rPr>
              <a:t>只支持单继承，为了方便多重继承的软件开发，它提供了接口机制</a:t>
            </a:r>
          </a:p>
        </p:txBody>
      </p:sp>
    </p:spTree>
    <p:extLst>
      <p:ext uri="{BB962C8B-B14F-4D97-AF65-F5344CB8AC3E}">
        <p14:creationId xmlns:p14="http://schemas.microsoft.com/office/powerpoint/2010/main" val="1816740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类修辞符：无修饰符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无修饰符的类只能被同一个包里的类使用</a:t>
            </a:r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xmlns="" id="{9274FE2C-15FE-472B-80D1-EC837C30B2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8933416"/>
              </p:ext>
            </p:extLst>
          </p:nvPr>
        </p:nvGraphicFramePr>
        <p:xfrm>
          <a:off x="152400" y="2438400"/>
          <a:ext cx="4191000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91000">
                  <a:extLst>
                    <a:ext uri="{9D8B030D-6E8A-4147-A177-3AD203B41FA5}">
                      <a16:colId xmlns:a16="http://schemas.microsoft.com/office/drawing/2014/main" xmlns="" val="2117560938"/>
                    </a:ext>
                  </a:extLst>
                </a:gridCol>
              </a:tblGrid>
              <a:tr h="4114800">
                <a:tc>
                  <a:txBody>
                    <a:bodyPr/>
                    <a:lstStyle/>
                    <a:p>
                      <a:pPr marL="0" defTabSz="914400" rtl="0" eaLnBrk="1" latinLnBrk="0" hangingPunct="1">
                        <a:lnSpc>
                          <a:spcPct val="90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package </a:t>
                      </a:r>
                      <a:r>
                        <a:rPr lang="en-US" altLang="zh-CN" sz="1600" b="1" kern="1200" baseline="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cn.edu.bjut.chapter3</a:t>
                      </a:r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;</a:t>
                      </a:r>
                    </a:p>
                    <a:p>
                      <a:pPr>
                        <a:lnSpc>
                          <a:spcPct val="90000"/>
                        </a:lnSpc>
                        <a:buFont typeface="Wingdings" panose="05000000000000000000" pitchFamily="2" charset="2"/>
                        <a:buNone/>
                      </a:pPr>
                      <a:endParaRPr lang="en-US" altLang="zh-CN" sz="1600" b="1" baseline="0" dirty="0">
                        <a:latin typeface="Times New Roman" pitchFamily="18" charset="0"/>
                        <a:ea typeface="宋体" pitchFamily="2" charset="-122"/>
                      </a:endParaRPr>
                    </a:p>
                    <a:p>
                      <a:pPr>
                        <a:lnSpc>
                          <a:spcPct val="90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n-US" altLang="zh-CN" sz="1600" b="1" baseline="0" dirty="0">
                          <a:latin typeface="Times New Roman" pitchFamily="18" charset="0"/>
                          <a:ea typeface="宋体" pitchFamily="2" charset="-122"/>
                        </a:rPr>
                        <a:t>class </a:t>
                      </a:r>
                      <a:r>
                        <a:rPr lang="en-US" altLang="zh-CN" sz="1600" b="1" baseline="0" dirty="0" err="1">
                          <a:latin typeface="Times New Roman" pitchFamily="18" charset="0"/>
                          <a:ea typeface="宋体" pitchFamily="2" charset="-122"/>
                        </a:rPr>
                        <a:t>NoQualifier</a:t>
                      </a:r>
                      <a:r>
                        <a:rPr lang="en-US" altLang="zh-CN" sz="1600" b="1" baseline="0" dirty="0">
                          <a:latin typeface="Times New Roman" pitchFamily="18" charset="0"/>
                          <a:ea typeface="宋体" pitchFamily="2" charset="-122"/>
                        </a:rPr>
                        <a:t> {</a:t>
                      </a:r>
                    </a:p>
                    <a:p>
                      <a:pPr>
                        <a:lnSpc>
                          <a:spcPct val="90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n-US" altLang="zh-CN" sz="1600" b="1" baseline="0" dirty="0">
                          <a:latin typeface="Times New Roman" pitchFamily="18" charset="0"/>
                          <a:ea typeface="宋体" pitchFamily="2" charset="-122"/>
                        </a:rPr>
                        <a:t>    int a = 45;  </a:t>
                      </a:r>
                    </a:p>
                    <a:p>
                      <a:pPr algn="just">
                        <a:lnSpc>
                          <a:spcPct val="80000"/>
                        </a:lnSpc>
                        <a:spcBef>
                          <a:spcPct val="50000"/>
                        </a:spcBef>
                        <a:buClrTx/>
                        <a:buFontTx/>
                        <a:buNone/>
                      </a:pPr>
                      <a:r>
                        <a:rPr lang="en-US" altLang="zh-CN" sz="1600" b="1" baseline="0" dirty="0">
                          <a:latin typeface="Times New Roman" pitchFamily="18" charset="0"/>
                          <a:ea typeface="宋体" pitchFamily="2" charset="-122"/>
                        </a:rPr>
                        <a:t>}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3118619"/>
                  </a:ext>
                </a:extLst>
              </a:tr>
            </a:tbl>
          </a:graphicData>
        </a:graphic>
      </p:graphicFrame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xmlns="" id="{9274FE2C-15FE-472B-80D1-EC837C30B2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0515120"/>
              </p:ext>
            </p:extLst>
          </p:nvPr>
        </p:nvGraphicFramePr>
        <p:xfrm>
          <a:off x="4724400" y="2438400"/>
          <a:ext cx="4191000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91000">
                  <a:extLst>
                    <a:ext uri="{9D8B030D-6E8A-4147-A177-3AD203B41FA5}">
                      <a16:colId xmlns:a16="http://schemas.microsoft.com/office/drawing/2014/main" xmlns="" val="2117560938"/>
                    </a:ext>
                  </a:extLst>
                </a:gridCol>
              </a:tblGrid>
              <a:tr h="411480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80000"/>
                        </a:lnSpc>
                        <a:spcBef>
                          <a:spcPct val="5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kern="120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package </a:t>
                      </a:r>
                      <a:r>
                        <a:rPr lang="en-US" altLang="zh-CN" sz="1600" b="1" kern="120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cn.edu.bjut.chapter3</a:t>
                      </a:r>
                      <a:r>
                        <a:rPr lang="en-US" altLang="zh-CN" sz="1600" b="1" kern="120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;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80000"/>
                        </a:lnSpc>
                        <a:spcBef>
                          <a:spcPct val="5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600" b="1" dirty="0">
                        <a:latin typeface="Times New Roman" pitchFamily="18" charset="0"/>
                        <a:ea typeface="宋体" pitchFamily="2" charset="-122"/>
                      </a:endParaRPr>
                    </a:p>
                    <a:p>
                      <a:pPr algn="just">
                        <a:lnSpc>
                          <a:spcPct val="80000"/>
                        </a:lnSpc>
                        <a:spcBef>
                          <a:spcPct val="50000"/>
                        </a:spcBef>
                        <a:buClrTx/>
                        <a:buFontTx/>
                        <a:buNone/>
                      </a:pPr>
                      <a:r>
                        <a:rPr lang="en-US" altLang="zh-CN" sz="1600" b="1" dirty="0">
                          <a:latin typeface="Times New Roman" pitchFamily="18" charset="0"/>
                          <a:ea typeface="宋体" pitchFamily="2" charset="-122"/>
                        </a:rPr>
                        <a:t>public class </a:t>
                      </a:r>
                      <a:r>
                        <a:rPr lang="en-US" altLang="zh-CN" sz="1600" b="1" dirty="0" err="1">
                          <a:latin typeface="Times New Roman" pitchFamily="18" charset="0"/>
                          <a:ea typeface="宋体" pitchFamily="2" charset="-122"/>
                        </a:rPr>
                        <a:t>NoQualifierTester</a:t>
                      </a:r>
                      <a:r>
                        <a:rPr lang="en-US" altLang="zh-CN" sz="1600" b="1" dirty="0">
                          <a:latin typeface="Times New Roman" pitchFamily="18" charset="0"/>
                          <a:ea typeface="宋体" pitchFamily="2" charset="-122"/>
                        </a:rPr>
                        <a:t>  {</a:t>
                      </a:r>
                    </a:p>
                    <a:p>
                      <a:pPr algn="just">
                        <a:lnSpc>
                          <a:spcPct val="80000"/>
                        </a:lnSpc>
                        <a:spcBef>
                          <a:spcPct val="50000"/>
                        </a:spcBef>
                        <a:buClrTx/>
                        <a:buFontTx/>
                        <a:buNone/>
                      </a:pPr>
                      <a:r>
                        <a:rPr lang="en-US" altLang="zh-CN" sz="1600" b="1" baseline="0" dirty="0">
                          <a:latin typeface="Times New Roman" pitchFamily="18" charset="0"/>
                          <a:ea typeface="宋体" pitchFamily="2" charset="-122"/>
                        </a:rPr>
                        <a:t>    </a:t>
                      </a:r>
                      <a:r>
                        <a:rPr lang="en-US" altLang="zh-CN" sz="1600" b="1" dirty="0">
                          <a:latin typeface="Times New Roman" pitchFamily="18" charset="0"/>
                          <a:ea typeface="宋体" pitchFamily="2" charset="-122"/>
                        </a:rPr>
                        <a:t>public static void main(String[ ] </a:t>
                      </a:r>
                      <a:r>
                        <a:rPr lang="en-US" altLang="zh-CN" sz="1600" b="1" dirty="0" err="1">
                          <a:latin typeface="Times New Roman" pitchFamily="18" charset="0"/>
                          <a:ea typeface="宋体" pitchFamily="2" charset="-122"/>
                        </a:rPr>
                        <a:t>args</a:t>
                      </a:r>
                      <a:r>
                        <a:rPr lang="en-US" altLang="zh-CN" sz="1600" b="1" dirty="0">
                          <a:latin typeface="Times New Roman" pitchFamily="18" charset="0"/>
                          <a:ea typeface="宋体" pitchFamily="2" charset="-122"/>
                        </a:rPr>
                        <a:t>)</a:t>
                      </a:r>
                      <a:r>
                        <a:rPr lang="en-US" altLang="zh-CN" sz="1600" b="1" baseline="0" dirty="0">
                          <a:latin typeface="Times New Roman" pitchFamily="18" charset="0"/>
                          <a:ea typeface="宋体" pitchFamily="2" charset="-122"/>
                        </a:rPr>
                        <a:t> </a:t>
                      </a:r>
                      <a:r>
                        <a:rPr lang="en-US" altLang="zh-CN" sz="1600" b="1" dirty="0">
                          <a:latin typeface="Times New Roman" pitchFamily="18" charset="0"/>
                          <a:ea typeface="宋体" pitchFamily="2" charset="-122"/>
                        </a:rPr>
                        <a:t>{ </a:t>
                      </a:r>
                    </a:p>
                    <a:p>
                      <a:pPr algn="just">
                        <a:lnSpc>
                          <a:spcPct val="80000"/>
                        </a:lnSpc>
                        <a:spcBef>
                          <a:spcPct val="50000"/>
                        </a:spcBef>
                        <a:buClrTx/>
                        <a:buFontTx/>
                        <a:buNone/>
                      </a:pPr>
                      <a:r>
                        <a:rPr lang="en-US" altLang="zh-CN" sz="1600" b="1" dirty="0">
                          <a:latin typeface="Times New Roman" pitchFamily="18" charset="0"/>
                          <a:ea typeface="宋体" pitchFamily="2" charset="-122"/>
                        </a:rPr>
                        <a:t>        </a:t>
                      </a:r>
                      <a:r>
                        <a:rPr lang="en-US" altLang="zh-CN" sz="1600" b="1" dirty="0" err="1">
                          <a:latin typeface="Times New Roman" pitchFamily="18" charset="0"/>
                          <a:ea typeface="宋体" pitchFamily="2" charset="-122"/>
                        </a:rPr>
                        <a:t>NoQualifier</a:t>
                      </a:r>
                      <a:r>
                        <a:rPr lang="en-US" altLang="zh-CN" sz="1600" b="1" dirty="0">
                          <a:latin typeface="Times New Roman" pitchFamily="18" charset="0"/>
                          <a:ea typeface="宋体" pitchFamily="2" charset="-122"/>
                        </a:rPr>
                        <a:t> nq = new </a:t>
                      </a:r>
                      <a:r>
                        <a:rPr lang="en-US" altLang="zh-CN" sz="1600" b="1" dirty="0" err="1">
                          <a:latin typeface="Times New Roman" pitchFamily="18" charset="0"/>
                          <a:ea typeface="宋体" pitchFamily="2" charset="-122"/>
                        </a:rPr>
                        <a:t>NoQualifier</a:t>
                      </a:r>
                      <a:r>
                        <a:rPr lang="en-US" altLang="zh-CN" sz="1600" b="1" dirty="0">
                          <a:latin typeface="Times New Roman" pitchFamily="18" charset="0"/>
                          <a:ea typeface="宋体" pitchFamily="2" charset="-122"/>
                        </a:rPr>
                        <a:t>( );</a:t>
                      </a:r>
                    </a:p>
                    <a:p>
                      <a:pPr algn="just">
                        <a:lnSpc>
                          <a:spcPct val="80000"/>
                        </a:lnSpc>
                        <a:spcBef>
                          <a:spcPct val="50000"/>
                        </a:spcBef>
                        <a:buClrTx/>
                        <a:buFontTx/>
                        <a:buNone/>
                      </a:pPr>
                      <a:r>
                        <a:rPr lang="en-US" altLang="zh-CN" sz="1600" b="1" dirty="0">
                          <a:latin typeface="Times New Roman" pitchFamily="18" charset="0"/>
                          <a:ea typeface="宋体" pitchFamily="2" charset="-122"/>
                        </a:rPr>
                        <a:t>        </a:t>
                      </a:r>
                      <a:r>
                        <a:rPr lang="en-US" altLang="zh-CN" sz="1600" b="1" dirty="0" err="1">
                          <a:latin typeface="Times New Roman" pitchFamily="18" charset="0"/>
                          <a:ea typeface="宋体" pitchFamily="2" charset="-122"/>
                        </a:rPr>
                        <a:t>System.out.println</a:t>
                      </a:r>
                      <a:r>
                        <a:rPr lang="en-US" altLang="zh-CN" sz="1600" b="1" dirty="0">
                          <a:latin typeface="Times New Roman" pitchFamily="18" charset="0"/>
                          <a:ea typeface="宋体" pitchFamily="2" charset="-122"/>
                        </a:rPr>
                        <a:t>(</a:t>
                      </a:r>
                      <a:r>
                        <a:rPr lang="en-US" altLang="zh-CN" sz="1600" b="1" dirty="0" err="1">
                          <a:latin typeface="Times New Roman" pitchFamily="18" charset="0"/>
                          <a:ea typeface="宋体" pitchFamily="2" charset="-122"/>
                        </a:rPr>
                        <a:t>nq.a</a:t>
                      </a:r>
                      <a:r>
                        <a:rPr lang="en-US" altLang="zh-CN" sz="1600" b="1" dirty="0">
                          <a:latin typeface="Times New Roman" pitchFamily="18" charset="0"/>
                          <a:ea typeface="宋体" pitchFamily="2" charset="-122"/>
                        </a:rPr>
                        <a:t>);</a:t>
                      </a:r>
                    </a:p>
                    <a:p>
                      <a:pPr algn="just">
                        <a:lnSpc>
                          <a:spcPct val="80000"/>
                        </a:lnSpc>
                        <a:spcBef>
                          <a:spcPct val="50000"/>
                        </a:spcBef>
                        <a:buClrTx/>
                        <a:buFontTx/>
                        <a:buNone/>
                      </a:pPr>
                      <a:r>
                        <a:rPr lang="en-US" altLang="zh-CN" sz="1600" b="1" dirty="0">
                          <a:latin typeface="Times New Roman" pitchFamily="18" charset="0"/>
                          <a:ea typeface="宋体" pitchFamily="2" charset="-122"/>
                        </a:rPr>
                        <a:t>    } </a:t>
                      </a:r>
                    </a:p>
                    <a:p>
                      <a:pPr algn="just">
                        <a:lnSpc>
                          <a:spcPct val="80000"/>
                        </a:lnSpc>
                        <a:spcBef>
                          <a:spcPct val="50000"/>
                        </a:spcBef>
                        <a:buClrTx/>
                        <a:buFontTx/>
                        <a:buNone/>
                      </a:pPr>
                      <a:r>
                        <a:rPr lang="en-US" altLang="zh-CN" sz="1600" b="1" dirty="0">
                          <a:latin typeface="Times New Roman" pitchFamily="18" charset="0"/>
                          <a:ea typeface="宋体" pitchFamily="2" charset="-122"/>
                        </a:rPr>
                        <a:t>} 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31186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1252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类修辞符：</a:t>
            </a:r>
            <a:r>
              <a:rPr lang="en-US" altLang="zh-CN" dirty="0"/>
              <a:t>public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>
                <a:latin typeface="Times New Roman" panose="02020603050405020304" pitchFamily="18" charset="0"/>
              </a:rPr>
              <a:t>不但可供它所在包中的其他类使用，也可供其他包中的类使用</a:t>
            </a:r>
            <a:endParaRPr lang="zh-CN" altLang="en-US" dirty="0"/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xmlns="" id="{9274FE2C-15FE-472B-80D1-EC837C30B2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6162909"/>
              </p:ext>
            </p:extLst>
          </p:nvPr>
        </p:nvGraphicFramePr>
        <p:xfrm>
          <a:off x="4953000" y="2438400"/>
          <a:ext cx="4038600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8600">
                  <a:extLst>
                    <a:ext uri="{9D8B030D-6E8A-4147-A177-3AD203B41FA5}">
                      <a16:colId xmlns:a16="http://schemas.microsoft.com/office/drawing/2014/main" xmlns="" val="2117560938"/>
                    </a:ext>
                  </a:extLst>
                </a:gridCol>
              </a:tblGrid>
              <a:tr h="411480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80000"/>
                        </a:lnSpc>
                        <a:spcBef>
                          <a:spcPct val="5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package </a:t>
                      </a:r>
                      <a:r>
                        <a:rPr lang="en-US" altLang="zh-CN" sz="1600" b="1" kern="12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cn.edu.bjut.chapter3_1</a:t>
                      </a:r>
                      <a:r>
                        <a:rPr lang="en-US" altLang="zh-CN" sz="16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80000"/>
                        </a:lnSpc>
                        <a:spcBef>
                          <a:spcPct val="5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600" b="1" dirty="0">
                        <a:latin typeface="Times New Roman" panose="02020603050405020304" pitchFamily="18" charset="0"/>
                        <a:ea typeface="宋体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80000"/>
                        </a:lnSpc>
                        <a:spcBef>
                          <a:spcPct val="5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dirty="0"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import </a:t>
                      </a:r>
                      <a:r>
                        <a:rPr lang="en-US" altLang="zh-CN" sz="16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cn.edu.bjut.chapter3.Rectangle</a:t>
                      </a:r>
                      <a:r>
                        <a:rPr lang="en-US" altLang="zh-CN" sz="1600" b="1" dirty="0"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80000"/>
                        </a:lnSpc>
                        <a:spcBef>
                          <a:spcPct val="5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600" b="1" dirty="0">
                        <a:latin typeface="Times New Roman" panose="02020603050405020304" pitchFamily="18" charset="0"/>
                        <a:ea typeface="宋体" pitchFamily="2" charset="-122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80000"/>
                        </a:lnSpc>
                        <a:spcBef>
                          <a:spcPct val="50000"/>
                        </a:spcBef>
                        <a:buClrTx/>
                        <a:buFontTx/>
                        <a:buNone/>
                      </a:pPr>
                      <a:r>
                        <a:rPr lang="en-US" altLang="zh-CN" sz="1600" b="1" dirty="0"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public class </a:t>
                      </a:r>
                      <a:r>
                        <a:rPr lang="en-US" altLang="zh-CN" sz="1600" b="1" dirty="0" err="1"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PublicQualifierTester</a:t>
                      </a:r>
                      <a:r>
                        <a:rPr lang="en-US" altLang="zh-CN" sz="1600" b="1" dirty="0"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  {</a:t>
                      </a:r>
                    </a:p>
                    <a:p>
                      <a:r>
                        <a:rPr lang="en-US" altLang="zh-CN" sz="1600" b="1" baseline="0" dirty="0"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en-US" altLang="zh-CN" sz="16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public static void main(String[] </a:t>
                      </a:r>
                      <a:r>
                        <a:rPr lang="en-US" altLang="zh-CN" sz="1600" b="1" kern="1200" dirty="0" err="1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args</a:t>
                      </a:r>
                      <a:r>
                        <a:rPr lang="en-US" altLang="zh-CN" sz="16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) {</a:t>
                      </a:r>
                    </a:p>
                    <a:p>
                      <a:r>
                        <a:rPr lang="en-US" altLang="zh-CN" sz="16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        Rectangle </a:t>
                      </a:r>
                      <a:r>
                        <a:rPr lang="en-US" altLang="zh-CN" sz="1600" b="1" kern="1200" dirty="0" err="1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rect</a:t>
                      </a:r>
                      <a:r>
                        <a:rPr lang="en-US" altLang="zh-CN" sz="16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 = new Rectangle(30, 20); </a:t>
                      </a:r>
                    </a:p>
                    <a:p>
                      <a:r>
                        <a:rPr lang="en-US" altLang="zh-CN" sz="16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        </a:t>
                      </a:r>
                      <a:r>
                        <a:rPr lang="en-US" altLang="zh-CN" sz="1600" b="1" kern="1200" dirty="0" err="1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System.</a:t>
                      </a:r>
                      <a:r>
                        <a:rPr lang="en-US" altLang="zh-CN" sz="1600" b="1" i="1" kern="1200" dirty="0" err="1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out.println</a:t>
                      </a:r>
                      <a:r>
                        <a:rPr lang="en-US" altLang="zh-CN" sz="1600" b="1" i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zh-CN" sz="1600" b="1" i="1" kern="1200" dirty="0" err="1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rect.area</a:t>
                      </a:r>
                      <a:r>
                        <a:rPr lang="en-US" altLang="zh-CN" sz="1600" b="1" i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());</a:t>
                      </a:r>
                    </a:p>
                    <a:p>
                      <a:endParaRPr lang="en-US" altLang="zh-CN" sz="1600" b="1" i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宋体" pitchFamily="2" charset="-122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altLang="zh-CN" sz="1600" b="1" i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        // </a:t>
                      </a:r>
                      <a:r>
                        <a:rPr lang="zh-CN" altLang="en-US" sz="1600" b="1" i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错误</a:t>
                      </a:r>
                      <a:endParaRPr lang="en-US" altLang="zh-CN" sz="1600" b="1" i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宋体" pitchFamily="2" charset="-122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altLang="zh-CN" sz="1600" b="1" i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        </a:t>
                      </a:r>
                      <a:r>
                        <a:rPr lang="en-US" altLang="zh-CN" sz="1600" b="1" i="1" kern="1200" dirty="0" err="1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NoQualifier</a:t>
                      </a:r>
                      <a:r>
                        <a:rPr lang="en-US" altLang="zh-CN" sz="1600" b="1" i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 nq = new </a:t>
                      </a:r>
                      <a:r>
                        <a:rPr lang="en-US" altLang="zh-CN" sz="1600" b="1" i="1" kern="1200" dirty="0" err="1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NoQualifier</a:t>
                      </a:r>
                      <a:r>
                        <a:rPr lang="en-US" altLang="zh-CN" sz="1600" b="1" i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( );</a:t>
                      </a:r>
                    </a:p>
                    <a:p>
                      <a:r>
                        <a:rPr lang="en-US" altLang="zh-CN" sz="16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    }</a:t>
                      </a:r>
                      <a:endParaRPr lang="en-US" altLang="zh-CN" sz="1600" b="1" dirty="0">
                        <a:latin typeface="Times New Roman" panose="02020603050405020304" pitchFamily="18" charset="0"/>
                        <a:ea typeface="宋体" pitchFamily="2" charset="-122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80000"/>
                        </a:lnSpc>
                        <a:spcBef>
                          <a:spcPct val="50000"/>
                        </a:spcBef>
                        <a:buClrTx/>
                        <a:buFontTx/>
                        <a:buNone/>
                      </a:pPr>
                      <a:r>
                        <a:rPr lang="en-US" altLang="zh-CN" sz="1600" b="1" dirty="0"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} 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3118619"/>
                  </a:ext>
                </a:extLst>
              </a:tr>
            </a:tbl>
          </a:graphicData>
        </a:graphic>
      </p:graphicFrame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xmlns="" id="{9274FE2C-15FE-472B-80D1-EC837C30B2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910078"/>
              </p:ext>
            </p:extLst>
          </p:nvPr>
        </p:nvGraphicFramePr>
        <p:xfrm>
          <a:off x="76200" y="2438400"/>
          <a:ext cx="4572000" cy="403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>
                  <a:extLst>
                    <a:ext uri="{9D8B030D-6E8A-4147-A177-3AD203B41FA5}">
                      <a16:colId xmlns:a16="http://schemas.microsoft.com/office/drawing/2014/main" xmlns="" val="2117560938"/>
                    </a:ext>
                  </a:extLst>
                </a:gridCol>
              </a:tblGrid>
              <a:tr h="40386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package </a:t>
                      </a:r>
                      <a:r>
                        <a:rPr lang="en-US" altLang="zh-CN" sz="1600" b="1" kern="12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cn.edu.bjut.chapter3</a:t>
                      </a:r>
                      <a:r>
                        <a:rPr lang="en-US" altLang="zh-CN" sz="16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endParaRPr lang="en-US" altLang="zh-CN" sz="16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宋体" pitchFamily="2" charset="-122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altLang="zh-CN" sz="16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public class Rectangle {</a:t>
                      </a:r>
                    </a:p>
                    <a:p>
                      <a:r>
                        <a:rPr lang="en-US" altLang="zh-CN" sz="16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    double length, width; </a:t>
                      </a:r>
                    </a:p>
                    <a:p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    </a:t>
                      </a:r>
                    </a:p>
                    <a:p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en-US" altLang="zh-CN" sz="16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public Rectangle(double length, double width) {</a:t>
                      </a:r>
                    </a:p>
                    <a:p>
                      <a:r>
                        <a:rPr lang="en-US" altLang="zh-CN" sz="16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        </a:t>
                      </a:r>
                      <a:r>
                        <a:rPr lang="en-US" altLang="zh-CN" sz="1600" b="1" kern="1200" dirty="0" err="1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this.length</a:t>
                      </a:r>
                      <a:r>
                        <a:rPr lang="en-US" altLang="zh-CN" sz="16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 = length; </a:t>
                      </a:r>
                    </a:p>
                    <a:p>
                      <a:r>
                        <a:rPr lang="en-US" altLang="zh-CN" sz="16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        </a:t>
                      </a:r>
                      <a:r>
                        <a:rPr lang="en-US" altLang="zh-CN" sz="1600" b="1" kern="1200" dirty="0" err="1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this.width</a:t>
                      </a:r>
                      <a:r>
                        <a:rPr lang="en-US" altLang="zh-CN" sz="16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 = width;</a:t>
                      </a:r>
                    </a:p>
                    <a:p>
                      <a:r>
                        <a:rPr lang="zh-CN" altLang="en-US" sz="16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en-US" altLang="zh-CN" sz="16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}</a:t>
                      </a:r>
                    </a:p>
                    <a:p>
                      <a:endParaRPr lang="en-US" altLang="zh-CN" sz="16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宋体" pitchFamily="2" charset="-122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altLang="zh-CN" sz="16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    public double area() {</a:t>
                      </a:r>
                    </a:p>
                    <a:p>
                      <a:r>
                        <a:rPr lang="en-US" altLang="zh-CN" sz="16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        return (length*width);</a:t>
                      </a:r>
                    </a:p>
                    <a:p>
                      <a:r>
                        <a:rPr lang="zh-CN" altLang="en-US" sz="16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en-US" altLang="zh-CN" sz="16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}</a:t>
                      </a:r>
                    </a:p>
                    <a:p>
                      <a:r>
                        <a:rPr lang="en-US" altLang="zh-CN" sz="16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}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31186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2521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171450"/>
            <a:ext cx="8229600" cy="487363"/>
          </a:xfrm>
        </p:spPr>
        <p:txBody>
          <a:bodyPr/>
          <a:lstStyle/>
          <a:p>
            <a:r>
              <a:rPr lang="zh-CN" altLang="en-US" dirty="0"/>
              <a:t>面向过程与面向对象的区别（</a:t>
            </a:r>
            <a:r>
              <a:rPr lang="en-US" altLang="zh-CN" dirty="0"/>
              <a:t>1/2</a:t>
            </a:r>
            <a:r>
              <a:rPr lang="zh-CN" altLang="en-US" dirty="0"/>
              <a:t>）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面向过程的数据不能隐藏，而且数据与方法结合不够紧密</a:t>
            </a:r>
            <a:endParaRPr lang="en-US" altLang="zh-CN" dirty="0"/>
          </a:p>
          <a:p>
            <a:r>
              <a:rPr lang="zh-CN" altLang="en-US" dirty="0"/>
              <a:t>例如：计算长方形的面积</a:t>
            </a:r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xmlns="" id="{9274FE2C-15FE-472B-80D1-EC837C30B2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1613203"/>
              </p:ext>
            </p:extLst>
          </p:nvPr>
        </p:nvGraphicFramePr>
        <p:xfrm>
          <a:off x="114620" y="2895600"/>
          <a:ext cx="8915400" cy="3383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15400">
                  <a:extLst>
                    <a:ext uri="{9D8B030D-6E8A-4147-A177-3AD203B41FA5}">
                      <a16:colId xmlns:a16="http://schemas.microsoft.com/office/drawing/2014/main" xmlns="" val="2117560938"/>
                    </a:ext>
                  </a:extLst>
                </a:gridCol>
              </a:tblGrid>
              <a:tr h="3276600">
                <a:tc>
                  <a:txBody>
                    <a:bodyPr/>
                    <a:lstStyle/>
                    <a:p>
                      <a:r>
                        <a:rPr lang="en-US" altLang="zh-CN" sz="1800" b="1" kern="120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double </a:t>
                      </a:r>
                      <a:r>
                        <a:rPr lang="en-US" altLang="zh-CN" sz="1800" b="1" kern="1200" dirty="0" err="1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rectangle_area</a:t>
                      </a:r>
                      <a:r>
                        <a:rPr lang="en-US" altLang="zh-CN" sz="1800" b="1" kern="120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 (double length</a:t>
                      </a:r>
                      <a:r>
                        <a:rPr lang="en-US" altLang="zh-CN" sz="18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, double width) {</a:t>
                      </a:r>
                    </a:p>
                    <a:p>
                      <a:r>
                        <a:rPr lang="en-US" altLang="zh-CN" sz="18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    return (length * width);</a:t>
                      </a:r>
                    </a:p>
                    <a:p>
                      <a:r>
                        <a:rPr lang="en-US" altLang="zh-CN" sz="18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}</a:t>
                      </a:r>
                    </a:p>
                    <a:p>
                      <a:endParaRPr lang="en-US" altLang="zh-CN" sz="1800" b="1" kern="1200" baseline="0" dirty="0">
                        <a:solidFill>
                          <a:schemeClr val="lt1"/>
                        </a:solidFill>
                        <a:latin typeface="Times New Roman" pitchFamily="18" charset="0"/>
                        <a:ea typeface="宋体" pitchFamily="2" charset="-122"/>
                        <a:cs typeface="+mn-cs"/>
                      </a:endParaRPr>
                    </a:p>
                    <a:p>
                      <a:r>
                        <a:rPr lang="en-US" altLang="zh-CN" sz="18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double </a:t>
                      </a:r>
                      <a:r>
                        <a:rPr lang="en-US" altLang="zh-CN" sz="1800" b="1" kern="1200" baseline="0" dirty="0" err="1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triangle_area</a:t>
                      </a:r>
                      <a:r>
                        <a:rPr lang="en-US" altLang="zh-CN" sz="18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(double height, double width) {</a:t>
                      </a:r>
                    </a:p>
                    <a:p>
                      <a:r>
                        <a:rPr lang="en-US" altLang="zh-CN" sz="18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    return (height * width / 2); </a:t>
                      </a:r>
                    </a:p>
                    <a:p>
                      <a:r>
                        <a:rPr lang="en-US" altLang="zh-CN" sz="18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}</a:t>
                      </a:r>
                    </a:p>
                    <a:p>
                      <a:endParaRPr lang="en-US" altLang="zh-CN" sz="1800" b="1" kern="1200" baseline="0" dirty="0">
                        <a:solidFill>
                          <a:schemeClr val="lt1"/>
                        </a:solidFill>
                        <a:latin typeface="Times New Roman" pitchFamily="18" charset="0"/>
                        <a:ea typeface="宋体" pitchFamily="2" charset="-122"/>
                        <a:cs typeface="+mn-cs"/>
                      </a:endParaRPr>
                    </a:p>
                    <a:p>
                      <a:r>
                        <a:rPr lang="en-US" altLang="zh-CN" sz="18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…</a:t>
                      </a:r>
                    </a:p>
                    <a:p>
                      <a:r>
                        <a:rPr lang="en-US" altLang="zh-CN" sz="18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a1 = </a:t>
                      </a:r>
                      <a:r>
                        <a:rPr lang="en-US" altLang="zh-CN" sz="1800" b="1" kern="1200" baseline="0" dirty="0" err="1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rectangle_area</a:t>
                      </a:r>
                      <a:r>
                        <a:rPr lang="en-US" altLang="zh-CN" sz="18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(30, 20);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a2 = </a:t>
                      </a:r>
                      <a:r>
                        <a:rPr lang="en-US" altLang="zh-CN" sz="1800" b="1" kern="1200" baseline="0" dirty="0" err="1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triangle_area</a:t>
                      </a:r>
                      <a:r>
                        <a:rPr lang="en-US" altLang="zh-CN" sz="18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(30, 20); </a:t>
                      </a:r>
                    </a:p>
                    <a:p>
                      <a:r>
                        <a:rPr lang="en-US" altLang="zh-CN" sz="18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…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31186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9807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类修辞符：</a:t>
            </a:r>
            <a:r>
              <a:rPr lang="en-US" altLang="zh-CN" dirty="0"/>
              <a:t>abstract</a:t>
            </a:r>
            <a:r>
              <a:rPr lang="zh-CN" altLang="en-US" dirty="0"/>
              <a:t>（</a:t>
            </a:r>
            <a:r>
              <a:rPr lang="en-US" altLang="zh-CN" dirty="0"/>
              <a:t>1/2</a:t>
            </a:r>
            <a:r>
              <a:rPr lang="zh-CN" altLang="en-US" dirty="0"/>
              <a:t>）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zh-CN" altLang="en-US" dirty="0">
                <a:latin typeface="Times New Roman" panose="02020603050405020304" pitchFamily="18" charset="0"/>
              </a:rPr>
              <a:t>抽象类刻画了研究对象的公有行为特征，并通过继承机制将这些特征传送给它的派生类</a:t>
            </a:r>
            <a:endParaRPr lang="en-US" altLang="zh-CN" dirty="0">
              <a:latin typeface="Times New Roman" panose="02020603050405020304" pitchFamily="18" charset="0"/>
            </a:endParaRPr>
          </a:p>
          <a:p>
            <a:pPr algn="just"/>
            <a:r>
              <a:rPr lang="zh-CN" altLang="en-US" dirty="0">
                <a:latin typeface="Times New Roman" panose="02020603050405020304" pitchFamily="18" charset="0"/>
              </a:rPr>
              <a:t>作用：将许多有关的类组织在一起，提供一个公共的基类，为派生具体类奠定基础</a:t>
            </a:r>
            <a:endParaRPr lang="en-US" altLang="zh-CN" dirty="0">
              <a:latin typeface="Times New Roman" panose="02020603050405020304" pitchFamily="18" charset="0"/>
            </a:endParaRPr>
          </a:p>
          <a:p>
            <a:pPr algn="just"/>
            <a:r>
              <a:rPr lang="zh-CN" altLang="en-US" dirty="0">
                <a:latin typeface="Times New Roman" panose="02020603050405020304" pitchFamily="18" charset="0"/>
              </a:rPr>
              <a:t>当一个类中出现一个或多个</a:t>
            </a:r>
            <a:r>
              <a:rPr lang="en-US" altLang="zh-CN" dirty="0">
                <a:latin typeface="Times New Roman" panose="02020603050405020304" pitchFamily="18" charset="0"/>
              </a:rPr>
              <a:t>abstract</a:t>
            </a:r>
            <a:r>
              <a:rPr lang="zh-CN" altLang="en-US" dirty="0">
                <a:latin typeface="Times New Roman" panose="02020603050405020304" pitchFamily="18" charset="0"/>
              </a:rPr>
              <a:t>修饰符定义的方法时，则必须在这个类的前面加上</a:t>
            </a:r>
            <a:r>
              <a:rPr lang="en-US" altLang="zh-CN" dirty="0">
                <a:latin typeface="Times New Roman" panose="02020603050405020304" pitchFamily="18" charset="0"/>
              </a:rPr>
              <a:t>abstract</a:t>
            </a:r>
            <a:r>
              <a:rPr lang="zh-CN" altLang="en-US" dirty="0">
                <a:latin typeface="Times New Roman" panose="02020603050405020304" pitchFamily="18" charset="0"/>
              </a:rPr>
              <a:t>修饰符，将其定义为抽象类</a:t>
            </a:r>
            <a:endParaRPr lang="en-US" altLang="zh-CN" dirty="0">
              <a:latin typeface="Times New Roman" panose="02020603050405020304" pitchFamily="18" charset="0"/>
            </a:endParaRPr>
          </a:p>
          <a:p>
            <a:pPr algn="just"/>
            <a:r>
              <a:rPr lang="zh-CN" altLang="en-US" dirty="0">
                <a:latin typeface="Times New Roman" panose="02020603050405020304" pitchFamily="18" charset="0"/>
              </a:rPr>
              <a:t>抽象类必须有子类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91800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类修辞符：</a:t>
            </a:r>
            <a:r>
              <a:rPr lang="en-US" altLang="zh-CN" dirty="0"/>
              <a:t>abstract</a:t>
            </a:r>
            <a:r>
              <a:rPr lang="zh-CN" altLang="en-US" dirty="0"/>
              <a:t>（</a:t>
            </a:r>
            <a:r>
              <a:rPr lang="en-US" altLang="zh-CN" dirty="0"/>
              <a:t>2/2</a:t>
            </a:r>
            <a:r>
              <a:rPr lang="zh-CN" altLang="en-US" dirty="0"/>
              <a:t>）</a:t>
            </a:r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xmlns="" id="{9274FE2C-15FE-472B-80D1-EC837C30B2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5789261"/>
              </p:ext>
            </p:extLst>
          </p:nvPr>
        </p:nvGraphicFramePr>
        <p:xfrm>
          <a:off x="4512734" y="2743200"/>
          <a:ext cx="4572000" cy="403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>
                  <a:extLst>
                    <a:ext uri="{9D8B030D-6E8A-4147-A177-3AD203B41FA5}">
                      <a16:colId xmlns:a16="http://schemas.microsoft.com/office/drawing/2014/main" xmlns="" val="2117560938"/>
                    </a:ext>
                  </a:extLst>
                </a:gridCol>
              </a:tblGrid>
              <a:tr h="40386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package cn.edu.bjut.chapter3;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600" b="1" kern="1200" baseline="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宋体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public class Triangle extends Shape {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    double height, width;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	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    public Triangle(double height, double width) {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        </a:t>
                      </a:r>
                      <a:r>
                        <a:rPr lang="en-US" altLang="zh-CN" sz="1600" b="1" kern="1200" baseline="0" dirty="0" err="1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this.height</a:t>
                      </a:r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 = height;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        </a:t>
                      </a:r>
                      <a:r>
                        <a:rPr lang="en-US" altLang="zh-CN" sz="1600" b="1" kern="1200" baseline="0" dirty="0" err="1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this.width</a:t>
                      </a:r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 = width;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    }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600" b="1" kern="1200" baseline="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宋体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    @Override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en-US" altLang="zh-CN" sz="16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public double </a:t>
                      </a:r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area() {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        return (height * width / 2);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    }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}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3118619"/>
                  </a:ext>
                </a:extLst>
              </a:tr>
            </a:tbl>
          </a:graphicData>
        </a:graphic>
      </p:graphicFrame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xmlns="" id="{9274FE2C-15FE-472B-80D1-EC837C30B2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6674258"/>
              </p:ext>
            </p:extLst>
          </p:nvPr>
        </p:nvGraphicFramePr>
        <p:xfrm>
          <a:off x="2286000" y="1143000"/>
          <a:ext cx="4572000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>
                  <a:extLst>
                    <a:ext uri="{9D8B030D-6E8A-4147-A177-3AD203B41FA5}">
                      <a16:colId xmlns:a16="http://schemas.microsoft.com/office/drawing/2014/main" xmlns="" val="2117560938"/>
                    </a:ext>
                  </a:extLst>
                </a:gridCol>
              </a:tblGrid>
              <a:tr h="1524000">
                <a:tc>
                  <a:txBody>
                    <a:bodyPr/>
                    <a:lstStyle/>
                    <a:p>
                      <a:r>
                        <a:rPr lang="en-US" altLang="zh-CN" sz="18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package cn.edu.bjut.chapter3;</a:t>
                      </a:r>
                    </a:p>
                    <a:p>
                      <a:endParaRPr lang="zh-CN" altLang="en-US" sz="18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宋体" pitchFamily="2" charset="-122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altLang="zh-CN" sz="18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public abstract class Shape {</a:t>
                      </a:r>
                    </a:p>
                    <a:p>
                      <a:r>
                        <a:rPr lang="en-US" altLang="zh-CN" sz="18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en-US" altLang="zh-CN" sz="18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public</a:t>
                      </a:r>
                      <a:r>
                        <a:rPr lang="en-US" altLang="zh-CN" sz="18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8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abstract </a:t>
                      </a:r>
                      <a:r>
                        <a:rPr lang="en-US" altLang="zh-CN" sz="18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double area(); </a:t>
                      </a:r>
                    </a:p>
                    <a:p>
                      <a:r>
                        <a:rPr lang="en-US" altLang="zh-CN" sz="18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}</a:t>
                      </a:r>
                      <a:endParaRPr lang="en-US" altLang="zh-CN" sz="16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宋体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3118619"/>
                  </a:ext>
                </a:extLst>
              </a:tr>
            </a:tbl>
          </a:graphicData>
        </a:graphic>
      </p:graphicFrame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xmlns="" id="{9274FE2C-15FE-472B-80D1-EC837C30B2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9585608"/>
              </p:ext>
            </p:extLst>
          </p:nvPr>
        </p:nvGraphicFramePr>
        <p:xfrm>
          <a:off x="16934" y="2743200"/>
          <a:ext cx="4572000" cy="403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>
                  <a:extLst>
                    <a:ext uri="{9D8B030D-6E8A-4147-A177-3AD203B41FA5}">
                      <a16:colId xmlns:a16="http://schemas.microsoft.com/office/drawing/2014/main" xmlns="" val="2117560938"/>
                    </a:ext>
                  </a:extLst>
                </a:gridCol>
              </a:tblGrid>
              <a:tr h="40386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package cn.edu.bjut.chapter3;</a:t>
                      </a:r>
                    </a:p>
                    <a:p>
                      <a:endParaRPr lang="en-US" altLang="zh-CN" sz="16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宋体" pitchFamily="2" charset="-122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altLang="zh-CN" sz="16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public class Rectangle extends Shape {</a:t>
                      </a:r>
                    </a:p>
                    <a:p>
                      <a:r>
                        <a:rPr lang="en-US" altLang="zh-CN" sz="16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    double length, width; </a:t>
                      </a:r>
                    </a:p>
                    <a:p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    </a:t>
                      </a:r>
                    </a:p>
                    <a:p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en-US" altLang="zh-CN" sz="16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public Rectangle(double length, double width) {</a:t>
                      </a:r>
                    </a:p>
                    <a:p>
                      <a:r>
                        <a:rPr lang="en-US" altLang="zh-CN" sz="16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        </a:t>
                      </a:r>
                      <a:r>
                        <a:rPr lang="en-US" altLang="zh-CN" sz="1600" b="1" kern="1200" dirty="0" err="1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this.length</a:t>
                      </a:r>
                      <a:r>
                        <a:rPr lang="en-US" altLang="zh-CN" sz="16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 = length; </a:t>
                      </a:r>
                    </a:p>
                    <a:p>
                      <a:r>
                        <a:rPr lang="en-US" altLang="zh-CN" sz="16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        </a:t>
                      </a:r>
                      <a:r>
                        <a:rPr lang="en-US" altLang="zh-CN" sz="1600" b="1" kern="1200" dirty="0" err="1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this.width</a:t>
                      </a:r>
                      <a:r>
                        <a:rPr lang="en-US" altLang="zh-CN" sz="16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 = width;</a:t>
                      </a:r>
                    </a:p>
                    <a:p>
                      <a:r>
                        <a:rPr lang="zh-CN" altLang="en-US" sz="16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en-US" altLang="zh-CN" sz="16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}</a:t>
                      </a:r>
                    </a:p>
                    <a:p>
                      <a:endParaRPr lang="en-US" altLang="zh-CN" sz="16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宋体" pitchFamily="2" charset="-122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altLang="zh-CN" sz="16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    public double area() {</a:t>
                      </a:r>
                    </a:p>
                    <a:p>
                      <a:r>
                        <a:rPr lang="en-US" altLang="zh-CN" sz="16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        return (length*width);</a:t>
                      </a:r>
                    </a:p>
                    <a:p>
                      <a:r>
                        <a:rPr lang="zh-CN" altLang="en-US" sz="16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en-US" altLang="zh-CN" sz="16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}</a:t>
                      </a:r>
                    </a:p>
                    <a:p>
                      <a:r>
                        <a:rPr lang="en-US" altLang="zh-CN" sz="16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}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31186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0991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类修辞符：</a:t>
            </a:r>
            <a:r>
              <a:rPr lang="en-US" altLang="zh-CN" dirty="0"/>
              <a:t>final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>
                <a:latin typeface="Times New Roman" panose="02020603050405020304" pitchFamily="18" charset="0"/>
              </a:rPr>
              <a:t>不能被任何其他类所继承</a:t>
            </a:r>
            <a:endParaRPr lang="en-US" altLang="zh-CN" dirty="0">
              <a:latin typeface="Times New Roman" panose="02020603050405020304" pitchFamily="18" charset="0"/>
            </a:endParaRPr>
          </a:p>
          <a:p>
            <a:r>
              <a:rPr lang="en-US" altLang="zh-CN" dirty="0">
                <a:latin typeface="Times New Roman" panose="02020603050405020304" pitchFamily="18" charset="0"/>
              </a:rPr>
              <a:t>final</a:t>
            </a:r>
            <a:r>
              <a:rPr lang="zh-CN" altLang="en-US" dirty="0">
                <a:latin typeface="Times New Roman" panose="02020603050405020304" pitchFamily="18" charset="0"/>
              </a:rPr>
              <a:t>类的目的</a:t>
            </a:r>
            <a:endParaRPr lang="en-US" altLang="zh-CN" dirty="0">
              <a:latin typeface="Times New Roman" panose="02020603050405020304" pitchFamily="18" charset="0"/>
            </a:endParaRPr>
          </a:p>
          <a:p>
            <a:pPr lvl="1"/>
            <a:r>
              <a:rPr lang="zh-CN" altLang="en-US" dirty="0">
                <a:latin typeface="Times New Roman" panose="02020603050405020304" pitchFamily="18" charset="0"/>
              </a:rPr>
              <a:t>用来完成某种标准功能</a:t>
            </a:r>
            <a:endParaRPr lang="en-US" altLang="zh-CN" dirty="0">
              <a:latin typeface="Times New Roman" panose="02020603050405020304" pitchFamily="18" charset="0"/>
            </a:endParaRPr>
          </a:p>
          <a:p>
            <a:pPr lvl="1"/>
            <a:r>
              <a:rPr lang="zh-CN" altLang="en-US" dirty="0">
                <a:latin typeface="Times New Roman" panose="02020603050405020304" pitchFamily="18" charset="0"/>
              </a:rPr>
              <a:t>提高程序的可读性</a:t>
            </a:r>
            <a:endParaRPr lang="en-US" altLang="zh-CN" dirty="0">
              <a:latin typeface="Times New Roman" panose="02020603050405020304" pitchFamily="18" charset="0"/>
            </a:endParaRPr>
          </a:p>
          <a:p>
            <a:pPr lvl="1"/>
            <a:r>
              <a:rPr lang="zh-CN" altLang="en-US" dirty="0">
                <a:latin typeface="Times New Roman" panose="02020603050405020304" pitchFamily="18" charset="0"/>
              </a:rPr>
              <a:t>提高安全性</a:t>
            </a:r>
            <a:endParaRPr lang="zh-CN" altLang="en-US" dirty="0"/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xmlns="" id="{9274FE2C-15FE-472B-80D1-EC837C30B2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2662789"/>
              </p:ext>
            </p:extLst>
          </p:nvPr>
        </p:nvGraphicFramePr>
        <p:xfrm>
          <a:off x="4495800" y="2667000"/>
          <a:ext cx="4572000" cy="381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>
                  <a:extLst>
                    <a:ext uri="{9D8B030D-6E8A-4147-A177-3AD203B41FA5}">
                      <a16:colId xmlns:a16="http://schemas.microsoft.com/office/drawing/2014/main" xmlns="" val="2117560938"/>
                    </a:ext>
                  </a:extLst>
                </a:gridCol>
              </a:tblGrid>
              <a:tr h="381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package cn.edu.bjut.chapter3;</a:t>
                      </a:r>
                    </a:p>
                    <a:p>
                      <a:endParaRPr lang="en-US" altLang="zh-CN" sz="16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宋体" pitchFamily="2" charset="-122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altLang="zh-CN" sz="16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final public class Rectangle {</a:t>
                      </a:r>
                    </a:p>
                    <a:p>
                      <a:r>
                        <a:rPr lang="en-US" altLang="zh-CN" sz="16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    double length, width; </a:t>
                      </a:r>
                    </a:p>
                    <a:p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    </a:t>
                      </a:r>
                    </a:p>
                    <a:p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en-US" altLang="zh-CN" sz="16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public Rectangle(double length, double width) {</a:t>
                      </a:r>
                    </a:p>
                    <a:p>
                      <a:r>
                        <a:rPr lang="en-US" altLang="zh-CN" sz="16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        </a:t>
                      </a:r>
                      <a:r>
                        <a:rPr lang="en-US" altLang="zh-CN" sz="1600" b="1" kern="1200" dirty="0" err="1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this.length</a:t>
                      </a:r>
                      <a:r>
                        <a:rPr lang="en-US" altLang="zh-CN" sz="16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 = length; </a:t>
                      </a:r>
                    </a:p>
                    <a:p>
                      <a:r>
                        <a:rPr lang="en-US" altLang="zh-CN" sz="16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        </a:t>
                      </a:r>
                      <a:r>
                        <a:rPr lang="en-US" altLang="zh-CN" sz="1600" b="1" kern="1200" dirty="0" err="1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this.width</a:t>
                      </a:r>
                      <a:r>
                        <a:rPr lang="en-US" altLang="zh-CN" sz="16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 = width;</a:t>
                      </a:r>
                    </a:p>
                    <a:p>
                      <a:r>
                        <a:rPr lang="zh-CN" altLang="en-US" sz="16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en-US" altLang="zh-CN" sz="16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}</a:t>
                      </a:r>
                    </a:p>
                    <a:p>
                      <a:endParaRPr lang="en-US" altLang="zh-CN" sz="16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宋体" pitchFamily="2" charset="-122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altLang="zh-CN" sz="16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    public double area() {</a:t>
                      </a:r>
                    </a:p>
                    <a:p>
                      <a:r>
                        <a:rPr lang="en-US" altLang="zh-CN" sz="16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        return (length*width);</a:t>
                      </a:r>
                    </a:p>
                    <a:p>
                      <a:r>
                        <a:rPr lang="zh-CN" altLang="en-US" sz="16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en-US" altLang="zh-CN" sz="16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}</a:t>
                      </a:r>
                    </a:p>
                    <a:p>
                      <a:r>
                        <a:rPr lang="en-US" altLang="zh-CN" sz="16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}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3118619"/>
                  </a:ext>
                </a:extLst>
              </a:tr>
            </a:tbl>
          </a:graphicData>
        </a:graphic>
      </p:graphicFrame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xmlns="" id="{9274FE2C-15FE-472B-80D1-EC837C30B2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0650297"/>
              </p:ext>
            </p:extLst>
          </p:nvPr>
        </p:nvGraphicFramePr>
        <p:xfrm>
          <a:off x="152400" y="4267200"/>
          <a:ext cx="4267200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7200">
                  <a:extLst>
                    <a:ext uri="{9D8B030D-6E8A-4147-A177-3AD203B41FA5}">
                      <a16:colId xmlns:a16="http://schemas.microsoft.com/office/drawing/2014/main" xmlns="" val="2117560938"/>
                    </a:ext>
                  </a:extLst>
                </a:gridCol>
              </a:tblGrid>
              <a:tr h="1524000">
                <a:tc>
                  <a:txBody>
                    <a:bodyPr/>
                    <a:lstStyle/>
                    <a:p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package cn.edu.bjut.chapter3;</a:t>
                      </a:r>
                    </a:p>
                    <a:p>
                      <a:endParaRPr lang="en-US" altLang="zh-CN" sz="1600" b="1" kern="1200" baseline="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宋体" pitchFamily="2" charset="-122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// </a:t>
                      </a:r>
                      <a:r>
                        <a:rPr lang="zh-CN" altLang="en-US" sz="1600" b="1" i="1" kern="1200" baseline="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错误</a:t>
                      </a:r>
                      <a:endParaRPr lang="en-US" altLang="zh-CN" sz="1600" b="1" i="1" kern="1200" baseline="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宋体" pitchFamily="2" charset="-122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public class </a:t>
                      </a:r>
                      <a:r>
                        <a:rPr lang="en-US" altLang="zh-CN" sz="1600" b="1" kern="1200" baseline="0" dirty="0" err="1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FinalTester</a:t>
                      </a:r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 extends Rectangle {</a:t>
                      </a:r>
                    </a:p>
                    <a:p>
                      <a:endParaRPr lang="en-US" altLang="zh-CN" sz="1600" b="1" kern="1200" baseline="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宋体" pitchFamily="2" charset="-122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}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31186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3913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类修饰符使用注意事项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zh-CN" altLang="en-US" dirty="0">
                <a:latin typeface="Times New Roman" panose="02020603050405020304" pitchFamily="18" charset="0"/>
              </a:rPr>
              <a:t>当使用两个修饰符修饰一个类时，这些修饰符之间用空格分开，写在关键字</a:t>
            </a:r>
            <a:r>
              <a:rPr lang="en-US" altLang="zh-CN" dirty="0">
                <a:latin typeface="Times New Roman" panose="02020603050405020304" pitchFamily="18" charset="0"/>
              </a:rPr>
              <a:t>class</a:t>
            </a:r>
            <a:r>
              <a:rPr lang="zh-CN" altLang="en-US" dirty="0">
                <a:latin typeface="Times New Roman" panose="02020603050405020304" pitchFamily="18" charset="0"/>
              </a:rPr>
              <a:t>之前，修饰符的顺序对类的性质没有任何影响</a:t>
            </a:r>
            <a:endParaRPr lang="en-US" altLang="zh-CN" dirty="0">
              <a:latin typeface="Times New Roman" panose="02020603050405020304" pitchFamily="18" charset="0"/>
            </a:endParaRPr>
          </a:p>
          <a:p>
            <a:pPr algn="just"/>
            <a:r>
              <a:rPr lang="zh-CN" altLang="en-US" dirty="0">
                <a:latin typeface="Times New Roman" panose="02020603050405020304" pitchFamily="18" charset="0"/>
              </a:rPr>
              <a:t>不能被修饰为</a:t>
            </a:r>
            <a:r>
              <a:rPr lang="en-US" altLang="zh-CN" dirty="0">
                <a:latin typeface="Times New Roman" panose="02020603050405020304" pitchFamily="18" charset="0"/>
              </a:rPr>
              <a:t>abstract final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377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71450"/>
            <a:ext cx="8229600" cy="487363"/>
          </a:xfrm>
        </p:spPr>
        <p:txBody>
          <a:bodyPr/>
          <a:lstStyle/>
          <a:p>
            <a:pPr eaLnBrk="1" hangingPunct="1"/>
            <a:r>
              <a:rPr lang="zh-CN" altLang="en-US" sz="3800" dirty="0"/>
              <a:t>第三章：类与对象</a:t>
            </a:r>
          </a:p>
        </p:txBody>
      </p:sp>
      <p:sp>
        <p:nvSpPr>
          <p:cNvPr id="582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CN" altLang="en-US" dirty="0">
                <a:ea typeface="宋体" panose="02010600030101010101" pitchFamily="2" charset="-122"/>
              </a:rPr>
              <a:t>面向过程与面向对象</a:t>
            </a:r>
            <a:endParaRPr lang="en-US" altLang="zh-CN" dirty="0">
              <a:ea typeface="宋体" panose="02010600030101010101" pitchFamily="2" charset="-122"/>
            </a:endParaRPr>
          </a:p>
          <a:p>
            <a:pPr eaLnBrk="1" hangingPunct="1"/>
            <a:r>
              <a:rPr lang="zh-CN" altLang="en-US" dirty="0">
                <a:ea typeface="宋体" panose="02010600030101010101" pitchFamily="2" charset="-122"/>
              </a:rPr>
              <a:t>类与对象的关系</a:t>
            </a:r>
            <a:endParaRPr lang="en-US" altLang="zh-CN" dirty="0">
              <a:ea typeface="宋体" panose="02010600030101010101" pitchFamily="2" charset="-122"/>
            </a:endParaRPr>
          </a:p>
          <a:p>
            <a:pPr eaLnBrk="1" hangingPunct="1"/>
            <a:r>
              <a:rPr lang="zh-CN" altLang="en-US" dirty="0">
                <a:ea typeface="宋体" panose="02010600030101010101" pitchFamily="2" charset="-122"/>
              </a:rPr>
              <a:t>类的声明</a:t>
            </a:r>
            <a:endParaRPr lang="en-US" altLang="zh-CN" dirty="0">
              <a:ea typeface="宋体" panose="02010600030101010101" pitchFamily="2" charset="-122"/>
            </a:endParaRPr>
          </a:p>
          <a:p>
            <a:pPr eaLnBrk="1" hangingPunct="1"/>
            <a:r>
              <a:rPr lang="zh-CN" altLang="en-US" dirty="0">
                <a:ea typeface="宋体" panose="02010600030101010101" pitchFamily="2" charset="-122"/>
              </a:rPr>
              <a:t>创建及使用对象</a:t>
            </a:r>
            <a:endParaRPr lang="en-US" altLang="zh-CN" dirty="0">
              <a:ea typeface="宋体" panose="02010600030101010101" pitchFamily="2" charset="-122"/>
            </a:endParaRPr>
          </a:p>
          <a:p>
            <a:pPr eaLnBrk="1" hangingPunct="1"/>
            <a:r>
              <a:rPr lang="zh-CN" altLang="en-US" dirty="0">
                <a:ea typeface="宋体" panose="02010600030101010101" pitchFamily="2" charset="-122"/>
              </a:rPr>
              <a:t>构造方法</a:t>
            </a:r>
            <a:endParaRPr lang="en-US" altLang="zh-CN" dirty="0">
              <a:ea typeface="宋体" panose="02010600030101010101" pitchFamily="2" charset="-122"/>
            </a:endParaRPr>
          </a:p>
          <a:p>
            <a:pPr eaLnBrk="1" hangingPunct="1"/>
            <a:r>
              <a:rPr lang="zh-CN" altLang="en-US" dirty="0">
                <a:ea typeface="宋体" panose="02010600030101010101" pitchFamily="2" charset="-122"/>
              </a:rPr>
              <a:t>类的严谨定义</a:t>
            </a:r>
            <a:endParaRPr lang="en-US" altLang="zh-CN" dirty="0">
              <a:ea typeface="宋体" panose="02010600030101010101" pitchFamily="2" charset="-122"/>
            </a:endParaRPr>
          </a:p>
          <a:p>
            <a:pPr eaLnBrk="1" hangingPunct="1"/>
            <a:r>
              <a:rPr lang="zh-CN" altLang="en-US" dirty="0">
                <a:ea typeface="宋体" panose="02010600030101010101" pitchFamily="2" charset="-122"/>
              </a:rPr>
              <a:t>数据成员</a:t>
            </a:r>
            <a:endParaRPr lang="en-US" altLang="zh-CN" dirty="0">
              <a:ea typeface="宋体" panose="02010600030101010101" pitchFamily="2" charset="-122"/>
            </a:endParaRPr>
          </a:p>
          <a:p>
            <a:pPr eaLnBrk="1" hangingPunct="1"/>
            <a:r>
              <a:rPr lang="zh-CN" altLang="en-US" dirty="0">
                <a:ea typeface="宋体" panose="02010600030101010101" pitchFamily="2" charset="-122"/>
              </a:rPr>
              <a:t>成员方法</a:t>
            </a:r>
            <a:endParaRPr lang="en-US" altLang="zh-CN" dirty="0">
              <a:ea typeface="宋体" panose="02010600030101010101" pitchFamily="2" charset="-122"/>
            </a:endParaRPr>
          </a:p>
          <a:p>
            <a:pPr eaLnBrk="1" hangingPunct="1"/>
            <a:r>
              <a:rPr lang="zh-CN" altLang="en-US" dirty="0">
                <a:ea typeface="宋体" panose="02010600030101010101" pitchFamily="2" charset="-122"/>
              </a:rPr>
              <a:t>本章小节</a:t>
            </a:r>
          </a:p>
        </p:txBody>
      </p:sp>
    </p:spTree>
    <p:extLst>
      <p:ext uri="{BB962C8B-B14F-4D97-AF65-F5344CB8AC3E}">
        <p14:creationId xmlns:p14="http://schemas.microsoft.com/office/powerpoint/2010/main" val="2761517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" fill="hold"/>
                                        <p:tgtEl>
                                          <p:spTgt spid="582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数据成员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zh-CN" altLang="en-US" sz="3200" dirty="0">
                <a:latin typeface="Times New Roman" panose="02020603050405020304" pitchFamily="18" charset="0"/>
              </a:rPr>
              <a:t>数据成员的声明</a:t>
            </a:r>
            <a:endParaRPr lang="en-US" altLang="zh-CN" sz="3200" dirty="0">
              <a:latin typeface="Times New Roman" panose="02020603050405020304" pitchFamily="18" charset="0"/>
            </a:endParaRPr>
          </a:p>
          <a:p>
            <a:pPr lvl="1" algn="just"/>
            <a:r>
              <a:rPr lang="en-US" altLang="zh-CN" dirty="0">
                <a:latin typeface="Times New Roman" panose="02020603050405020304" pitchFamily="18" charset="0"/>
              </a:rPr>
              <a:t>[</a:t>
            </a:r>
            <a:r>
              <a:rPr lang="zh-CN" altLang="en-US" dirty="0">
                <a:latin typeface="Times New Roman" panose="02020603050405020304" pitchFamily="18" charset="0"/>
              </a:rPr>
              <a:t>修饰符</a:t>
            </a:r>
            <a:r>
              <a:rPr lang="en-US" altLang="zh-CN" dirty="0">
                <a:latin typeface="Times New Roman" panose="02020603050405020304" pitchFamily="18" charset="0"/>
              </a:rPr>
              <a:t>] </a:t>
            </a:r>
            <a:r>
              <a:rPr lang="zh-CN" altLang="en-US" dirty="0">
                <a:latin typeface="Times New Roman" panose="02020603050405020304" pitchFamily="18" charset="0"/>
              </a:rPr>
              <a:t>类型  数据成员名表；</a:t>
            </a:r>
            <a:endParaRPr lang="en-US" altLang="zh-CN" dirty="0"/>
          </a:p>
          <a:p>
            <a:pPr algn="just"/>
            <a:r>
              <a:rPr lang="zh-CN" altLang="en-US" dirty="0">
                <a:latin typeface="Times New Roman" panose="02020603050405020304" pitchFamily="18" charset="0"/>
              </a:rPr>
              <a:t>修饰符</a:t>
            </a:r>
            <a:endParaRPr lang="en-US" altLang="zh-CN" dirty="0">
              <a:latin typeface="Times New Roman" panose="02020603050405020304" pitchFamily="18" charset="0"/>
            </a:endParaRPr>
          </a:p>
          <a:p>
            <a:pPr lvl="1" algn="just"/>
            <a:r>
              <a:rPr lang="zh-CN" altLang="en-US" sz="2800" dirty="0">
                <a:latin typeface="Times New Roman" panose="02020603050405020304" pitchFamily="18" charset="0"/>
              </a:rPr>
              <a:t>访问权限修饰符</a:t>
            </a:r>
            <a:r>
              <a:rPr lang="en-US" altLang="zh-CN" sz="2800" dirty="0">
                <a:latin typeface="Times New Roman" panose="02020603050405020304" pitchFamily="18" charset="0"/>
              </a:rPr>
              <a:t>public</a:t>
            </a:r>
            <a:r>
              <a:rPr lang="zh-CN" altLang="en-US" sz="2800" dirty="0">
                <a:latin typeface="Times New Roman" panose="02020603050405020304" pitchFamily="18" charset="0"/>
              </a:rPr>
              <a:t>、</a:t>
            </a:r>
            <a:r>
              <a:rPr lang="en-US" altLang="zh-CN" sz="2800" dirty="0">
                <a:latin typeface="Times New Roman" panose="02020603050405020304" pitchFamily="18" charset="0"/>
              </a:rPr>
              <a:t>private</a:t>
            </a:r>
            <a:r>
              <a:rPr lang="zh-CN" altLang="en-US" sz="2800" dirty="0">
                <a:latin typeface="Times New Roman" panose="02020603050405020304" pitchFamily="18" charset="0"/>
              </a:rPr>
              <a:t>、</a:t>
            </a:r>
            <a:r>
              <a:rPr lang="en-US" altLang="zh-CN" sz="2800" dirty="0">
                <a:latin typeface="Times New Roman" panose="02020603050405020304" pitchFamily="18" charset="0"/>
              </a:rPr>
              <a:t>protected</a:t>
            </a:r>
          </a:p>
          <a:p>
            <a:pPr lvl="1" algn="just"/>
            <a:r>
              <a:rPr lang="zh-CN" altLang="en-US" sz="2800" dirty="0">
                <a:latin typeface="Times New Roman" panose="02020603050405020304" pitchFamily="18" charset="0"/>
              </a:rPr>
              <a:t>非访问权限修饰符</a:t>
            </a:r>
            <a:r>
              <a:rPr lang="en-US" altLang="zh-CN" sz="2800" dirty="0">
                <a:latin typeface="Times New Roman" panose="02020603050405020304" pitchFamily="18" charset="0"/>
              </a:rPr>
              <a:t>static</a:t>
            </a:r>
            <a:r>
              <a:rPr lang="zh-CN" altLang="en-US" sz="2800" dirty="0">
                <a:latin typeface="Times New Roman" panose="02020603050405020304" pitchFamily="18" charset="0"/>
              </a:rPr>
              <a:t>、</a:t>
            </a:r>
            <a:r>
              <a:rPr lang="en-US" altLang="zh-CN" sz="2800" dirty="0" smtClean="0">
                <a:latin typeface="Times New Roman" panose="02020603050405020304" pitchFamily="18" charset="0"/>
              </a:rPr>
              <a:t>final</a:t>
            </a:r>
            <a:endParaRPr lang="en-US" altLang="zh-CN" dirty="0">
              <a:latin typeface="Times New Roman" panose="02020603050405020304" pitchFamily="18" charset="0"/>
            </a:endParaRPr>
          </a:p>
        </p:txBody>
      </p:sp>
      <p:grpSp>
        <p:nvGrpSpPr>
          <p:cNvPr id="55" name="Group 4"/>
          <p:cNvGrpSpPr>
            <a:grpSpLocks/>
          </p:cNvGrpSpPr>
          <p:nvPr/>
        </p:nvGrpSpPr>
        <p:grpSpPr bwMode="auto">
          <a:xfrm>
            <a:off x="336858" y="3962400"/>
            <a:ext cx="8610600" cy="2590800"/>
            <a:chOff x="192" y="1104"/>
            <a:chExt cx="5424" cy="2496"/>
          </a:xfrm>
        </p:grpSpPr>
        <p:grpSp>
          <p:nvGrpSpPr>
            <p:cNvPr id="56" name="Group 5"/>
            <p:cNvGrpSpPr>
              <a:grpSpLocks/>
            </p:cNvGrpSpPr>
            <p:nvPr/>
          </p:nvGrpSpPr>
          <p:grpSpPr bwMode="auto">
            <a:xfrm>
              <a:off x="192" y="1104"/>
              <a:ext cx="5424" cy="2496"/>
              <a:chOff x="-3" y="-3"/>
              <a:chExt cx="3253" cy="2048"/>
            </a:xfrm>
          </p:grpSpPr>
          <p:grpSp>
            <p:nvGrpSpPr>
              <p:cNvPr id="58" name="Group 6"/>
              <p:cNvGrpSpPr>
                <a:grpSpLocks/>
              </p:cNvGrpSpPr>
              <p:nvPr/>
            </p:nvGrpSpPr>
            <p:grpSpPr bwMode="auto">
              <a:xfrm>
                <a:off x="0" y="0"/>
                <a:ext cx="3247" cy="2042"/>
                <a:chOff x="0" y="0"/>
                <a:chExt cx="3247" cy="2042"/>
              </a:xfrm>
            </p:grpSpPr>
            <p:grpSp>
              <p:nvGrpSpPr>
                <p:cNvPr id="60" name="Group 7"/>
                <p:cNvGrpSpPr>
                  <a:grpSpLocks/>
                </p:cNvGrpSpPr>
                <p:nvPr/>
              </p:nvGrpSpPr>
              <p:grpSpPr bwMode="auto">
                <a:xfrm>
                  <a:off x="0" y="0"/>
                  <a:ext cx="1065" cy="546"/>
                  <a:chOff x="0" y="0"/>
                  <a:chExt cx="1065" cy="546"/>
                </a:xfrm>
              </p:grpSpPr>
              <p:sp>
                <p:nvSpPr>
                  <p:cNvPr id="103" name="Rectangle 8"/>
                  <p:cNvSpPr>
                    <a:spLocks noChangeArrowheads="1"/>
                  </p:cNvSpPr>
                  <p:nvPr/>
                </p:nvSpPr>
                <p:spPr bwMode="auto">
                  <a:xfrm>
                    <a:off x="43" y="0"/>
                    <a:ext cx="979" cy="546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9pPr>
                  </a:lstStyle>
                  <a:p>
                    <a:pPr eaLnBrk="1" hangingPunct="1"/>
                    <a:r>
                      <a:rPr kumimoji="1" lang="en-US" altLang="zh-CN" sz="1400">
                        <a:latin typeface="华文楷体" panose="02010600040101010101" pitchFamily="2" charset="-122"/>
                        <a:ea typeface="华文楷体" panose="02010600040101010101" pitchFamily="2" charset="-122"/>
                        <a:cs typeface="Times New Roman" panose="02020603050405020304" pitchFamily="18" charset="0"/>
                      </a:rPr>
                      <a:t>                               </a:t>
                    </a:r>
                    <a:r>
                      <a:rPr kumimoji="1" lang="zh-CN" altLang="en-US" sz="1400" b="1">
                        <a:latin typeface="华文楷体" panose="02010600040101010101" pitchFamily="2" charset="-122"/>
                        <a:ea typeface="华文楷体" panose="02010600040101010101" pitchFamily="2" charset="-122"/>
                      </a:rPr>
                      <a:t>类</a:t>
                    </a:r>
                  </a:p>
                  <a:p>
                    <a:endParaRPr kumimoji="1" lang="zh-CN" altLang="en-US" sz="1400" b="1">
                      <a:latin typeface="华文楷体" panose="02010600040101010101" pitchFamily="2" charset="-122"/>
                      <a:ea typeface="华文楷体" panose="02010600040101010101" pitchFamily="2" charset="-122"/>
                    </a:endParaRPr>
                  </a:p>
                  <a:p>
                    <a:r>
                      <a:rPr kumimoji="1" lang="zh-CN" altLang="en-US" sz="1400" b="1">
                        <a:latin typeface="华文楷体" panose="02010600040101010101" pitchFamily="2" charset="-122"/>
                        <a:ea typeface="华文楷体" panose="02010600040101010101" pitchFamily="2" charset="-122"/>
                      </a:rPr>
                      <a:t>数据成员与方法</a:t>
                    </a:r>
                  </a:p>
                </p:txBody>
              </p:sp>
              <p:sp>
                <p:nvSpPr>
                  <p:cNvPr id="104" name="Rectangle 9"/>
                  <p:cNvSpPr>
                    <a:spLocks noChangeArrowheads="1"/>
                  </p:cNvSpPr>
                  <p:nvPr/>
                </p:nvSpPr>
                <p:spPr bwMode="auto">
                  <a:xfrm>
                    <a:off x="0" y="0"/>
                    <a:ext cx="1065" cy="546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9pPr>
                  </a:lstStyle>
                  <a:p>
                    <a:pPr eaLnBrk="1" hangingPunct="1"/>
                    <a:endParaRPr lang="zh-CN" altLang="en-US" sz="1400">
                      <a:latin typeface="华文楷体" panose="02010600040101010101" pitchFamily="2" charset="-122"/>
                      <a:ea typeface="华文楷体" panose="02010600040101010101" pitchFamily="2" charset="-122"/>
                    </a:endParaRPr>
                  </a:p>
                </p:txBody>
              </p:sp>
            </p:grpSp>
            <p:grpSp>
              <p:nvGrpSpPr>
                <p:cNvPr id="61" name="Group 10"/>
                <p:cNvGrpSpPr>
                  <a:grpSpLocks/>
                </p:cNvGrpSpPr>
                <p:nvPr/>
              </p:nvGrpSpPr>
              <p:grpSpPr bwMode="auto">
                <a:xfrm>
                  <a:off x="1065" y="0"/>
                  <a:ext cx="1160" cy="546"/>
                  <a:chOff x="1065" y="0"/>
                  <a:chExt cx="1160" cy="546"/>
                </a:xfrm>
              </p:grpSpPr>
              <p:sp>
                <p:nvSpPr>
                  <p:cNvPr id="101" name="Rectangle 11"/>
                  <p:cNvSpPr>
                    <a:spLocks noChangeArrowheads="1"/>
                  </p:cNvSpPr>
                  <p:nvPr/>
                </p:nvSpPr>
                <p:spPr bwMode="auto">
                  <a:xfrm>
                    <a:off x="1108" y="0"/>
                    <a:ext cx="1074" cy="546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9pPr>
                  </a:lstStyle>
                  <a:p>
                    <a:pPr algn="ctr" eaLnBrk="1" hangingPunct="1"/>
                    <a:r>
                      <a:rPr kumimoji="1" lang="en-US" altLang="zh-CN" sz="1400" dirty="0">
                        <a:latin typeface="华文楷体" panose="02010600040101010101" pitchFamily="2" charset="-122"/>
                        <a:ea typeface="华文楷体" panose="02010600040101010101" pitchFamily="2" charset="-122"/>
                        <a:cs typeface="Times New Roman" panose="02020603050405020304" pitchFamily="18" charset="0"/>
                      </a:rPr>
                      <a:t>p</a:t>
                    </a:r>
                    <a:r>
                      <a:rPr kumimoji="1" lang="en-US" altLang="zh-CN" sz="1400" dirty="0" smtClean="0">
                        <a:latin typeface="华文楷体" panose="02010600040101010101" pitchFamily="2" charset="-122"/>
                        <a:ea typeface="华文楷体" panose="02010600040101010101" pitchFamily="2" charset="-122"/>
                        <a:cs typeface="Times New Roman" panose="02020603050405020304" pitchFamily="18" charset="0"/>
                      </a:rPr>
                      <a:t>ublic</a:t>
                    </a:r>
                    <a:endParaRPr kumimoji="1" lang="en-US" altLang="zh-CN" sz="1400" dirty="0">
                      <a:latin typeface="华文楷体" panose="02010600040101010101" pitchFamily="2" charset="-122"/>
                      <a:ea typeface="华文楷体" panose="02010600040101010101" pitchFamily="2" charset="-122"/>
                    </a:endParaRPr>
                  </a:p>
                </p:txBody>
              </p:sp>
              <p:sp>
                <p:nvSpPr>
                  <p:cNvPr id="102" name="Rectangle 12"/>
                  <p:cNvSpPr>
                    <a:spLocks noChangeArrowheads="1"/>
                  </p:cNvSpPr>
                  <p:nvPr/>
                </p:nvSpPr>
                <p:spPr bwMode="auto">
                  <a:xfrm>
                    <a:off x="1065" y="0"/>
                    <a:ext cx="1160" cy="546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9pPr>
                  </a:lstStyle>
                  <a:p>
                    <a:pPr eaLnBrk="1" hangingPunct="1"/>
                    <a:endParaRPr lang="zh-CN" altLang="en-US" sz="1400">
                      <a:latin typeface="华文楷体" panose="02010600040101010101" pitchFamily="2" charset="-122"/>
                      <a:ea typeface="华文楷体" panose="02010600040101010101" pitchFamily="2" charset="-122"/>
                    </a:endParaRPr>
                  </a:p>
                </p:txBody>
              </p:sp>
            </p:grpSp>
            <p:grpSp>
              <p:nvGrpSpPr>
                <p:cNvPr id="62" name="Group 13"/>
                <p:cNvGrpSpPr>
                  <a:grpSpLocks/>
                </p:cNvGrpSpPr>
                <p:nvPr/>
              </p:nvGrpSpPr>
              <p:grpSpPr bwMode="auto">
                <a:xfrm>
                  <a:off x="2225" y="0"/>
                  <a:ext cx="1022" cy="546"/>
                  <a:chOff x="2225" y="0"/>
                  <a:chExt cx="1022" cy="546"/>
                </a:xfrm>
              </p:grpSpPr>
              <p:sp>
                <p:nvSpPr>
                  <p:cNvPr id="99" name="Rectangle 14"/>
                  <p:cNvSpPr>
                    <a:spLocks noChangeArrowheads="1"/>
                  </p:cNvSpPr>
                  <p:nvPr/>
                </p:nvSpPr>
                <p:spPr bwMode="auto">
                  <a:xfrm>
                    <a:off x="2268" y="0"/>
                    <a:ext cx="936" cy="546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9pPr>
                  </a:lstStyle>
                  <a:p>
                    <a:pPr algn="ctr" eaLnBrk="1" hangingPunct="1"/>
                    <a:r>
                      <a:rPr kumimoji="1" lang="zh-CN" altLang="en-US" sz="1400" dirty="0">
                        <a:latin typeface="华文楷体" panose="02010600040101010101" pitchFamily="2" charset="-122"/>
                        <a:ea typeface="华文楷体" panose="02010600040101010101" pitchFamily="2" charset="-122"/>
                      </a:rPr>
                      <a:t>缺省</a:t>
                    </a:r>
                  </a:p>
                </p:txBody>
              </p:sp>
              <p:sp>
                <p:nvSpPr>
                  <p:cNvPr id="100" name="Rectangle 15"/>
                  <p:cNvSpPr>
                    <a:spLocks noChangeArrowheads="1"/>
                  </p:cNvSpPr>
                  <p:nvPr/>
                </p:nvSpPr>
                <p:spPr bwMode="auto">
                  <a:xfrm>
                    <a:off x="2225" y="0"/>
                    <a:ext cx="1022" cy="546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9pPr>
                  </a:lstStyle>
                  <a:p>
                    <a:pPr eaLnBrk="1" hangingPunct="1"/>
                    <a:endParaRPr lang="zh-CN" altLang="en-US" sz="1400">
                      <a:latin typeface="华文楷体" panose="02010600040101010101" pitchFamily="2" charset="-122"/>
                      <a:ea typeface="华文楷体" panose="02010600040101010101" pitchFamily="2" charset="-122"/>
                    </a:endParaRPr>
                  </a:p>
                </p:txBody>
              </p:sp>
            </p:grpSp>
            <p:grpSp>
              <p:nvGrpSpPr>
                <p:cNvPr id="63" name="Group 16"/>
                <p:cNvGrpSpPr>
                  <a:grpSpLocks/>
                </p:cNvGrpSpPr>
                <p:nvPr/>
              </p:nvGrpSpPr>
              <p:grpSpPr bwMode="auto">
                <a:xfrm>
                  <a:off x="0" y="546"/>
                  <a:ext cx="1065" cy="374"/>
                  <a:chOff x="0" y="546"/>
                  <a:chExt cx="1065" cy="374"/>
                </a:xfrm>
              </p:grpSpPr>
              <p:sp>
                <p:nvSpPr>
                  <p:cNvPr id="97" name="Rectangle 17"/>
                  <p:cNvSpPr>
                    <a:spLocks noChangeArrowheads="1"/>
                  </p:cNvSpPr>
                  <p:nvPr/>
                </p:nvSpPr>
                <p:spPr bwMode="auto">
                  <a:xfrm>
                    <a:off x="43" y="546"/>
                    <a:ext cx="979" cy="374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9pPr>
                  </a:lstStyle>
                  <a:p>
                    <a:pPr algn="just" eaLnBrk="1" hangingPunct="1"/>
                    <a:r>
                      <a:rPr kumimoji="1" lang="en-US" altLang="zh-CN" sz="1400">
                        <a:latin typeface="华文楷体" panose="02010600040101010101" pitchFamily="2" charset="-122"/>
                        <a:ea typeface="华文楷体" panose="02010600040101010101" pitchFamily="2" charset="-122"/>
                        <a:cs typeface="Times New Roman" panose="02020603050405020304" pitchFamily="18" charset="0"/>
                      </a:rPr>
                      <a:t>public</a:t>
                    </a:r>
                    <a:endParaRPr kumimoji="1" lang="en-US" altLang="zh-CN" sz="1400">
                      <a:latin typeface="华文楷体" panose="02010600040101010101" pitchFamily="2" charset="-122"/>
                      <a:ea typeface="华文楷体" panose="02010600040101010101" pitchFamily="2" charset="-122"/>
                    </a:endParaRPr>
                  </a:p>
                </p:txBody>
              </p:sp>
              <p:sp>
                <p:nvSpPr>
                  <p:cNvPr id="98" name="Rectangle 18"/>
                  <p:cNvSpPr>
                    <a:spLocks noChangeArrowheads="1"/>
                  </p:cNvSpPr>
                  <p:nvPr/>
                </p:nvSpPr>
                <p:spPr bwMode="auto">
                  <a:xfrm>
                    <a:off x="0" y="546"/>
                    <a:ext cx="1065" cy="374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9pPr>
                  </a:lstStyle>
                  <a:p>
                    <a:pPr eaLnBrk="1" hangingPunct="1"/>
                    <a:endParaRPr lang="zh-CN" altLang="en-US" sz="1400">
                      <a:latin typeface="华文楷体" panose="02010600040101010101" pitchFamily="2" charset="-122"/>
                      <a:ea typeface="华文楷体" panose="02010600040101010101" pitchFamily="2" charset="-122"/>
                    </a:endParaRPr>
                  </a:p>
                </p:txBody>
              </p:sp>
            </p:grpSp>
            <p:grpSp>
              <p:nvGrpSpPr>
                <p:cNvPr id="64" name="Group 19"/>
                <p:cNvGrpSpPr>
                  <a:grpSpLocks/>
                </p:cNvGrpSpPr>
                <p:nvPr/>
              </p:nvGrpSpPr>
              <p:grpSpPr bwMode="auto">
                <a:xfrm>
                  <a:off x="1065" y="546"/>
                  <a:ext cx="1160" cy="374"/>
                  <a:chOff x="1065" y="546"/>
                  <a:chExt cx="1160" cy="374"/>
                </a:xfrm>
              </p:grpSpPr>
              <p:sp>
                <p:nvSpPr>
                  <p:cNvPr id="95" name="Rectangle 20"/>
                  <p:cNvSpPr>
                    <a:spLocks noChangeArrowheads="1"/>
                  </p:cNvSpPr>
                  <p:nvPr/>
                </p:nvSpPr>
                <p:spPr bwMode="auto">
                  <a:xfrm>
                    <a:off x="1108" y="546"/>
                    <a:ext cx="1074" cy="374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9pPr>
                  </a:lstStyle>
                  <a:p>
                    <a:pPr algn="just" eaLnBrk="1" hangingPunct="1"/>
                    <a:r>
                      <a:rPr kumimoji="1" lang="zh-CN" altLang="en-US" sz="1400">
                        <a:latin typeface="华文楷体" panose="02010600040101010101" pitchFamily="2" charset="-122"/>
                        <a:ea typeface="华文楷体" panose="02010600040101010101" pitchFamily="2" charset="-122"/>
                      </a:rPr>
                      <a:t>所有类</a:t>
                    </a:r>
                  </a:p>
                </p:txBody>
              </p:sp>
              <p:sp>
                <p:nvSpPr>
                  <p:cNvPr id="96" name="Rectangle 21"/>
                  <p:cNvSpPr>
                    <a:spLocks noChangeArrowheads="1"/>
                  </p:cNvSpPr>
                  <p:nvPr/>
                </p:nvSpPr>
                <p:spPr bwMode="auto">
                  <a:xfrm>
                    <a:off x="1065" y="546"/>
                    <a:ext cx="1160" cy="374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9pPr>
                  </a:lstStyle>
                  <a:p>
                    <a:pPr eaLnBrk="1" hangingPunct="1"/>
                    <a:endParaRPr lang="zh-CN" altLang="en-US" sz="1400">
                      <a:latin typeface="华文楷体" panose="02010600040101010101" pitchFamily="2" charset="-122"/>
                      <a:ea typeface="华文楷体" panose="02010600040101010101" pitchFamily="2" charset="-122"/>
                    </a:endParaRPr>
                  </a:p>
                </p:txBody>
              </p:sp>
            </p:grpSp>
            <p:grpSp>
              <p:nvGrpSpPr>
                <p:cNvPr id="65" name="Group 22"/>
                <p:cNvGrpSpPr>
                  <a:grpSpLocks/>
                </p:cNvGrpSpPr>
                <p:nvPr/>
              </p:nvGrpSpPr>
              <p:grpSpPr bwMode="auto">
                <a:xfrm>
                  <a:off x="2225" y="546"/>
                  <a:ext cx="1022" cy="374"/>
                  <a:chOff x="2225" y="546"/>
                  <a:chExt cx="1022" cy="374"/>
                </a:xfrm>
              </p:grpSpPr>
              <p:sp>
                <p:nvSpPr>
                  <p:cNvPr id="93" name="Rectangle 23"/>
                  <p:cNvSpPr>
                    <a:spLocks noChangeArrowheads="1"/>
                  </p:cNvSpPr>
                  <p:nvPr/>
                </p:nvSpPr>
                <p:spPr bwMode="auto">
                  <a:xfrm>
                    <a:off x="2268" y="546"/>
                    <a:ext cx="936" cy="374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9pPr>
                  </a:lstStyle>
                  <a:p>
                    <a:pPr algn="just" eaLnBrk="1" hangingPunct="1"/>
                    <a:r>
                      <a:rPr kumimoji="1" lang="zh-CN" altLang="en-US" sz="1400" dirty="0">
                        <a:latin typeface="华文楷体" panose="02010600040101010101" pitchFamily="2" charset="-122"/>
                        <a:ea typeface="华文楷体" panose="02010600040101010101" pitchFamily="2" charset="-122"/>
                      </a:rPr>
                      <a:t>包中类</a:t>
                    </a:r>
                    <a:r>
                      <a:rPr kumimoji="1" lang="en-US" altLang="zh-CN" sz="1400" dirty="0">
                        <a:latin typeface="华文楷体" panose="02010600040101010101" pitchFamily="2" charset="-122"/>
                        <a:ea typeface="华文楷体" panose="02010600040101010101" pitchFamily="2" charset="-122"/>
                        <a:cs typeface="Times New Roman" panose="02020603050405020304" pitchFamily="18" charset="0"/>
                      </a:rPr>
                      <a:t>(</a:t>
                    </a:r>
                    <a:r>
                      <a:rPr kumimoji="1" lang="zh-CN" altLang="en-US" sz="1400" dirty="0">
                        <a:latin typeface="华文楷体" panose="02010600040101010101" pitchFamily="2" charset="-122"/>
                        <a:ea typeface="华文楷体" panose="02010600040101010101" pitchFamily="2" charset="-122"/>
                      </a:rPr>
                      <a:t>含当前类</a:t>
                    </a:r>
                    <a:r>
                      <a:rPr kumimoji="1" lang="en-US" altLang="zh-CN" sz="1400" dirty="0">
                        <a:latin typeface="华文楷体" panose="02010600040101010101" pitchFamily="2" charset="-122"/>
                        <a:ea typeface="华文楷体" panose="02010600040101010101" pitchFamily="2" charset="-122"/>
                        <a:cs typeface="Times New Roman" panose="02020603050405020304" pitchFamily="18" charset="0"/>
                      </a:rPr>
                      <a:t>)</a:t>
                    </a:r>
                    <a:endParaRPr kumimoji="1" lang="en-US" altLang="zh-CN" sz="1400" dirty="0">
                      <a:latin typeface="华文楷体" panose="02010600040101010101" pitchFamily="2" charset="-122"/>
                      <a:ea typeface="华文楷体" panose="02010600040101010101" pitchFamily="2" charset="-122"/>
                    </a:endParaRPr>
                  </a:p>
                </p:txBody>
              </p:sp>
              <p:sp>
                <p:nvSpPr>
                  <p:cNvPr id="94" name="Rectangle 24"/>
                  <p:cNvSpPr>
                    <a:spLocks noChangeArrowheads="1"/>
                  </p:cNvSpPr>
                  <p:nvPr/>
                </p:nvSpPr>
                <p:spPr bwMode="auto">
                  <a:xfrm>
                    <a:off x="2225" y="546"/>
                    <a:ext cx="1022" cy="374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9pPr>
                  </a:lstStyle>
                  <a:p>
                    <a:pPr eaLnBrk="1" hangingPunct="1"/>
                    <a:endParaRPr lang="zh-CN" altLang="en-US" sz="1400">
                      <a:latin typeface="华文楷体" panose="02010600040101010101" pitchFamily="2" charset="-122"/>
                      <a:ea typeface="华文楷体" panose="02010600040101010101" pitchFamily="2" charset="-122"/>
                    </a:endParaRPr>
                  </a:p>
                </p:txBody>
              </p:sp>
            </p:grpSp>
            <p:grpSp>
              <p:nvGrpSpPr>
                <p:cNvPr id="66" name="Group 25"/>
                <p:cNvGrpSpPr>
                  <a:grpSpLocks/>
                </p:cNvGrpSpPr>
                <p:nvPr/>
              </p:nvGrpSpPr>
              <p:grpSpPr bwMode="auto">
                <a:xfrm>
                  <a:off x="0" y="920"/>
                  <a:ext cx="1065" cy="374"/>
                  <a:chOff x="0" y="920"/>
                  <a:chExt cx="1065" cy="374"/>
                </a:xfrm>
              </p:grpSpPr>
              <p:sp>
                <p:nvSpPr>
                  <p:cNvPr id="91" name="Rectangle 26"/>
                  <p:cNvSpPr>
                    <a:spLocks noChangeArrowheads="1"/>
                  </p:cNvSpPr>
                  <p:nvPr/>
                </p:nvSpPr>
                <p:spPr bwMode="auto">
                  <a:xfrm>
                    <a:off x="43" y="920"/>
                    <a:ext cx="979" cy="374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9pPr>
                  </a:lstStyle>
                  <a:p>
                    <a:pPr algn="just" eaLnBrk="1" hangingPunct="1"/>
                    <a:r>
                      <a:rPr kumimoji="1" lang="en-US" altLang="zh-CN" sz="1400">
                        <a:latin typeface="华文楷体" panose="02010600040101010101" pitchFamily="2" charset="-122"/>
                        <a:ea typeface="华文楷体" panose="02010600040101010101" pitchFamily="2" charset="-122"/>
                        <a:cs typeface="Times New Roman" panose="02020603050405020304" pitchFamily="18" charset="0"/>
                      </a:rPr>
                      <a:t>protected</a:t>
                    </a:r>
                    <a:endParaRPr kumimoji="1" lang="en-US" altLang="zh-CN" sz="1400">
                      <a:latin typeface="华文楷体" panose="02010600040101010101" pitchFamily="2" charset="-122"/>
                      <a:ea typeface="华文楷体" panose="02010600040101010101" pitchFamily="2" charset="-122"/>
                    </a:endParaRPr>
                  </a:p>
                </p:txBody>
              </p:sp>
              <p:sp>
                <p:nvSpPr>
                  <p:cNvPr id="92" name="Rectangle 27"/>
                  <p:cNvSpPr>
                    <a:spLocks noChangeArrowheads="1"/>
                  </p:cNvSpPr>
                  <p:nvPr/>
                </p:nvSpPr>
                <p:spPr bwMode="auto">
                  <a:xfrm>
                    <a:off x="0" y="920"/>
                    <a:ext cx="1065" cy="374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9pPr>
                  </a:lstStyle>
                  <a:p>
                    <a:pPr eaLnBrk="1" hangingPunct="1"/>
                    <a:endParaRPr lang="zh-CN" altLang="en-US" sz="1400">
                      <a:latin typeface="华文楷体" panose="02010600040101010101" pitchFamily="2" charset="-122"/>
                      <a:ea typeface="华文楷体" panose="02010600040101010101" pitchFamily="2" charset="-122"/>
                    </a:endParaRPr>
                  </a:p>
                </p:txBody>
              </p:sp>
            </p:grpSp>
            <p:grpSp>
              <p:nvGrpSpPr>
                <p:cNvPr id="67" name="Group 28"/>
                <p:cNvGrpSpPr>
                  <a:grpSpLocks/>
                </p:cNvGrpSpPr>
                <p:nvPr/>
              </p:nvGrpSpPr>
              <p:grpSpPr bwMode="auto">
                <a:xfrm>
                  <a:off x="1065" y="920"/>
                  <a:ext cx="1160" cy="374"/>
                  <a:chOff x="1065" y="920"/>
                  <a:chExt cx="1160" cy="374"/>
                </a:xfrm>
              </p:grpSpPr>
              <p:sp>
                <p:nvSpPr>
                  <p:cNvPr id="89" name="Rectangle 29"/>
                  <p:cNvSpPr>
                    <a:spLocks noChangeArrowheads="1"/>
                  </p:cNvSpPr>
                  <p:nvPr/>
                </p:nvSpPr>
                <p:spPr bwMode="auto">
                  <a:xfrm>
                    <a:off x="1108" y="920"/>
                    <a:ext cx="1074" cy="374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9pPr>
                  </a:lstStyle>
                  <a:p>
                    <a:pPr algn="just" eaLnBrk="1" hangingPunct="1"/>
                    <a:r>
                      <a:rPr kumimoji="1" lang="zh-CN" altLang="en-US" sz="1400">
                        <a:latin typeface="华文楷体" panose="02010600040101010101" pitchFamily="2" charset="-122"/>
                        <a:ea typeface="华文楷体" panose="02010600040101010101" pitchFamily="2" charset="-122"/>
                      </a:rPr>
                      <a:t>包中类</a:t>
                    </a:r>
                    <a:r>
                      <a:rPr kumimoji="1" lang="en-US" altLang="zh-CN" sz="1400">
                        <a:latin typeface="华文楷体" panose="02010600040101010101" pitchFamily="2" charset="-122"/>
                        <a:ea typeface="华文楷体" panose="02010600040101010101" pitchFamily="2" charset="-122"/>
                        <a:cs typeface="Times New Roman" panose="02020603050405020304" pitchFamily="18" charset="0"/>
                      </a:rPr>
                      <a:t>(</a:t>
                    </a:r>
                    <a:r>
                      <a:rPr kumimoji="1" lang="zh-CN" altLang="en-US" sz="1400">
                        <a:latin typeface="华文楷体" panose="02010600040101010101" pitchFamily="2" charset="-122"/>
                        <a:ea typeface="华文楷体" panose="02010600040101010101" pitchFamily="2" charset="-122"/>
                      </a:rPr>
                      <a:t>含当前类</a:t>
                    </a:r>
                    <a:r>
                      <a:rPr kumimoji="1" lang="en-US" altLang="zh-CN" sz="1400">
                        <a:latin typeface="华文楷体" panose="02010600040101010101" pitchFamily="2" charset="-122"/>
                        <a:ea typeface="华文楷体" panose="02010600040101010101" pitchFamily="2" charset="-122"/>
                        <a:cs typeface="Times New Roman" panose="02020603050405020304" pitchFamily="18" charset="0"/>
                      </a:rPr>
                      <a:t>)</a:t>
                    </a:r>
                    <a:r>
                      <a:rPr kumimoji="1" lang="zh-CN" altLang="en-US" sz="1400">
                        <a:latin typeface="华文楷体" panose="02010600040101010101" pitchFamily="2" charset="-122"/>
                        <a:ea typeface="华文楷体" panose="02010600040101010101" pitchFamily="2" charset="-122"/>
                      </a:rPr>
                      <a:t>，所有子类</a:t>
                    </a:r>
                  </a:p>
                </p:txBody>
              </p:sp>
              <p:sp>
                <p:nvSpPr>
                  <p:cNvPr id="90" name="Rectangle 30"/>
                  <p:cNvSpPr>
                    <a:spLocks noChangeArrowheads="1"/>
                  </p:cNvSpPr>
                  <p:nvPr/>
                </p:nvSpPr>
                <p:spPr bwMode="auto">
                  <a:xfrm>
                    <a:off x="1065" y="920"/>
                    <a:ext cx="1160" cy="374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9pPr>
                  </a:lstStyle>
                  <a:p>
                    <a:pPr eaLnBrk="1" hangingPunct="1"/>
                    <a:endParaRPr lang="zh-CN" altLang="en-US" sz="1400">
                      <a:latin typeface="华文楷体" panose="02010600040101010101" pitchFamily="2" charset="-122"/>
                      <a:ea typeface="华文楷体" panose="02010600040101010101" pitchFamily="2" charset="-122"/>
                    </a:endParaRPr>
                  </a:p>
                </p:txBody>
              </p:sp>
            </p:grpSp>
            <p:grpSp>
              <p:nvGrpSpPr>
                <p:cNvPr id="68" name="Group 31"/>
                <p:cNvGrpSpPr>
                  <a:grpSpLocks/>
                </p:cNvGrpSpPr>
                <p:nvPr/>
              </p:nvGrpSpPr>
              <p:grpSpPr bwMode="auto">
                <a:xfrm>
                  <a:off x="2225" y="920"/>
                  <a:ext cx="1022" cy="374"/>
                  <a:chOff x="2225" y="920"/>
                  <a:chExt cx="1022" cy="374"/>
                </a:xfrm>
              </p:grpSpPr>
              <p:sp>
                <p:nvSpPr>
                  <p:cNvPr id="87" name="Rectangle 32"/>
                  <p:cNvSpPr>
                    <a:spLocks noChangeArrowheads="1"/>
                  </p:cNvSpPr>
                  <p:nvPr/>
                </p:nvSpPr>
                <p:spPr bwMode="auto">
                  <a:xfrm>
                    <a:off x="2268" y="920"/>
                    <a:ext cx="936" cy="374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9pPr>
                  </a:lstStyle>
                  <a:p>
                    <a:pPr algn="just" eaLnBrk="1" hangingPunct="1"/>
                    <a:r>
                      <a:rPr kumimoji="1" lang="zh-CN" altLang="en-US" sz="1400">
                        <a:latin typeface="华文楷体" panose="02010600040101010101" pitchFamily="2" charset="-122"/>
                        <a:ea typeface="华文楷体" panose="02010600040101010101" pitchFamily="2" charset="-122"/>
                      </a:rPr>
                      <a:t>包中类</a:t>
                    </a:r>
                    <a:r>
                      <a:rPr kumimoji="1" lang="en-US" altLang="zh-CN" sz="1400">
                        <a:latin typeface="华文楷体" panose="02010600040101010101" pitchFamily="2" charset="-122"/>
                        <a:ea typeface="华文楷体" panose="02010600040101010101" pitchFamily="2" charset="-122"/>
                        <a:cs typeface="Times New Roman" panose="02020603050405020304" pitchFamily="18" charset="0"/>
                      </a:rPr>
                      <a:t>(</a:t>
                    </a:r>
                    <a:r>
                      <a:rPr kumimoji="1" lang="zh-CN" altLang="en-US" sz="1400">
                        <a:latin typeface="华文楷体" panose="02010600040101010101" pitchFamily="2" charset="-122"/>
                        <a:ea typeface="华文楷体" panose="02010600040101010101" pitchFamily="2" charset="-122"/>
                      </a:rPr>
                      <a:t>含当前类</a:t>
                    </a:r>
                    <a:r>
                      <a:rPr kumimoji="1" lang="en-US" altLang="zh-CN" sz="1400">
                        <a:latin typeface="华文楷体" panose="02010600040101010101" pitchFamily="2" charset="-122"/>
                        <a:ea typeface="华文楷体" panose="02010600040101010101" pitchFamily="2" charset="-122"/>
                        <a:cs typeface="Times New Roman" panose="02020603050405020304" pitchFamily="18" charset="0"/>
                      </a:rPr>
                      <a:t>)</a:t>
                    </a:r>
                    <a:endParaRPr kumimoji="1" lang="en-US" altLang="zh-CN" sz="1400">
                      <a:latin typeface="华文楷体" panose="02010600040101010101" pitchFamily="2" charset="-122"/>
                      <a:ea typeface="华文楷体" panose="02010600040101010101" pitchFamily="2" charset="-122"/>
                    </a:endParaRPr>
                  </a:p>
                </p:txBody>
              </p:sp>
              <p:sp>
                <p:nvSpPr>
                  <p:cNvPr id="88" name="Rectangle 33"/>
                  <p:cNvSpPr>
                    <a:spLocks noChangeArrowheads="1"/>
                  </p:cNvSpPr>
                  <p:nvPr/>
                </p:nvSpPr>
                <p:spPr bwMode="auto">
                  <a:xfrm>
                    <a:off x="2225" y="920"/>
                    <a:ext cx="1022" cy="374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9pPr>
                  </a:lstStyle>
                  <a:p>
                    <a:pPr eaLnBrk="1" hangingPunct="1"/>
                    <a:endParaRPr lang="zh-CN" altLang="en-US" sz="1400">
                      <a:latin typeface="华文楷体" panose="02010600040101010101" pitchFamily="2" charset="-122"/>
                      <a:ea typeface="华文楷体" panose="02010600040101010101" pitchFamily="2" charset="-122"/>
                    </a:endParaRPr>
                  </a:p>
                </p:txBody>
              </p:sp>
            </p:grpSp>
            <p:grpSp>
              <p:nvGrpSpPr>
                <p:cNvPr id="69" name="Group 34"/>
                <p:cNvGrpSpPr>
                  <a:grpSpLocks/>
                </p:cNvGrpSpPr>
                <p:nvPr/>
              </p:nvGrpSpPr>
              <p:grpSpPr bwMode="auto">
                <a:xfrm>
                  <a:off x="0" y="1294"/>
                  <a:ext cx="1065" cy="374"/>
                  <a:chOff x="0" y="1294"/>
                  <a:chExt cx="1065" cy="374"/>
                </a:xfrm>
              </p:grpSpPr>
              <p:sp>
                <p:nvSpPr>
                  <p:cNvPr id="85" name="Rectangle 35"/>
                  <p:cNvSpPr>
                    <a:spLocks noChangeArrowheads="1"/>
                  </p:cNvSpPr>
                  <p:nvPr/>
                </p:nvSpPr>
                <p:spPr bwMode="auto">
                  <a:xfrm>
                    <a:off x="43" y="1294"/>
                    <a:ext cx="979" cy="374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9pPr>
                  </a:lstStyle>
                  <a:p>
                    <a:pPr algn="just" eaLnBrk="1" hangingPunct="1"/>
                    <a:r>
                      <a:rPr kumimoji="1" lang="zh-CN" altLang="en-US" sz="1400">
                        <a:latin typeface="华文楷体" panose="02010600040101010101" pitchFamily="2" charset="-122"/>
                        <a:ea typeface="华文楷体" panose="02010600040101010101" pitchFamily="2" charset="-122"/>
                      </a:rPr>
                      <a:t>缺省</a:t>
                    </a:r>
                    <a:r>
                      <a:rPr kumimoji="1" lang="en-US" altLang="zh-CN" sz="1400">
                        <a:latin typeface="华文楷体" panose="02010600040101010101" pitchFamily="2" charset="-122"/>
                        <a:ea typeface="华文楷体" panose="02010600040101010101" pitchFamily="2" charset="-122"/>
                        <a:cs typeface="Times New Roman" panose="02020603050405020304" pitchFamily="18" charset="0"/>
                      </a:rPr>
                      <a:t>(friendly)</a:t>
                    </a:r>
                    <a:endParaRPr kumimoji="1" lang="en-US" altLang="zh-CN" sz="1400">
                      <a:latin typeface="华文楷体" panose="02010600040101010101" pitchFamily="2" charset="-122"/>
                      <a:ea typeface="华文楷体" panose="02010600040101010101" pitchFamily="2" charset="-122"/>
                    </a:endParaRPr>
                  </a:p>
                </p:txBody>
              </p:sp>
              <p:sp>
                <p:nvSpPr>
                  <p:cNvPr id="86" name="Rectangle 36"/>
                  <p:cNvSpPr>
                    <a:spLocks noChangeArrowheads="1"/>
                  </p:cNvSpPr>
                  <p:nvPr/>
                </p:nvSpPr>
                <p:spPr bwMode="auto">
                  <a:xfrm>
                    <a:off x="0" y="1294"/>
                    <a:ext cx="1065" cy="374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9pPr>
                  </a:lstStyle>
                  <a:p>
                    <a:pPr eaLnBrk="1" hangingPunct="1"/>
                    <a:endParaRPr lang="zh-CN" altLang="en-US" sz="1400">
                      <a:latin typeface="华文楷体" panose="02010600040101010101" pitchFamily="2" charset="-122"/>
                      <a:ea typeface="华文楷体" panose="02010600040101010101" pitchFamily="2" charset="-122"/>
                    </a:endParaRPr>
                  </a:p>
                </p:txBody>
              </p:sp>
            </p:grpSp>
            <p:grpSp>
              <p:nvGrpSpPr>
                <p:cNvPr id="70" name="Group 37"/>
                <p:cNvGrpSpPr>
                  <a:grpSpLocks/>
                </p:cNvGrpSpPr>
                <p:nvPr/>
              </p:nvGrpSpPr>
              <p:grpSpPr bwMode="auto">
                <a:xfrm>
                  <a:off x="1065" y="1294"/>
                  <a:ext cx="1160" cy="374"/>
                  <a:chOff x="1065" y="1294"/>
                  <a:chExt cx="1160" cy="374"/>
                </a:xfrm>
              </p:grpSpPr>
              <p:sp>
                <p:nvSpPr>
                  <p:cNvPr id="83" name="Rectangle 38"/>
                  <p:cNvSpPr>
                    <a:spLocks noChangeArrowheads="1"/>
                  </p:cNvSpPr>
                  <p:nvPr/>
                </p:nvSpPr>
                <p:spPr bwMode="auto">
                  <a:xfrm>
                    <a:off x="1108" y="1294"/>
                    <a:ext cx="1074" cy="374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9pPr>
                  </a:lstStyle>
                  <a:p>
                    <a:pPr algn="just" eaLnBrk="1" hangingPunct="1"/>
                    <a:r>
                      <a:rPr kumimoji="1" lang="zh-CN" altLang="en-US" sz="1400">
                        <a:latin typeface="华文楷体" panose="02010600040101010101" pitchFamily="2" charset="-122"/>
                        <a:ea typeface="华文楷体" panose="02010600040101010101" pitchFamily="2" charset="-122"/>
                      </a:rPr>
                      <a:t>包中类</a:t>
                    </a:r>
                    <a:r>
                      <a:rPr kumimoji="1" lang="en-US" altLang="zh-CN" sz="1400">
                        <a:latin typeface="华文楷体" panose="02010600040101010101" pitchFamily="2" charset="-122"/>
                        <a:ea typeface="华文楷体" panose="02010600040101010101" pitchFamily="2" charset="-122"/>
                        <a:cs typeface="Times New Roman" panose="02020603050405020304" pitchFamily="18" charset="0"/>
                      </a:rPr>
                      <a:t>(</a:t>
                    </a:r>
                    <a:r>
                      <a:rPr kumimoji="1" lang="zh-CN" altLang="en-US" sz="1400">
                        <a:latin typeface="华文楷体" panose="02010600040101010101" pitchFamily="2" charset="-122"/>
                        <a:ea typeface="华文楷体" panose="02010600040101010101" pitchFamily="2" charset="-122"/>
                      </a:rPr>
                      <a:t>含当前类</a:t>
                    </a:r>
                    <a:r>
                      <a:rPr kumimoji="1" lang="en-US" altLang="zh-CN" sz="1400">
                        <a:latin typeface="华文楷体" panose="02010600040101010101" pitchFamily="2" charset="-122"/>
                        <a:ea typeface="华文楷体" panose="02010600040101010101" pitchFamily="2" charset="-122"/>
                        <a:cs typeface="Times New Roman" panose="02020603050405020304" pitchFamily="18" charset="0"/>
                      </a:rPr>
                      <a:t>)</a:t>
                    </a:r>
                    <a:endParaRPr kumimoji="1" lang="en-US" altLang="zh-CN" sz="1400">
                      <a:latin typeface="华文楷体" panose="02010600040101010101" pitchFamily="2" charset="-122"/>
                      <a:ea typeface="华文楷体" panose="02010600040101010101" pitchFamily="2" charset="-122"/>
                    </a:endParaRPr>
                  </a:p>
                </p:txBody>
              </p:sp>
              <p:sp>
                <p:nvSpPr>
                  <p:cNvPr id="84" name="Rectangle 39"/>
                  <p:cNvSpPr>
                    <a:spLocks noChangeArrowheads="1"/>
                  </p:cNvSpPr>
                  <p:nvPr/>
                </p:nvSpPr>
                <p:spPr bwMode="auto">
                  <a:xfrm>
                    <a:off x="1065" y="1294"/>
                    <a:ext cx="1160" cy="374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9pPr>
                  </a:lstStyle>
                  <a:p>
                    <a:pPr eaLnBrk="1" hangingPunct="1"/>
                    <a:endParaRPr lang="zh-CN" altLang="en-US" sz="1400">
                      <a:latin typeface="华文楷体" panose="02010600040101010101" pitchFamily="2" charset="-122"/>
                      <a:ea typeface="华文楷体" panose="02010600040101010101" pitchFamily="2" charset="-122"/>
                    </a:endParaRPr>
                  </a:p>
                </p:txBody>
              </p:sp>
            </p:grpSp>
            <p:grpSp>
              <p:nvGrpSpPr>
                <p:cNvPr id="71" name="Group 40"/>
                <p:cNvGrpSpPr>
                  <a:grpSpLocks/>
                </p:cNvGrpSpPr>
                <p:nvPr/>
              </p:nvGrpSpPr>
              <p:grpSpPr bwMode="auto">
                <a:xfrm>
                  <a:off x="2225" y="1294"/>
                  <a:ext cx="1022" cy="374"/>
                  <a:chOff x="2225" y="1294"/>
                  <a:chExt cx="1022" cy="374"/>
                </a:xfrm>
              </p:grpSpPr>
              <p:sp>
                <p:nvSpPr>
                  <p:cNvPr id="81" name="Rectangle 41"/>
                  <p:cNvSpPr>
                    <a:spLocks noChangeArrowheads="1"/>
                  </p:cNvSpPr>
                  <p:nvPr/>
                </p:nvSpPr>
                <p:spPr bwMode="auto">
                  <a:xfrm>
                    <a:off x="2268" y="1294"/>
                    <a:ext cx="936" cy="374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9pPr>
                  </a:lstStyle>
                  <a:p>
                    <a:pPr algn="just" eaLnBrk="1" hangingPunct="1"/>
                    <a:r>
                      <a:rPr kumimoji="1" lang="zh-CN" altLang="en-US" sz="1400">
                        <a:latin typeface="华文楷体" panose="02010600040101010101" pitchFamily="2" charset="-122"/>
                        <a:ea typeface="华文楷体" panose="02010600040101010101" pitchFamily="2" charset="-122"/>
                      </a:rPr>
                      <a:t>包中类</a:t>
                    </a:r>
                    <a:r>
                      <a:rPr kumimoji="1" lang="en-US" altLang="zh-CN" sz="1400">
                        <a:latin typeface="华文楷体" panose="02010600040101010101" pitchFamily="2" charset="-122"/>
                        <a:ea typeface="华文楷体" panose="02010600040101010101" pitchFamily="2" charset="-122"/>
                        <a:cs typeface="Times New Roman" panose="02020603050405020304" pitchFamily="18" charset="0"/>
                      </a:rPr>
                      <a:t>(</a:t>
                    </a:r>
                    <a:r>
                      <a:rPr kumimoji="1" lang="zh-CN" altLang="en-US" sz="1400">
                        <a:latin typeface="华文楷体" panose="02010600040101010101" pitchFamily="2" charset="-122"/>
                        <a:ea typeface="华文楷体" panose="02010600040101010101" pitchFamily="2" charset="-122"/>
                      </a:rPr>
                      <a:t>含当前类</a:t>
                    </a:r>
                    <a:r>
                      <a:rPr kumimoji="1" lang="en-US" altLang="zh-CN" sz="1400">
                        <a:latin typeface="华文楷体" panose="02010600040101010101" pitchFamily="2" charset="-122"/>
                        <a:ea typeface="华文楷体" panose="02010600040101010101" pitchFamily="2" charset="-122"/>
                        <a:cs typeface="Times New Roman" panose="02020603050405020304" pitchFamily="18" charset="0"/>
                      </a:rPr>
                      <a:t>)</a:t>
                    </a:r>
                    <a:endParaRPr kumimoji="1" lang="en-US" altLang="zh-CN" sz="1400">
                      <a:latin typeface="华文楷体" panose="02010600040101010101" pitchFamily="2" charset="-122"/>
                      <a:ea typeface="华文楷体" panose="02010600040101010101" pitchFamily="2" charset="-122"/>
                    </a:endParaRPr>
                  </a:p>
                </p:txBody>
              </p:sp>
              <p:sp>
                <p:nvSpPr>
                  <p:cNvPr id="82" name="Rectangle 42"/>
                  <p:cNvSpPr>
                    <a:spLocks noChangeArrowheads="1"/>
                  </p:cNvSpPr>
                  <p:nvPr/>
                </p:nvSpPr>
                <p:spPr bwMode="auto">
                  <a:xfrm>
                    <a:off x="2225" y="1294"/>
                    <a:ext cx="1022" cy="374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9pPr>
                  </a:lstStyle>
                  <a:p>
                    <a:pPr eaLnBrk="1" hangingPunct="1"/>
                    <a:endParaRPr lang="zh-CN" altLang="en-US" sz="1400">
                      <a:latin typeface="华文楷体" panose="02010600040101010101" pitchFamily="2" charset="-122"/>
                      <a:ea typeface="华文楷体" panose="02010600040101010101" pitchFamily="2" charset="-122"/>
                    </a:endParaRPr>
                  </a:p>
                </p:txBody>
              </p:sp>
            </p:grpSp>
            <p:grpSp>
              <p:nvGrpSpPr>
                <p:cNvPr id="72" name="Group 43"/>
                <p:cNvGrpSpPr>
                  <a:grpSpLocks/>
                </p:cNvGrpSpPr>
                <p:nvPr/>
              </p:nvGrpSpPr>
              <p:grpSpPr bwMode="auto">
                <a:xfrm>
                  <a:off x="0" y="1668"/>
                  <a:ext cx="1065" cy="374"/>
                  <a:chOff x="0" y="1668"/>
                  <a:chExt cx="1065" cy="374"/>
                </a:xfrm>
              </p:grpSpPr>
              <p:sp>
                <p:nvSpPr>
                  <p:cNvPr id="79" name="Rectangle 44"/>
                  <p:cNvSpPr>
                    <a:spLocks noChangeArrowheads="1"/>
                  </p:cNvSpPr>
                  <p:nvPr/>
                </p:nvSpPr>
                <p:spPr bwMode="auto">
                  <a:xfrm>
                    <a:off x="43" y="1668"/>
                    <a:ext cx="979" cy="374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9pPr>
                  </a:lstStyle>
                  <a:p>
                    <a:pPr algn="just" eaLnBrk="1" hangingPunct="1"/>
                    <a:r>
                      <a:rPr kumimoji="1" lang="en-US" altLang="zh-CN" sz="1400">
                        <a:latin typeface="华文楷体" panose="02010600040101010101" pitchFamily="2" charset="-122"/>
                        <a:ea typeface="华文楷体" panose="02010600040101010101" pitchFamily="2" charset="-122"/>
                        <a:cs typeface="Times New Roman" panose="02020603050405020304" pitchFamily="18" charset="0"/>
                      </a:rPr>
                      <a:t>private</a:t>
                    </a:r>
                    <a:endParaRPr kumimoji="1" lang="en-US" altLang="zh-CN" sz="1400">
                      <a:latin typeface="华文楷体" panose="02010600040101010101" pitchFamily="2" charset="-122"/>
                      <a:ea typeface="华文楷体" panose="02010600040101010101" pitchFamily="2" charset="-122"/>
                    </a:endParaRPr>
                  </a:p>
                </p:txBody>
              </p:sp>
              <p:sp>
                <p:nvSpPr>
                  <p:cNvPr id="80" name="Rectangle 45"/>
                  <p:cNvSpPr>
                    <a:spLocks noChangeArrowheads="1"/>
                  </p:cNvSpPr>
                  <p:nvPr/>
                </p:nvSpPr>
                <p:spPr bwMode="auto">
                  <a:xfrm>
                    <a:off x="0" y="1668"/>
                    <a:ext cx="1065" cy="374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9pPr>
                  </a:lstStyle>
                  <a:p>
                    <a:pPr eaLnBrk="1" hangingPunct="1"/>
                    <a:endParaRPr lang="zh-CN" altLang="en-US" sz="1400">
                      <a:latin typeface="华文楷体" panose="02010600040101010101" pitchFamily="2" charset="-122"/>
                      <a:ea typeface="华文楷体" panose="02010600040101010101" pitchFamily="2" charset="-122"/>
                    </a:endParaRPr>
                  </a:p>
                </p:txBody>
              </p:sp>
            </p:grpSp>
            <p:grpSp>
              <p:nvGrpSpPr>
                <p:cNvPr id="73" name="Group 46"/>
                <p:cNvGrpSpPr>
                  <a:grpSpLocks/>
                </p:cNvGrpSpPr>
                <p:nvPr/>
              </p:nvGrpSpPr>
              <p:grpSpPr bwMode="auto">
                <a:xfrm>
                  <a:off x="1065" y="1668"/>
                  <a:ext cx="1160" cy="374"/>
                  <a:chOff x="1065" y="1668"/>
                  <a:chExt cx="1160" cy="374"/>
                </a:xfrm>
              </p:grpSpPr>
              <p:sp>
                <p:nvSpPr>
                  <p:cNvPr id="77" name="Rectangle 47"/>
                  <p:cNvSpPr>
                    <a:spLocks noChangeArrowheads="1"/>
                  </p:cNvSpPr>
                  <p:nvPr/>
                </p:nvSpPr>
                <p:spPr bwMode="auto">
                  <a:xfrm>
                    <a:off x="1108" y="1668"/>
                    <a:ext cx="1074" cy="374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9pPr>
                  </a:lstStyle>
                  <a:p>
                    <a:pPr algn="just" eaLnBrk="1" hangingPunct="1"/>
                    <a:r>
                      <a:rPr kumimoji="1" lang="zh-CN" altLang="en-US" sz="1400" dirty="0">
                        <a:latin typeface="华文楷体" panose="02010600040101010101" pitchFamily="2" charset="-122"/>
                        <a:ea typeface="华文楷体" panose="02010600040101010101" pitchFamily="2" charset="-122"/>
                      </a:rPr>
                      <a:t>当前</a:t>
                    </a:r>
                    <a:r>
                      <a:rPr kumimoji="1" lang="zh-CN" altLang="en-US" sz="1400" dirty="0" smtClean="0">
                        <a:latin typeface="华文楷体" panose="02010600040101010101" pitchFamily="2" charset="-122"/>
                        <a:ea typeface="华文楷体" panose="02010600040101010101" pitchFamily="2" charset="-122"/>
                      </a:rPr>
                      <a:t>类</a:t>
                    </a:r>
                    <a:endParaRPr kumimoji="1" lang="zh-CN" altLang="en-US" sz="1400" dirty="0">
                      <a:latin typeface="华文楷体" panose="02010600040101010101" pitchFamily="2" charset="-122"/>
                      <a:ea typeface="华文楷体" panose="02010600040101010101" pitchFamily="2" charset="-122"/>
                    </a:endParaRPr>
                  </a:p>
                </p:txBody>
              </p:sp>
              <p:sp>
                <p:nvSpPr>
                  <p:cNvPr id="78" name="Rectangle 48"/>
                  <p:cNvSpPr>
                    <a:spLocks noChangeArrowheads="1"/>
                  </p:cNvSpPr>
                  <p:nvPr/>
                </p:nvSpPr>
                <p:spPr bwMode="auto">
                  <a:xfrm>
                    <a:off x="1065" y="1668"/>
                    <a:ext cx="1160" cy="374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9pPr>
                  </a:lstStyle>
                  <a:p>
                    <a:pPr eaLnBrk="1" hangingPunct="1"/>
                    <a:endParaRPr lang="zh-CN" altLang="en-US" sz="1400">
                      <a:latin typeface="华文楷体" panose="02010600040101010101" pitchFamily="2" charset="-122"/>
                      <a:ea typeface="华文楷体" panose="02010600040101010101" pitchFamily="2" charset="-122"/>
                    </a:endParaRPr>
                  </a:p>
                </p:txBody>
              </p:sp>
            </p:grpSp>
            <p:grpSp>
              <p:nvGrpSpPr>
                <p:cNvPr id="74" name="Group 49"/>
                <p:cNvGrpSpPr>
                  <a:grpSpLocks/>
                </p:cNvGrpSpPr>
                <p:nvPr/>
              </p:nvGrpSpPr>
              <p:grpSpPr bwMode="auto">
                <a:xfrm>
                  <a:off x="2225" y="1668"/>
                  <a:ext cx="1022" cy="374"/>
                  <a:chOff x="2225" y="1668"/>
                  <a:chExt cx="1022" cy="374"/>
                </a:xfrm>
              </p:grpSpPr>
              <p:sp>
                <p:nvSpPr>
                  <p:cNvPr id="75" name="Rectangle 50"/>
                  <p:cNvSpPr>
                    <a:spLocks noChangeArrowheads="1"/>
                  </p:cNvSpPr>
                  <p:nvPr/>
                </p:nvSpPr>
                <p:spPr bwMode="auto">
                  <a:xfrm>
                    <a:off x="2268" y="1668"/>
                    <a:ext cx="936" cy="374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9pPr>
                  </a:lstStyle>
                  <a:p>
                    <a:pPr algn="just" eaLnBrk="1" hangingPunct="1"/>
                    <a:r>
                      <a:rPr kumimoji="1" lang="zh-CN" altLang="en-US" sz="1400" dirty="0">
                        <a:latin typeface="华文楷体" panose="02010600040101010101" pitchFamily="2" charset="-122"/>
                        <a:ea typeface="华文楷体" panose="02010600040101010101" pitchFamily="2" charset="-122"/>
                      </a:rPr>
                      <a:t>当前</a:t>
                    </a:r>
                    <a:r>
                      <a:rPr kumimoji="1" lang="zh-CN" altLang="en-US" sz="1400" dirty="0" smtClean="0">
                        <a:latin typeface="华文楷体" panose="02010600040101010101" pitchFamily="2" charset="-122"/>
                        <a:ea typeface="华文楷体" panose="02010600040101010101" pitchFamily="2" charset="-122"/>
                      </a:rPr>
                      <a:t>类</a:t>
                    </a:r>
                    <a:endParaRPr kumimoji="1" lang="zh-CN" altLang="en-US" sz="1400" dirty="0">
                      <a:latin typeface="华文楷体" panose="02010600040101010101" pitchFamily="2" charset="-122"/>
                      <a:ea typeface="华文楷体" panose="02010600040101010101" pitchFamily="2" charset="-122"/>
                    </a:endParaRPr>
                  </a:p>
                </p:txBody>
              </p:sp>
              <p:sp>
                <p:nvSpPr>
                  <p:cNvPr id="76" name="Rectangle 51"/>
                  <p:cNvSpPr>
                    <a:spLocks noChangeArrowheads="1"/>
                  </p:cNvSpPr>
                  <p:nvPr/>
                </p:nvSpPr>
                <p:spPr bwMode="auto">
                  <a:xfrm>
                    <a:off x="2225" y="1668"/>
                    <a:ext cx="1022" cy="374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9pPr>
                  </a:lstStyle>
                  <a:p>
                    <a:pPr eaLnBrk="1" hangingPunct="1"/>
                    <a:endParaRPr lang="zh-CN" altLang="en-US" sz="1400">
                      <a:latin typeface="华文楷体" panose="02010600040101010101" pitchFamily="2" charset="-122"/>
                      <a:ea typeface="华文楷体" panose="02010600040101010101" pitchFamily="2" charset="-122"/>
                    </a:endParaRPr>
                  </a:p>
                </p:txBody>
              </p:sp>
            </p:grpSp>
          </p:grpSp>
          <p:sp>
            <p:nvSpPr>
              <p:cNvPr id="59" name="Rectangle 52"/>
              <p:cNvSpPr>
                <a:spLocks noChangeArrowheads="1"/>
              </p:cNvSpPr>
              <p:nvPr/>
            </p:nvSpPr>
            <p:spPr bwMode="auto">
              <a:xfrm>
                <a:off x="-3" y="-3"/>
                <a:ext cx="3253" cy="2048"/>
              </a:xfrm>
              <a:prstGeom prst="rect">
                <a:avLst/>
              </a:prstGeom>
              <a:noFill/>
              <a:ln w="9525">
                <a:solidFill>
                  <a:srgbClr val="A0A0A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endParaRPr lang="zh-CN" altLang="en-US" sz="1400">
                  <a:latin typeface="华文楷体" panose="02010600040101010101" pitchFamily="2" charset="-122"/>
                  <a:ea typeface="华文楷体" panose="02010600040101010101" pitchFamily="2" charset="-122"/>
                </a:endParaRPr>
              </a:p>
            </p:txBody>
          </p:sp>
        </p:grpSp>
        <p:sp>
          <p:nvSpPr>
            <p:cNvPr id="57" name="Line 53"/>
            <p:cNvSpPr>
              <a:spLocks noChangeShapeType="1"/>
            </p:cNvSpPr>
            <p:nvPr/>
          </p:nvSpPr>
          <p:spPr bwMode="auto">
            <a:xfrm>
              <a:off x="240" y="1104"/>
              <a:ext cx="1728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400"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9078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Times New Roman" panose="02020603050405020304" pitchFamily="18" charset="0"/>
              </a:rPr>
              <a:t>数据成员修饰符：</a:t>
            </a:r>
            <a:r>
              <a:rPr lang="en-US" altLang="zh-CN" dirty="0">
                <a:latin typeface="Times New Roman" panose="02020603050405020304" pitchFamily="18" charset="0"/>
              </a:rPr>
              <a:t>static</a:t>
            </a:r>
            <a:r>
              <a:rPr lang="zh-CN" altLang="en-US" dirty="0">
                <a:latin typeface="Times New Roman" panose="02020603050405020304" pitchFamily="18" charset="0"/>
              </a:rPr>
              <a:t>（</a:t>
            </a:r>
            <a:r>
              <a:rPr lang="en-US" altLang="zh-CN" dirty="0">
                <a:latin typeface="Times New Roman" panose="02020603050405020304" pitchFamily="18" charset="0"/>
              </a:rPr>
              <a:t>1/2</a:t>
            </a:r>
            <a:r>
              <a:rPr lang="zh-CN" altLang="en-US" dirty="0">
                <a:latin typeface="Times New Roman" panose="02020603050405020304" pitchFamily="18" charset="0"/>
              </a:rPr>
              <a:t>）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zh-CN" altLang="en-US" dirty="0">
                <a:latin typeface="Times New Roman" panose="02020603050405020304" pitchFamily="18" charset="0"/>
              </a:rPr>
              <a:t>被保存在类的内存区的公共存储单元中</a:t>
            </a:r>
            <a:r>
              <a:rPr lang="en-US" altLang="zh-CN" dirty="0">
                <a:latin typeface="Times New Roman" panose="02020603050405020304" pitchFamily="18" charset="0"/>
              </a:rPr>
              <a:t>,</a:t>
            </a:r>
            <a:r>
              <a:rPr lang="zh-CN" altLang="en-US" dirty="0">
                <a:latin typeface="Times New Roman" panose="02020603050405020304" pitchFamily="18" charset="0"/>
              </a:rPr>
              <a:t>而不是保存在某个对象的内存区中。因此</a:t>
            </a:r>
            <a:r>
              <a:rPr lang="en-US" altLang="zh-CN" dirty="0">
                <a:latin typeface="Times New Roman" panose="02020603050405020304" pitchFamily="18" charset="0"/>
              </a:rPr>
              <a:t>,</a:t>
            </a:r>
            <a:r>
              <a:rPr lang="zh-CN" altLang="en-US" dirty="0">
                <a:latin typeface="Times New Roman" panose="02020603050405020304" pitchFamily="18" charset="0"/>
              </a:rPr>
              <a:t>一个类的任何对象访问它时，存取到的都是相同的数值</a:t>
            </a:r>
            <a:endParaRPr lang="en-US" altLang="zh-CN" dirty="0">
              <a:latin typeface="Times New Roman" panose="02020603050405020304" pitchFamily="18" charset="0"/>
            </a:endParaRPr>
          </a:p>
          <a:p>
            <a:pPr algn="just"/>
            <a:r>
              <a:rPr lang="zh-CN" altLang="en-US" dirty="0">
                <a:latin typeface="Times New Roman" panose="02020603050405020304" pitchFamily="18" charset="0"/>
              </a:rPr>
              <a:t>可以通过类名加点操作符访问它</a:t>
            </a:r>
            <a:endParaRPr lang="en-US" altLang="zh-CN" dirty="0">
              <a:latin typeface="Times New Roman" panose="02020603050405020304" pitchFamily="18" charset="0"/>
            </a:endParaRPr>
          </a:p>
          <a:p>
            <a:pPr algn="just"/>
            <a:r>
              <a:rPr lang="en-US" altLang="zh-CN" dirty="0">
                <a:latin typeface="Times New Roman" panose="02020603050405020304" pitchFamily="18" charset="0"/>
              </a:rPr>
              <a:t>static</a:t>
            </a:r>
            <a:r>
              <a:rPr lang="zh-CN" altLang="en-US" dirty="0">
                <a:latin typeface="Times New Roman" panose="02020603050405020304" pitchFamily="18" charset="0"/>
              </a:rPr>
              <a:t>类数据成员仍属类的作用域，可以使用</a:t>
            </a:r>
            <a:r>
              <a:rPr lang="en-US" altLang="zh-CN" dirty="0">
                <a:latin typeface="Times New Roman" panose="02020603050405020304" pitchFamily="18" charset="0"/>
              </a:rPr>
              <a:t>public static</a:t>
            </a:r>
            <a:r>
              <a:rPr lang="zh-CN" altLang="en-US" dirty="0">
                <a:latin typeface="Times New Roman" panose="02020603050405020304" pitchFamily="18" charset="0"/>
              </a:rPr>
              <a:t>、 </a:t>
            </a:r>
            <a:r>
              <a:rPr lang="en-US" altLang="zh-CN" dirty="0">
                <a:latin typeface="Times New Roman" panose="02020603050405020304" pitchFamily="18" charset="0"/>
              </a:rPr>
              <a:t>private static</a:t>
            </a:r>
            <a:r>
              <a:rPr lang="zh-CN" altLang="en-US" dirty="0">
                <a:latin typeface="Times New Roman" panose="02020603050405020304" pitchFamily="18" charset="0"/>
              </a:rPr>
              <a:t>等进行修饰，修饰符不同，可访问的层次也不同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89020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Times New Roman" panose="02020603050405020304" pitchFamily="18" charset="0"/>
              </a:rPr>
              <a:t>数据成员修饰符：</a:t>
            </a:r>
            <a:r>
              <a:rPr lang="en-US" altLang="zh-CN" dirty="0">
                <a:latin typeface="Times New Roman" panose="02020603050405020304" pitchFamily="18" charset="0"/>
              </a:rPr>
              <a:t>static</a:t>
            </a:r>
            <a:r>
              <a:rPr lang="zh-CN" altLang="en-US" dirty="0">
                <a:latin typeface="Times New Roman" panose="02020603050405020304" pitchFamily="18" charset="0"/>
              </a:rPr>
              <a:t>（</a:t>
            </a:r>
            <a:r>
              <a:rPr lang="en-US" altLang="zh-CN" dirty="0">
                <a:latin typeface="Times New Roman" panose="02020603050405020304" pitchFamily="18" charset="0"/>
              </a:rPr>
              <a:t>2/2</a:t>
            </a:r>
            <a:r>
              <a:rPr lang="zh-CN" altLang="en-US" dirty="0">
                <a:latin typeface="Times New Roman" panose="02020603050405020304" pitchFamily="18" charset="0"/>
              </a:rPr>
              <a:t>）</a:t>
            </a:r>
            <a:endParaRPr lang="zh-CN" altLang="en-US" dirty="0"/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xmlns="" id="{9274FE2C-15FE-472B-80D1-EC837C30B2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9494449"/>
              </p:ext>
            </p:extLst>
          </p:nvPr>
        </p:nvGraphicFramePr>
        <p:xfrm>
          <a:off x="76200" y="1143000"/>
          <a:ext cx="5334000" cy="5699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0">
                  <a:extLst>
                    <a:ext uri="{9D8B030D-6E8A-4147-A177-3AD203B41FA5}">
                      <a16:colId xmlns:a16="http://schemas.microsoft.com/office/drawing/2014/main" xmlns="" val="2117560938"/>
                    </a:ext>
                  </a:extLst>
                </a:gridCol>
              </a:tblGrid>
              <a:tr h="38862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package cn.edu.bjut.chapter3;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6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宋体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public class Student {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    String name;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en-US" altLang="zh-CN" sz="1600" b="1" kern="12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static String country = "</a:t>
                      </a:r>
                      <a:r>
                        <a:rPr lang="zh-CN" altLang="en-US" sz="1600" b="1" kern="12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中国</a:t>
                      </a:r>
                      <a:r>
                        <a:rPr lang="en-US" altLang="zh-CN" sz="1600" b="1" kern="12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"; </a:t>
                      </a:r>
                      <a:r>
                        <a:rPr lang="en-US" altLang="zh-CN" sz="16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	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    public Student(String name) {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        this.name = name;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    }	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    public String </a:t>
                      </a:r>
                      <a:r>
                        <a:rPr lang="en-US" altLang="zh-CN" sz="1600" b="1" kern="1200" dirty="0" err="1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toString</a:t>
                      </a:r>
                      <a:r>
                        <a:rPr lang="en-US" altLang="zh-CN" sz="16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() {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        return "name = " + name + ", country = " + country;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    }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6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宋体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    public static void main(String[] </a:t>
                      </a:r>
                      <a:r>
                        <a:rPr lang="en-US" altLang="zh-CN" sz="1600" b="1" kern="1200" dirty="0" err="1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args</a:t>
                      </a:r>
                      <a:r>
                        <a:rPr lang="en-US" altLang="zh-CN" sz="16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) {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        Student </a:t>
                      </a:r>
                      <a:r>
                        <a:rPr lang="en-US" altLang="zh-CN" sz="16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s1 </a:t>
                      </a:r>
                      <a:r>
                        <a:rPr lang="en-US" altLang="zh-CN" sz="16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= new Student</a:t>
                      </a:r>
                      <a:r>
                        <a:rPr lang="en-US" altLang="zh-CN" sz="16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(“</a:t>
                      </a:r>
                      <a:r>
                        <a:rPr lang="zh-CN" altLang="en-US" sz="16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何某某</a:t>
                      </a:r>
                      <a:r>
                        <a:rPr lang="en-US" altLang="zh-CN" sz="16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"); </a:t>
                      </a:r>
                      <a:endParaRPr lang="en-US" altLang="zh-CN" sz="16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宋体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        </a:t>
                      </a:r>
                      <a:r>
                        <a:rPr lang="en-US" altLang="zh-CN" sz="16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Student </a:t>
                      </a:r>
                      <a:r>
                        <a:rPr lang="en-US" altLang="zh-CN" sz="16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s2 </a:t>
                      </a:r>
                      <a:r>
                        <a:rPr lang="en-US" altLang="zh-CN" sz="16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= new Student</a:t>
                      </a:r>
                      <a:r>
                        <a:rPr lang="en-US" altLang="zh-CN" sz="16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(“</a:t>
                      </a:r>
                      <a:r>
                        <a:rPr lang="zh-CN" altLang="en-US" sz="16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孙某某</a:t>
                      </a:r>
                      <a:r>
                        <a:rPr lang="en-US" altLang="zh-CN" sz="16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");</a:t>
                      </a:r>
                      <a:endParaRPr lang="en-US" altLang="zh-CN" sz="16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宋体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        </a:t>
                      </a:r>
                      <a:r>
                        <a:rPr lang="en-US" altLang="zh-CN" sz="16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System.out.println</a:t>
                      </a:r>
                      <a:r>
                        <a:rPr lang="en-US" altLang="zh-CN" sz="16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(s1 </a:t>
                      </a:r>
                      <a:r>
                        <a:rPr lang="en-US" altLang="zh-CN" sz="16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+ "\n" + </a:t>
                      </a:r>
                      <a:r>
                        <a:rPr lang="en-US" altLang="zh-CN" sz="16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s2);</a:t>
                      </a:r>
                      <a:endParaRPr lang="en-US" altLang="zh-CN" sz="16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宋体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		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        s1.country = "</a:t>
                      </a:r>
                      <a:r>
                        <a:rPr lang="zh-CN" altLang="en-US" sz="16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日本</a:t>
                      </a:r>
                      <a:r>
                        <a:rPr lang="en-US" altLang="zh-CN" sz="16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";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        </a:t>
                      </a:r>
                      <a:r>
                        <a:rPr lang="en-US" altLang="zh-CN" sz="16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System.out.println</a:t>
                      </a:r>
                      <a:r>
                        <a:rPr lang="en-US" altLang="zh-CN" sz="16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(s1 </a:t>
                      </a:r>
                      <a:r>
                        <a:rPr lang="en-US" altLang="zh-CN" sz="16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+ "\n" + </a:t>
                      </a:r>
                      <a:r>
                        <a:rPr lang="en-US" altLang="zh-CN" sz="16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s2);</a:t>
                      </a:r>
                      <a:endParaRPr lang="en-US" altLang="zh-CN" sz="16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宋体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		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        </a:t>
                      </a:r>
                      <a:r>
                        <a:rPr lang="en-US" altLang="zh-CN" sz="1600" b="1" kern="1200" dirty="0" err="1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System.out.println</a:t>
                      </a:r>
                      <a:r>
                        <a:rPr lang="en-US" altLang="zh-CN" sz="16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zh-CN" sz="1600" b="1" kern="1200" dirty="0" err="1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Student.country</a:t>
                      </a:r>
                      <a:r>
                        <a:rPr lang="en-US" altLang="zh-CN" sz="16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);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en-US" altLang="zh-CN" sz="16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}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}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3118619"/>
                  </a:ext>
                </a:extLst>
              </a:tr>
            </a:tbl>
          </a:graphicData>
        </a:graphic>
      </p:graphicFrame>
      <p:sp>
        <p:nvSpPr>
          <p:cNvPr id="48" name="下箭头 47"/>
          <p:cNvSpPr/>
          <p:nvPr/>
        </p:nvSpPr>
        <p:spPr bwMode="auto">
          <a:xfrm>
            <a:off x="7104184" y="3505200"/>
            <a:ext cx="304800" cy="381000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43" name="组合 42"/>
          <p:cNvGrpSpPr/>
          <p:nvPr/>
        </p:nvGrpSpPr>
        <p:grpSpPr>
          <a:xfrm>
            <a:off x="5465884" y="1651851"/>
            <a:ext cx="3581400" cy="1676400"/>
            <a:chOff x="381000" y="2523083"/>
            <a:chExt cx="3581400" cy="1676400"/>
          </a:xfrm>
        </p:grpSpPr>
        <p:sp>
          <p:nvSpPr>
            <p:cNvPr id="44" name="矩形 43"/>
            <p:cNvSpPr/>
            <p:nvPr/>
          </p:nvSpPr>
          <p:spPr bwMode="auto">
            <a:xfrm>
              <a:off x="381000" y="2523083"/>
              <a:ext cx="1066800" cy="16764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5" name="矩形 44"/>
            <p:cNvSpPr/>
            <p:nvPr/>
          </p:nvSpPr>
          <p:spPr bwMode="auto">
            <a:xfrm>
              <a:off x="495300" y="3642512"/>
              <a:ext cx="838200" cy="36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s1</a:t>
              </a:r>
              <a:endParaRPr kumimoji="0" lang="zh-CN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6" name="矩形 45"/>
            <p:cNvSpPr/>
            <p:nvPr/>
          </p:nvSpPr>
          <p:spPr bwMode="auto">
            <a:xfrm>
              <a:off x="495300" y="2979231"/>
              <a:ext cx="838200" cy="36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s2</a:t>
              </a:r>
              <a:endParaRPr kumimoji="0" lang="zh-CN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0" name="矩形 49"/>
            <p:cNvSpPr/>
            <p:nvPr/>
          </p:nvSpPr>
          <p:spPr bwMode="auto">
            <a:xfrm>
              <a:off x="495300" y="2546223"/>
              <a:ext cx="838200" cy="36896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栈内存</a:t>
              </a:r>
            </a:p>
          </p:txBody>
        </p:sp>
        <p:sp>
          <p:nvSpPr>
            <p:cNvPr id="51" name="矩形 50"/>
            <p:cNvSpPr/>
            <p:nvPr/>
          </p:nvSpPr>
          <p:spPr bwMode="auto">
            <a:xfrm>
              <a:off x="1752600" y="2523083"/>
              <a:ext cx="2209800" cy="16764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2" name="矩形 51"/>
            <p:cNvSpPr/>
            <p:nvPr/>
          </p:nvSpPr>
          <p:spPr bwMode="auto">
            <a:xfrm>
              <a:off x="2438400" y="2546223"/>
              <a:ext cx="838200" cy="36896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zh-CN" altLang="en-US" sz="1600" b="0" dirty="0" smtClean="0">
                  <a:latin typeface="Times New Roman" pitchFamily="18" charset="0"/>
                  <a:cs typeface="Times New Roman" pitchFamily="18" charset="0"/>
                </a:rPr>
                <a:t>堆</a:t>
              </a:r>
              <a:r>
                <a:rPr lang="zh-CN" altLang="en-US" sz="1600" b="0" dirty="0">
                  <a:latin typeface="Times New Roman" pitchFamily="18" charset="0"/>
                  <a:cs typeface="Times New Roman" pitchFamily="18" charset="0"/>
                </a:rPr>
                <a:t>内存</a:t>
              </a:r>
              <a:endParaRPr kumimoji="0" lang="zh-CN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3" name="矩形 52"/>
            <p:cNvSpPr/>
            <p:nvPr/>
          </p:nvSpPr>
          <p:spPr bwMode="auto">
            <a:xfrm>
              <a:off x="1943100" y="2871231"/>
              <a:ext cx="1800000" cy="576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sz="1600" b="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zh-CN" sz="1600" b="0" dirty="0" smtClean="0">
                  <a:latin typeface="Times New Roman" pitchFamily="18" charset="0"/>
                  <a:cs typeface="Times New Roman" pitchFamily="18" charset="0"/>
                </a:rPr>
                <a:t> name = “</a:t>
              </a:r>
              <a:r>
                <a:rPr lang="zh-CN" altLang="en-US" sz="1600" b="0" dirty="0" smtClean="0">
                  <a:latin typeface="Times New Roman" pitchFamily="18" charset="0"/>
                  <a:cs typeface="Times New Roman" pitchFamily="18" charset="0"/>
                </a:rPr>
                <a:t>孙某某</a:t>
              </a:r>
              <a:r>
                <a:rPr lang="en-US" altLang="zh-CN" sz="1600" b="0" dirty="0" smtClean="0">
                  <a:latin typeface="Times New Roman" pitchFamily="18" charset="0"/>
                  <a:cs typeface="Times New Roman" pitchFamily="18" charset="0"/>
                </a:rPr>
                <a:t>”</a:t>
              </a:r>
            </a:p>
            <a:p>
              <a:pPr marL="0" marR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kumimoji="0" lang="en-US" altLang="zh-CN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country = </a:t>
              </a:r>
              <a:r>
                <a:rPr lang="en-US" altLang="zh-CN" sz="1600" b="0" dirty="0" smtClean="0">
                  <a:latin typeface="Times New Roman" pitchFamily="18" charset="0"/>
                  <a:cs typeface="Times New Roman" pitchFamily="18" charset="0"/>
                </a:rPr>
                <a:t>“</a:t>
              </a:r>
              <a:r>
                <a:rPr lang="zh-CN" altLang="en-US" sz="1600" b="0" dirty="0" smtClean="0">
                  <a:latin typeface="Times New Roman" pitchFamily="18" charset="0"/>
                  <a:cs typeface="Times New Roman" pitchFamily="18" charset="0"/>
                </a:rPr>
                <a:t>中国</a:t>
              </a:r>
              <a:r>
                <a:rPr lang="en-US" altLang="zh-CN" sz="1600" b="0" dirty="0" smtClean="0">
                  <a:latin typeface="Times New Roman" pitchFamily="18" charset="0"/>
                  <a:cs typeface="Times New Roman" pitchFamily="18" charset="0"/>
                </a:rPr>
                <a:t>”</a:t>
              </a:r>
              <a:endParaRPr kumimoji="0" lang="zh-CN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4" name="矩形 53"/>
            <p:cNvSpPr/>
            <p:nvPr/>
          </p:nvSpPr>
          <p:spPr bwMode="auto">
            <a:xfrm>
              <a:off x="1943100" y="3534512"/>
              <a:ext cx="1800000" cy="576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altLang="zh-CN" sz="1600" b="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zh-CN" sz="1600" b="0" dirty="0" smtClean="0">
                  <a:latin typeface="Times New Roman" pitchFamily="18" charset="0"/>
                  <a:cs typeface="Times New Roman" pitchFamily="18" charset="0"/>
                </a:rPr>
                <a:t> name = “</a:t>
              </a:r>
              <a:r>
                <a:rPr lang="zh-CN" altLang="en-US" sz="1600" b="0" dirty="0" smtClean="0">
                  <a:latin typeface="Times New Roman" pitchFamily="18" charset="0"/>
                  <a:cs typeface="Times New Roman" pitchFamily="18" charset="0"/>
                </a:rPr>
                <a:t>何某某</a:t>
              </a:r>
              <a:r>
                <a:rPr lang="en-US" altLang="zh-CN" sz="1600" b="0" dirty="0" smtClean="0">
                  <a:latin typeface="Times New Roman" pitchFamily="18" charset="0"/>
                  <a:cs typeface="Times New Roman" pitchFamily="18" charset="0"/>
                </a:rPr>
                <a:t>”</a:t>
              </a:r>
            </a:p>
            <a:p>
              <a:pPr marL="0" marR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kumimoji="0" lang="en-US" altLang="zh-CN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country = </a:t>
              </a:r>
              <a:r>
                <a:rPr lang="en-US" altLang="zh-CN" sz="1600" b="0" dirty="0" smtClean="0">
                  <a:latin typeface="Times New Roman" pitchFamily="18" charset="0"/>
                  <a:cs typeface="Times New Roman" pitchFamily="18" charset="0"/>
                </a:rPr>
                <a:t>“</a:t>
              </a:r>
              <a:r>
                <a:rPr lang="zh-CN" altLang="en-US" sz="1600" b="0" dirty="0" smtClean="0">
                  <a:latin typeface="Times New Roman" pitchFamily="18" charset="0"/>
                  <a:cs typeface="Times New Roman" pitchFamily="18" charset="0"/>
                </a:rPr>
                <a:t>中国</a:t>
              </a:r>
              <a:r>
                <a:rPr lang="en-US" altLang="zh-CN" sz="1600" b="0" dirty="0" smtClean="0">
                  <a:latin typeface="Times New Roman" pitchFamily="18" charset="0"/>
                  <a:cs typeface="Times New Roman" pitchFamily="18" charset="0"/>
                </a:rPr>
                <a:t>”</a:t>
              </a:r>
              <a:endParaRPr kumimoji="0" lang="zh-CN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55" name="直接箭头连接符 54"/>
            <p:cNvCxnSpPr>
              <a:stCxn id="45" idx="3"/>
              <a:endCxn id="54" idx="1"/>
            </p:cNvCxnSpPr>
            <p:nvPr/>
          </p:nvCxnSpPr>
          <p:spPr bwMode="auto">
            <a:xfrm>
              <a:off x="1333500" y="3822512"/>
              <a:ext cx="609600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6" name="直接箭头连接符 55"/>
            <p:cNvCxnSpPr>
              <a:stCxn id="46" idx="3"/>
              <a:endCxn id="53" idx="1"/>
            </p:cNvCxnSpPr>
            <p:nvPr/>
          </p:nvCxnSpPr>
          <p:spPr bwMode="auto">
            <a:xfrm>
              <a:off x="1333500" y="3159231"/>
              <a:ext cx="609600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57" name="组合 56"/>
          <p:cNvGrpSpPr/>
          <p:nvPr/>
        </p:nvGrpSpPr>
        <p:grpSpPr>
          <a:xfrm>
            <a:off x="5465884" y="4089083"/>
            <a:ext cx="3581400" cy="2119117"/>
            <a:chOff x="5295900" y="2142083"/>
            <a:chExt cx="3581400" cy="2119117"/>
          </a:xfrm>
        </p:grpSpPr>
        <p:sp>
          <p:nvSpPr>
            <p:cNvPr id="58" name="矩形 57"/>
            <p:cNvSpPr/>
            <p:nvPr/>
          </p:nvSpPr>
          <p:spPr bwMode="auto">
            <a:xfrm>
              <a:off x="5295900" y="2142083"/>
              <a:ext cx="1066800" cy="1305148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9" name="矩形 58"/>
            <p:cNvSpPr/>
            <p:nvPr/>
          </p:nvSpPr>
          <p:spPr bwMode="auto">
            <a:xfrm>
              <a:off x="5410200" y="2971800"/>
              <a:ext cx="838200" cy="36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s1</a:t>
              </a:r>
              <a:endParaRPr kumimoji="0" lang="zh-CN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0" name="矩形 59"/>
            <p:cNvSpPr/>
            <p:nvPr/>
          </p:nvSpPr>
          <p:spPr bwMode="auto">
            <a:xfrm>
              <a:off x="5410200" y="2159976"/>
              <a:ext cx="838200" cy="36896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栈内存</a:t>
              </a:r>
            </a:p>
          </p:txBody>
        </p:sp>
        <p:sp>
          <p:nvSpPr>
            <p:cNvPr id="61" name="矩形 60"/>
            <p:cNvSpPr/>
            <p:nvPr/>
          </p:nvSpPr>
          <p:spPr bwMode="auto">
            <a:xfrm>
              <a:off x="6667500" y="2142083"/>
              <a:ext cx="2209800" cy="1305148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2" name="矩形 61"/>
            <p:cNvSpPr/>
            <p:nvPr/>
          </p:nvSpPr>
          <p:spPr bwMode="auto">
            <a:xfrm>
              <a:off x="7353300" y="2159976"/>
              <a:ext cx="838200" cy="36896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zh-CN" altLang="en-US" sz="1600" b="0" dirty="0" smtClean="0">
                  <a:latin typeface="Times New Roman" pitchFamily="18" charset="0"/>
                  <a:cs typeface="Times New Roman" pitchFamily="18" charset="0"/>
                </a:rPr>
                <a:t>堆</a:t>
              </a:r>
              <a:r>
                <a:rPr lang="zh-CN" altLang="en-US" sz="1600" b="0" dirty="0">
                  <a:latin typeface="Times New Roman" pitchFamily="18" charset="0"/>
                  <a:cs typeface="Times New Roman" pitchFamily="18" charset="0"/>
                </a:rPr>
                <a:t>内存</a:t>
              </a:r>
              <a:endParaRPr kumimoji="0" lang="zh-CN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3" name="矩形 62"/>
            <p:cNvSpPr/>
            <p:nvPr/>
          </p:nvSpPr>
          <p:spPr bwMode="auto">
            <a:xfrm>
              <a:off x="6858000" y="2514600"/>
              <a:ext cx="1800000" cy="36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sz="1600" b="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zh-CN" sz="1600" b="0" dirty="0" smtClean="0">
                  <a:latin typeface="Times New Roman" pitchFamily="18" charset="0"/>
                  <a:cs typeface="Times New Roman" pitchFamily="18" charset="0"/>
                </a:rPr>
                <a:t> name = “</a:t>
              </a:r>
              <a:r>
                <a:rPr lang="zh-CN" altLang="en-US" sz="1600" b="0" dirty="0" smtClean="0">
                  <a:latin typeface="Times New Roman" pitchFamily="18" charset="0"/>
                  <a:cs typeface="Times New Roman" pitchFamily="18" charset="0"/>
                </a:rPr>
                <a:t>孙某某</a:t>
              </a:r>
              <a:r>
                <a:rPr lang="en-US" altLang="zh-CN" sz="1600" b="0" dirty="0" smtClean="0">
                  <a:latin typeface="Times New Roman" pitchFamily="18" charset="0"/>
                  <a:cs typeface="Times New Roman" pitchFamily="18" charset="0"/>
                </a:rPr>
                <a:t>”</a:t>
              </a:r>
            </a:p>
          </p:txBody>
        </p:sp>
        <p:sp>
          <p:nvSpPr>
            <p:cNvPr id="64" name="矩形 63"/>
            <p:cNvSpPr/>
            <p:nvPr/>
          </p:nvSpPr>
          <p:spPr bwMode="auto">
            <a:xfrm>
              <a:off x="6858000" y="2971800"/>
              <a:ext cx="1800000" cy="36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altLang="zh-CN" sz="1600" b="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zh-CN" sz="1600" b="0" dirty="0" smtClean="0">
                  <a:latin typeface="Times New Roman" pitchFamily="18" charset="0"/>
                  <a:cs typeface="Times New Roman" pitchFamily="18" charset="0"/>
                </a:rPr>
                <a:t> name = “</a:t>
              </a:r>
              <a:r>
                <a:rPr lang="zh-CN" altLang="en-US" sz="1600" b="0" dirty="0" smtClean="0">
                  <a:latin typeface="Times New Roman" pitchFamily="18" charset="0"/>
                  <a:cs typeface="Times New Roman" pitchFamily="18" charset="0"/>
                </a:rPr>
                <a:t>何某某</a:t>
              </a:r>
              <a:r>
                <a:rPr lang="en-US" altLang="zh-CN" sz="1600" b="0" dirty="0" smtClean="0">
                  <a:latin typeface="Times New Roman" pitchFamily="18" charset="0"/>
                  <a:cs typeface="Times New Roman" pitchFamily="18" charset="0"/>
                </a:rPr>
                <a:t>”</a:t>
              </a:r>
            </a:p>
          </p:txBody>
        </p:sp>
        <p:sp>
          <p:nvSpPr>
            <p:cNvPr id="65" name="矩形 64"/>
            <p:cNvSpPr/>
            <p:nvPr/>
          </p:nvSpPr>
          <p:spPr bwMode="auto">
            <a:xfrm>
              <a:off x="5295900" y="3505200"/>
              <a:ext cx="3581400" cy="7560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6" name="矩形 65"/>
            <p:cNvSpPr/>
            <p:nvPr/>
          </p:nvSpPr>
          <p:spPr bwMode="auto">
            <a:xfrm>
              <a:off x="5962650" y="3533274"/>
              <a:ext cx="2247900" cy="36896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zh-CN" altLang="en-US" sz="1600" b="0" dirty="0" smtClean="0">
                  <a:latin typeface="Times New Roman" pitchFamily="18" charset="0"/>
                  <a:cs typeface="Times New Roman" pitchFamily="18" charset="0"/>
                </a:rPr>
                <a:t>数据共享区</a:t>
              </a:r>
              <a:endParaRPr kumimoji="0" lang="zh-CN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7" name="矩形 66"/>
            <p:cNvSpPr/>
            <p:nvPr/>
          </p:nvSpPr>
          <p:spPr bwMode="auto">
            <a:xfrm>
              <a:off x="6238875" y="3836376"/>
              <a:ext cx="1695450" cy="36896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altLang="zh-CN" sz="1600" b="0" dirty="0">
                  <a:latin typeface="Times New Roman" pitchFamily="18" charset="0"/>
                  <a:cs typeface="Times New Roman" pitchFamily="18" charset="0"/>
                </a:rPr>
                <a:t>country = </a:t>
              </a:r>
              <a:r>
                <a:rPr lang="en-US" altLang="zh-CN" sz="1600" b="0" dirty="0" smtClean="0">
                  <a:latin typeface="Times New Roman" pitchFamily="18" charset="0"/>
                  <a:cs typeface="Times New Roman" pitchFamily="18" charset="0"/>
                </a:rPr>
                <a:t>“</a:t>
              </a:r>
              <a:r>
                <a:rPr lang="zh-CN" altLang="en-US" sz="1600" b="0" dirty="0" smtClean="0">
                  <a:latin typeface="Times New Roman" pitchFamily="18" charset="0"/>
                  <a:cs typeface="Times New Roman" pitchFamily="18" charset="0"/>
                </a:rPr>
                <a:t>日本</a:t>
              </a:r>
              <a:r>
                <a:rPr lang="en-US" altLang="zh-CN" sz="1600" b="0" dirty="0" smtClean="0">
                  <a:latin typeface="Times New Roman" pitchFamily="18" charset="0"/>
                  <a:cs typeface="Times New Roman" pitchFamily="18" charset="0"/>
                </a:rPr>
                <a:t>”  </a:t>
              </a:r>
              <a:endParaRPr lang="zh-CN" altLang="en-US" sz="1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68" name="直接箭头连接符 67"/>
            <p:cNvCxnSpPr>
              <a:stCxn id="59" idx="3"/>
              <a:endCxn id="64" idx="1"/>
            </p:cNvCxnSpPr>
            <p:nvPr/>
          </p:nvCxnSpPr>
          <p:spPr bwMode="auto">
            <a:xfrm>
              <a:off x="6248400" y="3151800"/>
              <a:ext cx="609600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9" name="直接箭头连接符 68"/>
            <p:cNvCxnSpPr>
              <a:stCxn id="70" idx="3"/>
              <a:endCxn id="63" idx="1"/>
            </p:cNvCxnSpPr>
            <p:nvPr/>
          </p:nvCxnSpPr>
          <p:spPr bwMode="auto">
            <a:xfrm>
              <a:off x="6248400" y="2694600"/>
              <a:ext cx="609600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0" name="矩形 69"/>
            <p:cNvSpPr/>
            <p:nvPr/>
          </p:nvSpPr>
          <p:spPr bwMode="auto">
            <a:xfrm>
              <a:off x="5410200" y="2514600"/>
              <a:ext cx="838200" cy="36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s2</a:t>
              </a:r>
              <a:endParaRPr kumimoji="0" lang="zh-CN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21741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Times New Roman" panose="02020603050405020304" pitchFamily="18" charset="0"/>
              </a:rPr>
              <a:t>数据成员修饰符：</a:t>
            </a:r>
            <a:r>
              <a:rPr lang="en-US" altLang="zh-CN" dirty="0">
                <a:latin typeface="Times New Roman" panose="02020603050405020304" pitchFamily="18" charset="0"/>
              </a:rPr>
              <a:t>final</a:t>
            </a:r>
            <a:r>
              <a:rPr lang="zh-CN" altLang="en-US" dirty="0">
                <a:latin typeface="Times New Roman" panose="02020603050405020304" pitchFamily="18" charset="0"/>
              </a:rPr>
              <a:t>（</a:t>
            </a:r>
            <a:r>
              <a:rPr lang="en-US" altLang="zh-CN" dirty="0">
                <a:latin typeface="Times New Roman" panose="02020603050405020304" pitchFamily="18" charset="0"/>
              </a:rPr>
              <a:t>1/2</a:t>
            </a:r>
            <a:r>
              <a:rPr lang="zh-CN" altLang="en-US" dirty="0">
                <a:latin typeface="Times New Roman" panose="02020603050405020304" pitchFamily="18" charset="0"/>
              </a:rPr>
              <a:t>）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zh-CN" dirty="0">
                <a:latin typeface="Times New Roman" panose="02020603050405020304" pitchFamily="18" charset="0"/>
              </a:rPr>
              <a:t>final</a:t>
            </a:r>
            <a:r>
              <a:rPr lang="zh-CN" altLang="en-US" dirty="0">
                <a:latin typeface="Times New Roman" panose="02020603050405020304" pitchFamily="18" charset="0"/>
              </a:rPr>
              <a:t>数据成员可以在声明时进行初始化，也可以通过构造方法赋值，但不能在程序的其他部分赋值，它的值在程序的整个执行过程中是不能改变的</a:t>
            </a:r>
            <a:endParaRPr lang="en-US" altLang="zh-CN" dirty="0">
              <a:latin typeface="Times New Roman" panose="02020603050405020304" pitchFamily="18" charset="0"/>
            </a:endParaRPr>
          </a:p>
          <a:p>
            <a:pPr algn="just"/>
            <a:r>
              <a:rPr lang="en-US" altLang="zh-CN" dirty="0">
                <a:latin typeface="Times New Roman" panose="02020603050405020304" pitchFamily="18" charset="0"/>
              </a:rPr>
              <a:t>final</a:t>
            </a:r>
            <a:r>
              <a:rPr lang="zh-CN" altLang="en-US" dirty="0">
                <a:latin typeface="Times New Roman" panose="02020603050405020304" pitchFamily="18" charset="0"/>
              </a:rPr>
              <a:t>修饰符修饰的数据成员是标识符常量</a:t>
            </a:r>
            <a:endParaRPr lang="en-US" altLang="zh-CN" dirty="0">
              <a:latin typeface="Times New Roman" panose="02020603050405020304" pitchFamily="18" charset="0"/>
            </a:endParaRPr>
          </a:p>
          <a:p>
            <a:pPr algn="just"/>
            <a:r>
              <a:rPr lang="zh-CN" altLang="en-US" dirty="0">
                <a:latin typeface="Times New Roman" panose="02020603050405020304" pitchFamily="18" charset="0"/>
              </a:rPr>
              <a:t>用</a:t>
            </a:r>
            <a:r>
              <a:rPr lang="en-US" altLang="zh-CN" dirty="0">
                <a:latin typeface="Times New Roman" panose="02020603050405020304" pitchFamily="18" charset="0"/>
              </a:rPr>
              <a:t>final</a:t>
            </a:r>
            <a:r>
              <a:rPr lang="zh-CN" altLang="en-US" dirty="0">
                <a:latin typeface="Times New Roman" panose="02020603050405020304" pitchFamily="18" charset="0"/>
              </a:rPr>
              <a:t>修饰符说明常量时，需要注意以下几点</a:t>
            </a:r>
            <a:endParaRPr lang="en-US" altLang="zh-CN" dirty="0">
              <a:latin typeface="Times New Roman" panose="02020603050405020304" pitchFamily="18" charset="0"/>
            </a:endParaRPr>
          </a:p>
          <a:p>
            <a:pPr lvl="1" algn="just"/>
            <a:r>
              <a:rPr lang="zh-CN" altLang="en-US" dirty="0">
                <a:latin typeface="Times New Roman" panose="02020603050405020304" pitchFamily="18" charset="0"/>
              </a:rPr>
              <a:t>需要说明常量的数据类型并指出常量的具体值</a:t>
            </a:r>
            <a:endParaRPr lang="en-US" altLang="zh-CN" dirty="0">
              <a:latin typeface="Times New Roman" panose="02020603050405020304" pitchFamily="18" charset="0"/>
            </a:endParaRPr>
          </a:p>
          <a:p>
            <a:pPr lvl="1" algn="just"/>
            <a:r>
              <a:rPr lang="zh-CN" altLang="en-US" sz="2800" dirty="0">
                <a:latin typeface="Times New Roman" panose="02020603050405020304" pitchFamily="18" charset="0"/>
              </a:rPr>
              <a:t>若一个类有多个对象，而某个数据成员是常量，最好将此常量声明为</a:t>
            </a:r>
            <a:r>
              <a:rPr lang="en-US" altLang="zh-CN" sz="2800" dirty="0">
                <a:latin typeface="Times New Roman" panose="02020603050405020304" pitchFamily="18" charset="0"/>
              </a:rPr>
              <a:t>static</a:t>
            </a:r>
            <a:r>
              <a:rPr lang="zh-CN" altLang="en-US" sz="2800" dirty="0">
                <a:latin typeface="Times New Roman" panose="02020603050405020304" pitchFamily="18" charset="0"/>
              </a:rPr>
              <a:t>，即用</a:t>
            </a:r>
            <a:r>
              <a:rPr lang="en-US" altLang="zh-CN" sz="2800" dirty="0">
                <a:latin typeface="Times New Roman" panose="02020603050405020304" pitchFamily="18" charset="0"/>
              </a:rPr>
              <a:t>static final</a:t>
            </a:r>
            <a:r>
              <a:rPr lang="zh-CN" altLang="en-US" sz="2800" dirty="0">
                <a:latin typeface="Times New Roman" panose="02020603050405020304" pitchFamily="18" charset="0"/>
              </a:rPr>
              <a:t>两个修饰符修饰，这样做可节省空间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25277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Times New Roman" panose="02020603050405020304" pitchFamily="18" charset="0"/>
              </a:rPr>
              <a:t>数据成员修饰符：</a:t>
            </a:r>
            <a:r>
              <a:rPr lang="en-US" altLang="zh-CN" dirty="0">
                <a:latin typeface="Times New Roman" panose="02020603050405020304" pitchFamily="18" charset="0"/>
              </a:rPr>
              <a:t>final</a:t>
            </a:r>
            <a:r>
              <a:rPr lang="zh-CN" altLang="en-US" dirty="0">
                <a:latin typeface="Times New Roman" panose="02020603050405020304" pitchFamily="18" charset="0"/>
              </a:rPr>
              <a:t>（</a:t>
            </a:r>
            <a:r>
              <a:rPr lang="en-US" altLang="zh-CN" dirty="0">
                <a:latin typeface="Times New Roman" panose="02020603050405020304" pitchFamily="18" charset="0"/>
              </a:rPr>
              <a:t>2/2</a:t>
            </a:r>
            <a:r>
              <a:rPr lang="zh-CN" altLang="en-US" dirty="0">
                <a:latin typeface="Times New Roman" panose="02020603050405020304" pitchFamily="18" charset="0"/>
              </a:rPr>
              <a:t>）</a:t>
            </a:r>
            <a:endParaRPr lang="zh-CN" altLang="en-US" dirty="0"/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xmlns="" id="{9274FE2C-15FE-472B-80D1-EC837C30B2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9838927"/>
              </p:ext>
            </p:extLst>
          </p:nvPr>
        </p:nvGraphicFramePr>
        <p:xfrm>
          <a:off x="76200" y="1264920"/>
          <a:ext cx="5105400" cy="521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05400">
                  <a:extLst>
                    <a:ext uri="{9D8B030D-6E8A-4147-A177-3AD203B41FA5}">
                      <a16:colId xmlns:a16="http://schemas.microsoft.com/office/drawing/2014/main" xmlns="" val="2117560938"/>
                    </a:ext>
                  </a:extLst>
                </a:gridCol>
              </a:tblGrid>
              <a:tr h="38862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package cn.edu.bjut.chapter3;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600" b="1" kern="1200" baseline="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宋体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public class Circle {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    double r;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    public </a:t>
                      </a:r>
                      <a:r>
                        <a:rPr lang="en-US" altLang="zh-CN" sz="1600" b="1" kern="1200" baseline="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static</a:t>
                      </a:r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 final double PI = 3.14;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	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    public Circle(double r) {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        </a:t>
                      </a:r>
                      <a:r>
                        <a:rPr lang="en-US" altLang="zh-CN" sz="1600" b="1" kern="1200" baseline="0" dirty="0" err="1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this.r</a:t>
                      </a:r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 = r;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    }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	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    public double area() {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        return (r * r * PI);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    }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	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    public static void main(String[] </a:t>
                      </a:r>
                      <a:r>
                        <a:rPr lang="en-US" altLang="zh-CN" sz="1600" b="1" kern="1200" baseline="0" dirty="0" err="1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args</a:t>
                      </a:r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) {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        Circle c1 = new Circle(2);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        Circle c2 = new Circle(3);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		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        </a:t>
                      </a:r>
                      <a:r>
                        <a:rPr lang="en-US" altLang="zh-CN" sz="1600" b="1" kern="1200" baseline="0" dirty="0" err="1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System.out.println</a:t>
                      </a:r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(c1.area() + "\t" + c2.area());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    }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}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3118619"/>
                  </a:ext>
                </a:extLst>
              </a:tr>
            </a:tbl>
          </a:graphicData>
        </a:graphic>
      </p:graphicFrame>
      <p:grpSp>
        <p:nvGrpSpPr>
          <p:cNvPr id="3" name="组合 2"/>
          <p:cNvGrpSpPr/>
          <p:nvPr/>
        </p:nvGrpSpPr>
        <p:grpSpPr>
          <a:xfrm>
            <a:off x="5410200" y="1600200"/>
            <a:ext cx="3352800" cy="1676400"/>
            <a:chOff x="5410200" y="1371600"/>
            <a:chExt cx="3352800" cy="1676400"/>
          </a:xfrm>
        </p:grpSpPr>
        <p:sp>
          <p:nvSpPr>
            <p:cNvPr id="5" name="矩形 4"/>
            <p:cNvSpPr/>
            <p:nvPr/>
          </p:nvSpPr>
          <p:spPr bwMode="auto">
            <a:xfrm>
              <a:off x="5410200" y="1371600"/>
              <a:ext cx="1143000" cy="16764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5581591" y="1379220"/>
              <a:ext cx="80021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600" b="0" dirty="0">
                  <a:latin typeface="华文楷体" panose="02010600040101010101" pitchFamily="2" charset="-122"/>
                  <a:ea typeface="华文楷体" panose="02010600040101010101" pitchFamily="2" charset="-122"/>
                </a:rPr>
                <a:t>栈内存</a:t>
              </a:r>
            </a:p>
          </p:txBody>
        </p:sp>
        <p:sp>
          <p:nvSpPr>
            <p:cNvPr id="7" name="矩形 6"/>
            <p:cNvSpPr/>
            <p:nvPr/>
          </p:nvSpPr>
          <p:spPr bwMode="auto">
            <a:xfrm>
              <a:off x="5581590" y="1888123"/>
              <a:ext cx="800219" cy="3048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华文楷体" panose="02010600040101010101" pitchFamily="2" charset="-122"/>
                  <a:cs typeface="Times New Roman" pitchFamily="18" charset="0"/>
                </a:rPr>
                <a:t>c2</a:t>
              </a:r>
              <a:endParaRPr kumimoji="0" lang="zh-CN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华文楷体" panose="02010600040101010101" pitchFamily="2" charset="-122"/>
                <a:cs typeface="Times New Roman" pitchFamily="18" charset="0"/>
              </a:endParaRPr>
            </a:p>
          </p:txBody>
        </p:sp>
        <p:sp>
          <p:nvSpPr>
            <p:cNvPr id="8" name="矩形 7"/>
            <p:cNvSpPr/>
            <p:nvPr/>
          </p:nvSpPr>
          <p:spPr bwMode="auto">
            <a:xfrm>
              <a:off x="5600581" y="2531477"/>
              <a:ext cx="800219" cy="3048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华文楷体" panose="02010600040101010101" pitchFamily="2" charset="-122"/>
                  <a:cs typeface="Times New Roman" pitchFamily="18" charset="0"/>
                </a:rPr>
                <a:t>c1</a:t>
              </a:r>
              <a:endParaRPr kumimoji="0" lang="zh-CN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华文楷体" panose="02010600040101010101" pitchFamily="2" charset="-122"/>
                <a:cs typeface="Times New Roman" pitchFamily="18" charset="0"/>
              </a:endParaRPr>
            </a:p>
          </p:txBody>
        </p:sp>
        <p:sp>
          <p:nvSpPr>
            <p:cNvPr id="9" name="矩形 8"/>
            <p:cNvSpPr/>
            <p:nvPr/>
          </p:nvSpPr>
          <p:spPr bwMode="auto">
            <a:xfrm>
              <a:off x="7086600" y="1371600"/>
              <a:ext cx="1676400" cy="16764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7524691" y="1379220"/>
              <a:ext cx="80021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600" b="0" dirty="0">
                  <a:latin typeface="华文楷体" panose="02010600040101010101" pitchFamily="2" charset="-122"/>
                  <a:ea typeface="华文楷体" panose="02010600040101010101" pitchFamily="2" charset="-122"/>
                </a:rPr>
                <a:t>堆内存</a:t>
              </a:r>
            </a:p>
          </p:txBody>
        </p:sp>
        <p:sp>
          <p:nvSpPr>
            <p:cNvPr id="11" name="矩形 10"/>
            <p:cNvSpPr/>
            <p:nvPr/>
          </p:nvSpPr>
          <p:spPr bwMode="auto">
            <a:xfrm>
              <a:off x="7277100" y="1752600"/>
              <a:ext cx="1295400" cy="575846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华文楷体" panose="02010600040101010101" pitchFamily="2" charset="-122"/>
                  <a:cs typeface="Times New Roman" pitchFamily="18" charset="0"/>
                </a:rPr>
                <a:t>r = 3</a:t>
              </a: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sz="1600" b="0" dirty="0">
                  <a:latin typeface="Times New Roman" pitchFamily="18" charset="0"/>
                  <a:ea typeface="华文楷体" panose="02010600040101010101" pitchFamily="2" charset="-122"/>
                  <a:cs typeface="Times New Roman" pitchFamily="18" charset="0"/>
                </a:rPr>
                <a:t>PI = 3.14</a:t>
              </a:r>
              <a:endParaRPr kumimoji="0" lang="zh-CN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华文楷体" panose="02010600040101010101" pitchFamily="2" charset="-122"/>
                <a:cs typeface="Times New Roman" pitchFamily="18" charset="0"/>
              </a:endParaRPr>
            </a:p>
          </p:txBody>
        </p:sp>
        <p:sp>
          <p:nvSpPr>
            <p:cNvPr id="12" name="矩形 11"/>
            <p:cNvSpPr/>
            <p:nvPr/>
          </p:nvSpPr>
          <p:spPr bwMode="auto">
            <a:xfrm>
              <a:off x="7277100" y="2395954"/>
              <a:ext cx="1295400" cy="575846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华文楷体" panose="02010600040101010101" pitchFamily="2" charset="-122"/>
                  <a:cs typeface="Times New Roman" pitchFamily="18" charset="0"/>
                </a:rPr>
                <a:t>r = 2</a:t>
              </a: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sz="1600" b="0" dirty="0">
                  <a:latin typeface="Times New Roman" pitchFamily="18" charset="0"/>
                  <a:ea typeface="华文楷体" panose="02010600040101010101" pitchFamily="2" charset="-122"/>
                  <a:cs typeface="Times New Roman" pitchFamily="18" charset="0"/>
                </a:rPr>
                <a:t>PI = 3.14</a:t>
              </a:r>
              <a:endParaRPr kumimoji="0" lang="zh-CN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华文楷体" panose="02010600040101010101" pitchFamily="2" charset="-122"/>
                <a:cs typeface="Times New Roman" pitchFamily="18" charset="0"/>
              </a:endParaRPr>
            </a:p>
          </p:txBody>
        </p:sp>
        <p:cxnSp>
          <p:nvCxnSpPr>
            <p:cNvPr id="14" name="直接箭头连接符 13"/>
            <p:cNvCxnSpPr>
              <a:stCxn id="7" idx="3"/>
              <a:endCxn id="11" idx="1"/>
            </p:cNvCxnSpPr>
            <p:nvPr/>
          </p:nvCxnSpPr>
          <p:spPr bwMode="auto">
            <a:xfrm>
              <a:off x="6381809" y="2040523"/>
              <a:ext cx="895291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" name="直接箭头连接符 15"/>
            <p:cNvCxnSpPr>
              <a:stCxn id="8" idx="3"/>
              <a:endCxn id="12" idx="1"/>
            </p:cNvCxnSpPr>
            <p:nvPr/>
          </p:nvCxnSpPr>
          <p:spPr bwMode="auto">
            <a:xfrm>
              <a:off x="6400800" y="2683877"/>
              <a:ext cx="876300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3" name="组合 12"/>
          <p:cNvGrpSpPr/>
          <p:nvPr/>
        </p:nvGrpSpPr>
        <p:grpSpPr>
          <a:xfrm>
            <a:off x="5410200" y="4191000"/>
            <a:ext cx="3352800" cy="1938754"/>
            <a:chOff x="5410200" y="3962400"/>
            <a:chExt cx="3352800" cy="1938754"/>
          </a:xfrm>
        </p:grpSpPr>
        <p:sp>
          <p:nvSpPr>
            <p:cNvPr id="19" name="矩形 18"/>
            <p:cNvSpPr/>
            <p:nvPr/>
          </p:nvSpPr>
          <p:spPr bwMode="auto">
            <a:xfrm>
              <a:off x="5410200" y="3962400"/>
              <a:ext cx="1143000" cy="12192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文本框 19"/>
            <p:cNvSpPr txBox="1"/>
            <p:nvPr/>
          </p:nvSpPr>
          <p:spPr>
            <a:xfrm>
              <a:off x="5581590" y="3970020"/>
              <a:ext cx="80021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600" b="0" dirty="0">
                  <a:latin typeface="华文楷体" panose="02010600040101010101" pitchFamily="2" charset="-122"/>
                  <a:ea typeface="华文楷体" panose="02010600040101010101" pitchFamily="2" charset="-122"/>
                </a:rPr>
                <a:t>栈内存</a:t>
              </a:r>
            </a:p>
          </p:txBody>
        </p:sp>
        <p:sp>
          <p:nvSpPr>
            <p:cNvPr id="21" name="矩形 20"/>
            <p:cNvSpPr/>
            <p:nvPr/>
          </p:nvSpPr>
          <p:spPr bwMode="auto">
            <a:xfrm>
              <a:off x="5581590" y="4334961"/>
              <a:ext cx="800219" cy="3048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华文楷体" panose="02010600040101010101" pitchFamily="2" charset="-122"/>
                  <a:cs typeface="Times New Roman" pitchFamily="18" charset="0"/>
                </a:rPr>
                <a:t>c2</a:t>
              </a:r>
              <a:endParaRPr kumimoji="0" lang="zh-CN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华文楷体" panose="02010600040101010101" pitchFamily="2" charset="-122"/>
                <a:cs typeface="Times New Roman" pitchFamily="18" charset="0"/>
              </a:endParaRPr>
            </a:p>
          </p:txBody>
        </p:sp>
        <p:sp>
          <p:nvSpPr>
            <p:cNvPr id="22" name="矩形 21"/>
            <p:cNvSpPr/>
            <p:nvPr/>
          </p:nvSpPr>
          <p:spPr bwMode="auto">
            <a:xfrm>
              <a:off x="5600581" y="4786178"/>
              <a:ext cx="800219" cy="3048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华文楷体" panose="02010600040101010101" pitchFamily="2" charset="-122"/>
                  <a:cs typeface="Times New Roman" pitchFamily="18" charset="0"/>
                </a:rPr>
                <a:t>c1</a:t>
              </a:r>
              <a:endParaRPr kumimoji="0" lang="zh-CN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华文楷体" panose="02010600040101010101" pitchFamily="2" charset="-122"/>
                <a:cs typeface="Times New Roman" pitchFamily="18" charset="0"/>
              </a:endParaRPr>
            </a:p>
          </p:txBody>
        </p:sp>
        <p:sp>
          <p:nvSpPr>
            <p:cNvPr id="23" name="矩形 22"/>
            <p:cNvSpPr/>
            <p:nvPr/>
          </p:nvSpPr>
          <p:spPr bwMode="auto">
            <a:xfrm>
              <a:off x="7086600" y="3962400"/>
              <a:ext cx="1676400" cy="12192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" name="文本框 23"/>
            <p:cNvSpPr txBox="1"/>
            <p:nvPr/>
          </p:nvSpPr>
          <p:spPr>
            <a:xfrm>
              <a:off x="7524691" y="3970020"/>
              <a:ext cx="80021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600" b="0" dirty="0">
                  <a:latin typeface="华文楷体" panose="02010600040101010101" pitchFamily="2" charset="-122"/>
                  <a:ea typeface="华文楷体" panose="02010600040101010101" pitchFamily="2" charset="-122"/>
                </a:rPr>
                <a:t>堆内存</a:t>
              </a:r>
            </a:p>
          </p:txBody>
        </p:sp>
        <p:sp>
          <p:nvSpPr>
            <p:cNvPr id="25" name="矩形 24"/>
            <p:cNvSpPr/>
            <p:nvPr/>
          </p:nvSpPr>
          <p:spPr bwMode="auto">
            <a:xfrm>
              <a:off x="7277100" y="4305300"/>
              <a:ext cx="1295400" cy="364123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华文楷体" panose="02010600040101010101" pitchFamily="2" charset="-122"/>
                  <a:cs typeface="Times New Roman" pitchFamily="18" charset="0"/>
                </a:rPr>
                <a:t>r = 3</a:t>
              </a:r>
            </a:p>
          </p:txBody>
        </p:sp>
        <p:sp>
          <p:nvSpPr>
            <p:cNvPr id="26" name="矩形 25"/>
            <p:cNvSpPr/>
            <p:nvPr/>
          </p:nvSpPr>
          <p:spPr bwMode="auto">
            <a:xfrm>
              <a:off x="7277100" y="4739640"/>
              <a:ext cx="1295400" cy="397877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华文楷体" panose="02010600040101010101" pitchFamily="2" charset="-122"/>
                  <a:cs typeface="Times New Roman" pitchFamily="18" charset="0"/>
                </a:rPr>
                <a:t>r = 2</a:t>
              </a:r>
            </a:p>
          </p:txBody>
        </p:sp>
        <p:cxnSp>
          <p:nvCxnSpPr>
            <p:cNvPr id="27" name="直接箭头连接符 26"/>
            <p:cNvCxnSpPr>
              <a:stCxn id="21" idx="3"/>
              <a:endCxn id="25" idx="1"/>
            </p:cNvCxnSpPr>
            <p:nvPr/>
          </p:nvCxnSpPr>
          <p:spPr bwMode="auto">
            <a:xfrm>
              <a:off x="6381809" y="4487361"/>
              <a:ext cx="895291" cy="1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8" name="直接箭头连接符 27"/>
            <p:cNvCxnSpPr>
              <a:stCxn id="22" idx="3"/>
              <a:endCxn id="26" idx="1"/>
            </p:cNvCxnSpPr>
            <p:nvPr/>
          </p:nvCxnSpPr>
          <p:spPr bwMode="auto">
            <a:xfrm>
              <a:off x="6400800" y="4938578"/>
              <a:ext cx="876300" cy="1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9" name="矩形 28"/>
            <p:cNvSpPr/>
            <p:nvPr/>
          </p:nvSpPr>
          <p:spPr bwMode="auto">
            <a:xfrm>
              <a:off x="5410200" y="5257800"/>
              <a:ext cx="3352800" cy="64335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" name="文本框 29"/>
            <p:cNvSpPr txBox="1"/>
            <p:nvPr/>
          </p:nvSpPr>
          <p:spPr>
            <a:xfrm>
              <a:off x="6481306" y="5257800"/>
              <a:ext cx="121058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600" b="0" dirty="0">
                  <a:latin typeface="华文楷体" panose="02010600040101010101" pitchFamily="2" charset="-122"/>
                  <a:ea typeface="华文楷体" panose="02010600040101010101" pitchFamily="2" charset="-122"/>
                </a:rPr>
                <a:t>数据共享区</a:t>
              </a:r>
            </a:p>
          </p:txBody>
        </p:sp>
        <p:sp>
          <p:nvSpPr>
            <p:cNvPr id="31" name="矩形 30"/>
            <p:cNvSpPr/>
            <p:nvPr/>
          </p:nvSpPr>
          <p:spPr bwMode="auto">
            <a:xfrm>
              <a:off x="6438900" y="5562600"/>
              <a:ext cx="1295400" cy="287979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sz="1600" b="0" dirty="0">
                  <a:latin typeface="Times New Roman" pitchFamily="18" charset="0"/>
                  <a:ea typeface="华文楷体" panose="02010600040101010101" pitchFamily="2" charset="-122"/>
                  <a:cs typeface="Times New Roman" pitchFamily="18" charset="0"/>
                </a:rPr>
                <a:t>PI = 3.14</a:t>
              </a:r>
              <a:endParaRPr kumimoji="0" lang="zh-CN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华文楷体" panose="02010600040101010101" pitchFamily="2" charset="-122"/>
                <a:cs typeface="Times New Roman" pitchFamily="18" charset="0"/>
              </a:endParaRPr>
            </a:p>
          </p:txBody>
        </p:sp>
      </p:grpSp>
      <p:sp>
        <p:nvSpPr>
          <p:cNvPr id="36" name="下箭头 35"/>
          <p:cNvSpPr/>
          <p:nvPr/>
        </p:nvSpPr>
        <p:spPr bwMode="auto">
          <a:xfrm>
            <a:off x="6896100" y="3505200"/>
            <a:ext cx="381000" cy="457200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5922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171450"/>
            <a:ext cx="8229600" cy="487363"/>
          </a:xfrm>
        </p:spPr>
        <p:txBody>
          <a:bodyPr/>
          <a:lstStyle/>
          <a:p>
            <a:r>
              <a:rPr lang="zh-CN" altLang="en-US" dirty="0"/>
              <a:t>面向过程与面向对象的区别（</a:t>
            </a:r>
            <a:r>
              <a:rPr lang="en-US" altLang="zh-CN" dirty="0"/>
              <a:t>2/2</a:t>
            </a:r>
            <a:r>
              <a:rPr lang="zh-CN" altLang="en-US" dirty="0"/>
              <a:t>）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真正的面向对象是指用面向对象的思想去在现实生活中解决问题，将现实中解决问题的思想与计算机更好地统一起来，能够让计算机模拟现实生活中解决问题的办法</a:t>
            </a:r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xmlns="" id="{9274FE2C-15FE-472B-80D1-EC837C30B2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3726095"/>
              </p:ext>
            </p:extLst>
          </p:nvPr>
        </p:nvGraphicFramePr>
        <p:xfrm>
          <a:off x="114620" y="2895600"/>
          <a:ext cx="8915400" cy="393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15400">
                  <a:extLst>
                    <a:ext uri="{9D8B030D-6E8A-4147-A177-3AD203B41FA5}">
                      <a16:colId xmlns:a16="http://schemas.microsoft.com/office/drawing/2014/main" xmlns="" val="2117560938"/>
                    </a:ext>
                  </a:extLst>
                </a:gridCol>
              </a:tblGrid>
              <a:tr h="3276600">
                <a:tc>
                  <a:txBody>
                    <a:bodyPr/>
                    <a:lstStyle/>
                    <a:p>
                      <a:r>
                        <a:rPr lang="en-US" altLang="zh-CN" sz="1800" b="1" kern="120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class Rectangle {</a:t>
                      </a:r>
                    </a:p>
                    <a:p>
                      <a:r>
                        <a:rPr lang="en-US" altLang="zh-CN" sz="1800" b="1" kern="120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    double length, width;</a:t>
                      </a:r>
                      <a:r>
                        <a:rPr lang="en-US" altLang="zh-CN" sz="18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 </a:t>
                      </a:r>
                    </a:p>
                    <a:p>
                      <a:r>
                        <a:rPr lang="en-US" altLang="zh-CN" sz="1800" b="1" kern="120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    public Rectangle(double</a:t>
                      </a:r>
                      <a:r>
                        <a:rPr lang="en-US" altLang="zh-CN" sz="18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 length, double width) {</a:t>
                      </a:r>
                    </a:p>
                    <a:p>
                      <a:r>
                        <a:rPr lang="en-US" altLang="zh-CN" sz="18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        </a:t>
                      </a:r>
                      <a:r>
                        <a:rPr lang="en-US" altLang="zh-CN" sz="1800" b="1" kern="1200" baseline="0" dirty="0" err="1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this.length</a:t>
                      </a:r>
                      <a:r>
                        <a:rPr lang="en-US" altLang="zh-CN" sz="18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 = length; </a:t>
                      </a:r>
                    </a:p>
                    <a:p>
                      <a:r>
                        <a:rPr lang="en-US" altLang="zh-CN" sz="18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        </a:t>
                      </a:r>
                      <a:r>
                        <a:rPr lang="en-US" altLang="zh-CN" sz="1800" b="1" kern="1200" baseline="0" dirty="0" err="1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this.width</a:t>
                      </a:r>
                      <a:r>
                        <a:rPr lang="en-US" altLang="zh-CN" sz="18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 = width;</a:t>
                      </a:r>
                    </a:p>
                    <a:p>
                      <a:r>
                        <a:rPr lang="en-US" altLang="zh-CN" sz="18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    }</a:t>
                      </a:r>
                    </a:p>
                    <a:p>
                      <a:r>
                        <a:rPr lang="en-US" altLang="zh-CN" sz="18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    double area() {</a:t>
                      </a:r>
                    </a:p>
                    <a:p>
                      <a:r>
                        <a:rPr lang="en-US" altLang="zh-CN" sz="18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        return (length*width);</a:t>
                      </a:r>
                    </a:p>
                    <a:p>
                      <a:r>
                        <a:rPr lang="en-US" altLang="zh-CN" sz="18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    }</a:t>
                      </a:r>
                      <a:endParaRPr lang="en-US" altLang="zh-CN" sz="1800" b="1" kern="1200" dirty="0">
                        <a:solidFill>
                          <a:schemeClr val="lt1"/>
                        </a:solidFill>
                        <a:latin typeface="Times New Roman" pitchFamily="18" charset="0"/>
                        <a:ea typeface="宋体" pitchFamily="2" charset="-122"/>
                        <a:cs typeface="+mn-cs"/>
                      </a:endParaRPr>
                    </a:p>
                    <a:p>
                      <a:r>
                        <a:rPr lang="en-US" altLang="zh-CN" sz="1800" b="1" kern="120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}</a:t>
                      </a:r>
                    </a:p>
                    <a:p>
                      <a:endParaRPr lang="en-US" altLang="zh-CN" sz="1800" b="1" kern="1200" baseline="0" dirty="0">
                        <a:solidFill>
                          <a:schemeClr val="lt1"/>
                        </a:solidFill>
                        <a:latin typeface="Times New Roman" pitchFamily="18" charset="0"/>
                        <a:ea typeface="宋体" pitchFamily="2" charset="-122"/>
                        <a:cs typeface="+mn-cs"/>
                      </a:endParaRPr>
                    </a:p>
                    <a:p>
                      <a:r>
                        <a:rPr lang="en-US" altLang="zh-CN" sz="18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Rectangle rec = new Rectangle(30, 20);</a:t>
                      </a:r>
                    </a:p>
                    <a:p>
                      <a:r>
                        <a:rPr lang="en-US" altLang="zh-CN" sz="18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double t = </a:t>
                      </a:r>
                      <a:r>
                        <a:rPr lang="en-US" altLang="zh-CN" sz="1800" b="1" kern="1200" baseline="0" dirty="0" err="1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rec.area</a:t>
                      </a:r>
                      <a:r>
                        <a:rPr lang="en-US" altLang="zh-CN" sz="18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(); </a:t>
                      </a:r>
                    </a:p>
                    <a:p>
                      <a:r>
                        <a:rPr lang="en-US" altLang="zh-CN" sz="18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… 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31186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8667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71450"/>
            <a:ext cx="8229600" cy="487363"/>
          </a:xfrm>
        </p:spPr>
        <p:txBody>
          <a:bodyPr/>
          <a:lstStyle/>
          <a:p>
            <a:pPr eaLnBrk="1" hangingPunct="1"/>
            <a:r>
              <a:rPr lang="zh-CN" altLang="en-US" sz="3800" dirty="0"/>
              <a:t>第三章：类与对象</a:t>
            </a:r>
          </a:p>
        </p:txBody>
      </p:sp>
      <p:sp>
        <p:nvSpPr>
          <p:cNvPr id="582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CN" altLang="en-US" dirty="0">
                <a:ea typeface="宋体" panose="02010600030101010101" pitchFamily="2" charset="-122"/>
              </a:rPr>
              <a:t>面向过程与面向对象</a:t>
            </a:r>
            <a:endParaRPr lang="en-US" altLang="zh-CN" dirty="0">
              <a:ea typeface="宋体" panose="02010600030101010101" pitchFamily="2" charset="-122"/>
            </a:endParaRPr>
          </a:p>
          <a:p>
            <a:pPr eaLnBrk="1" hangingPunct="1"/>
            <a:r>
              <a:rPr lang="zh-CN" altLang="en-US" dirty="0">
                <a:ea typeface="宋体" panose="02010600030101010101" pitchFamily="2" charset="-122"/>
              </a:rPr>
              <a:t>类与对象的关系</a:t>
            </a:r>
            <a:endParaRPr lang="en-US" altLang="zh-CN" dirty="0">
              <a:ea typeface="宋体" panose="02010600030101010101" pitchFamily="2" charset="-122"/>
            </a:endParaRPr>
          </a:p>
          <a:p>
            <a:pPr eaLnBrk="1" hangingPunct="1"/>
            <a:r>
              <a:rPr lang="zh-CN" altLang="en-US" dirty="0">
                <a:ea typeface="宋体" panose="02010600030101010101" pitchFamily="2" charset="-122"/>
              </a:rPr>
              <a:t>类的声明</a:t>
            </a:r>
            <a:endParaRPr lang="en-US" altLang="zh-CN" dirty="0">
              <a:ea typeface="宋体" panose="02010600030101010101" pitchFamily="2" charset="-122"/>
            </a:endParaRPr>
          </a:p>
          <a:p>
            <a:pPr eaLnBrk="1" hangingPunct="1"/>
            <a:r>
              <a:rPr lang="zh-CN" altLang="en-US" dirty="0">
                <a:ea typeface="宋体" panose="02010600030101010101" pitchFamily="2" charset="-122"/>
              </a:rPr>
              <a:t>创建及使用对象</a:t>
            </a:r>
            <a:endParaRPr lang="en-US" altLang="zh-CN" dirty="0">
              <a:ea typeface="宋体" panose="02010600030101010101" pitchFamily="2" charset="-122"/>
            </a:endParaRPr>
          </a:p>
          <a:p>
            <a:pPr eaLnBrk="1" hangingPunct="1"/>
            <a:r>
              <a:rPr lang="zh-CN" altLang="en-US" dirty="0">
                <a:ea typeface="宋体" panose="02010600030101010101" pitchFamily="2" charset="-122"/>
              </a:rPr>
              <a:t>构造方法</a:t>
            </a:r>
            <a:endParaRPr lang="en-US" altLang="zh-CN" dirty="0">
              <a:ea typeface="宋体" panose="02010600030101010101" pitchFamily="2" charset="-122"/>
            </a:endParaRPr>
          </a:p>
          <a:p>
            <a:pPr eaLnBrk="1" hangingPunct="1"/>
            <a:r>
              <a:rPr lang="zh-CN" altLang="en-US" dirty="0">
                <a:ea typeface="宋体" panose="02010600030101010101" pitchFamily="2" charset="-122"/>
              </a:rPr>
              <a:t>类的严谨定义</a:t>
            </a:r>
            <a:endParaRPr lang="en-US" altLang="zh-CN" dirty="0">
              <a:ea typeface="宋体" panose="02010600030101010101" pitchFamily="2" charset="-122"/>
            </a:endParaRPr>
          </a:p>
          <a:p>
            <a:pPr eaLnBrk="1" hangingPunct="1"/>
            <a:r>
              <a:rPr lang="zh-CN" altLang="en-US" dirty="0">
                <a:ea typeface="宋体" panose="02010600030101010101" pitchFamily="2" charset="-122"/>
              </a:rPr>
              <a:t>数据成员</a:t>
            </a:r>
            <a:endParaRPr lang="en-US" altLang="zh-CN" dirty="0">
              <a:ea typeface="宋体" panose="02010600030101010101" pitchFamily="2" charset="-122"/>
            </a:endParaRPr>
          </a:p>
          <a:p>
            <a:pPr eaLnBrk="1" hangingPunct="1"/>
            <a:r>
              <a:rPr lang="zh-CN" altLang="en-US" dirty="0">
                <a:ea typeface="宋体" panose="02010600030101010101" pitchFamily="2" charset="-122"/>
              </a:rPr>
              <a:t>成员方法</a:t>
            </a:r>
            <a:endParaRPr lang="en-US" altLang="zh-CN" dirty="0">
              <a:ea typeface="宋体" panose="02010600030101010101" pitchFamily="2" charset="-122"/>
            </a:endParaRPr>
          </a:p>
          <a:p>
            <a:pPr eaLnBrk="1" hangingPunct="1"/>
            <a:r>
              <a:rPr lang="zh-CN" altLang="en-US" dirty="0">
                <a:ea typeface="宋体" panose="02010600030101010101" pitchFamily="2" charset="-122"/>
              </a:rPr>
              <a:t>本章小节</a:t>
            </a:r>
          </a:p>
        </p:txBody>
      </p:sp>
    </p:spTree>
    <p:extLst>
      <p:ext uri="{BB962C8B-B14F-4D97-AF65-F5344CB8AC3E}">
        <p14:creationId xmlns:p14="http://schemas.microsoft.com/office/powerpoint/2010/main" val="75223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" fill="hold"/>
                                        <p:tgtEl>
                                          <p:spTgt spid="5826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成员方法的分类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zh-CN" altLang="en-US" dirty="0">
                <a:latin typeface="Times New Roman" panose="02020603050405020304" pitchFamily="18" charset="0"/>
              </a:rPr>
              <a:t>从成员方法的来源看，可将成员方法分为：</a:t>
            </a:r>
            <a:endParaRPr lang="en-US" altLang="zh-CN" dirty="0">
              <a:latin typeface="Times New Roman" panose="02020603050405020304" pitchFamily="18" charset="0"/>
            </a:endParaRPr>
          </a:p>
          <a:p>
            <a:pPr lvl="1" algn="just"/>
            <a:r>
              <a:rPr lang="zh-CN" altLang="en-US" dirty="0">
                <a:latin typeface="Times New Roman" panose="02020603050405020304" pitchFamily="18" charset="0"/>
              </a:rPr>
              <a:t>类库成员方法</a:t>
            </a:r>
            <a:endParaRPr lang="en-US" altLang="zh-CN" dirty="0">
              <a:latin typeface="Times New Roman" panose="02020603050405020304" pitchFamily="18" charset="0"/>
            </a:endParaRPr>
          </a:p>
          <a:p>
            <a:pPr lvl="1" algn="just"/>
            <a:r>
              <a:rPr lang="zh-CN" altLang="en-US" dirty="0">
                <a:latin typeface="Times New Roman" panose="02020603050405020304" pitchFamily="18" charset="0"/>
              </a:rPr>
              <a:t>用户自定义类成员方法</a:t>
            </a:r>
            <a:endParaRPr lang="en-US" altLang="zh-CN" dirty="0">
              <a:latin typeface="Times New Roman" panose="02020603050405020304" pitchFamily="18" charset="0"/>
            </a:endParaRPr>
          </a:p>
          <a:p>
            <a:pPr algn="just"/>
            <a:endParaRPr lang="en-US" altLang="zh-CN" dirty="0">
              <a:latin typeface="Times New Roman" panose="02020603050405020304" pitchFamily="18" charset="0"/>
            </a:endParaRPr>
          </a:p>
          <a:p>
            <a:pPr algn="just"/>
            <a:r>
              <a:rPr lang="zh-CN" altLang="en-US" dirty="0">
                <a:latin typeface="Times New Roman" panose="02020603050405020304" pitchFamily="18" charset="0"/>
              </a:rPr>
              <a:t>从成员方法的形式看，可将成员方法分为：</a:t>
            </a:r>
            <a:endParaRPr lang="en-US" altLang="zh-CN" dirty="0">
              <a:latin typeface="Times New Roman" panose="02020603050405020304" pitchFamily="18" charset="0"/>
            </a:endParaRPr>
          </a:p>
          <a:p>
            <a:pPr lvl="1" algn="just"/>
            <a:r>
              <a:rPr lang="zh-CN" altLang="en-US" dirty="0">
                <a:latin typeface="Times New Roman" panose="02020603050405020304" pitchFamily="18" charset="0"/>
              </a:rPr>
              <a:t>无参成员方法。例如，</a:t>
            </a:r>
            <a:r>
              <a:rPr lang="en-US" altLang="zh-CN" dirty="0">
                <a:latin typeface="Times New Roman" panose="02020603050405020304" pitchFamily="18" charset="0"/>
              </a:rPr>
              <a:t>void </a:t>
            </a:r>
            <a:r>
              <a:rPr lang="en-US" altLang="zh-CN" dirty="0" err="1">
                <a:latin typeface="Times New Roman" panose="02020603050405020304" pitchFamily="18" charset="0"/>
              </a:rPr>
              <a:t>printStar</a:t>
            </a:r>
            <a:r>
              <a:rPr lang="en-US" altLang="zh-CN" dirty="0">
                <a:latin typeface="Times New Roman" panose="02020603050405020304" pitchFamily="18" charset="0"/>
              </a:rPr>
              <a:t>( ){ ……}</a:t>
            </a:r>
          </a:p>
          <a:p>
            <a:pPr lvl="1" algn="just"/>
            <a:r>
              <a:rPr lang="zh-CN" altLang="en-US" dirty="0">
                <a:latin typeface="Times New Roman" panose="02020603050405020304" pitchFamily="18" charset="0"/>
              </a:rPr>
              <a:t>带参成员方法。例如，</a:t>
            </a:r>
            <a:r>
              <a:rPr lang="en-US" altLang="zh-CN" dirty="0">
                <a:latin typeface="Times New Roman" panose="02020603050405020304" pitchFamily="18" charset="0"/>
              </a:rPr>
              <a:t>int add(int x, int y){ …… }</a:t>
            </a:r>
            <a:endParaRPr lang="zh-CN" altLang="en-US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4075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成员方法的声明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sz="2400" dirty="0">
                <a:latin typeface="Times New Roman" pitchFamily="18" charset="0"/>
              </a:rPr>
              <a:t>[</a:t>
            </a:r>
            <a:r>
              <a:rPr lang="zh-CN" altLang="en-US" sz="2400" dirty="0">
                <a:latin typeface="Times New Roman" pitchFamily="18" charset="0"/>
              </a:rPr>
              <a:t>修饰符</a:t>
            </a:r>
            <a:r>
              <a:rPr lang="en-US" altLang="zh-CN" sz="2400" dirty="0">
                <a:latin typeface="Times New Roman" pitchFamily="18" charset="0"/>
              </a:rPr>
              <a:t>] </a:t>
            </a:r>
            <a:r>
              <a:rPr lang="zh-CN" altLang="en-US" sz="2400" dirty="0">
                <a:latin typeface="Times New Roman" pitchFamily="18" charset="0"/>
              </a:rPr>
              <a:t>返回值类型 成员方法名</a:t>
            </a:r>
            <a:r>
              <a:rPr lang="en-US" altLang="zh-CN" sz="2400" dirty="0">
                <a:latin typeface="Times New Roman" pitchFamily="18" charset="0"/>
              </a:rPr>
              <a:t>(</a:t>
            </a:r>
            <a:r>
              <a:rPr lang="zh-CN" altLang="en-US" sz="2400" dirty="0">
                <a:latin typeface="Times New Roman" pitchFamily="18" charset="0"/>
              </a:rPr>
              <a:t>形式参数表</a:t>
            </a:r>
            <a:r>
              <a:rPr lang="en-US" altLang="zh-CN" sz="2400" dirty="0">
                <a:latin typeface="Times New Roman" pitchFamily="18" charset="0"/>
              </a:rPr>
              <a:t>) [throws</a:t>
            </a:r>
            <a:r>
              <a:rPr lang="zh-CN" altLang="en-US" sz="2400" dirty="0">
                <a:latin typeface="Times New Roman" pitchFamily="18" charset="0"/>
              </a:rPr>
              <a:t> 异常表</a:t>
            </a:r>
            <a:r>
              <a:rPr lang="en-US" altLang="zh-CN" sz="2400" dirty="0">
                <a:latin typeface="Times New Roman" pitchFamily="18" charset="0"/>
              </a:rPr>
              <a:t>]</a:t>
            </a:r>
            <a:r>
              <a:rPr lang="zh-CN" altLang="en-US" sz="2400" dirty="0">
                <a:latin typeface="Times New Roman" pitchFamily="18" charset="0"/>
              </a:rPr>
              <a:t> </a:t>
            </a:r>
            <a:r>
              <a:rPr lang="en-US" altLang="zh-CN" sz="2400" dirty="0">
                <a:latin typeface="Times New Roman" pitchFamily="18" charset="0"/>
              </a:rPr>
              <a:t>{    </a:t>
            </a:r>
          </a:p>
          <a:p>
            <a:pPr marL="0" indent="0">
              <a:buNone/>
            </a:pPr>
            <a:r>
              <a:rPr lang="en-US" altLang="zh-CN" sz="2400" dirty="0">
                <a:latin typeface="Times New Roman" pitchFamily="18" charset="0"/>
              </a:rPr>
              <a:t>    </a:t>
            </a:r>
            <a:r>
              <a:rPr lang="zh-CN" altLang="en-US" sz="2400" dirty="0">
                <a:latin typeface="Times New Roman" pitchFamily="18" charset="0"/>
              </a:rPr>
              <a:t>说明部分</a:t>
            </a:r>
          </a:p>
          <a:p>
            <a:pPr marL="0" indent="0">
              <a:buNone/>
            </a:pPr>
            <a:r>
              <a:rPr lang="zh-CN" altLang="en-US" sz="2400" dirty="0">
                <a:latin typeface="Times New Roman" pitchFamily="18" charset="0"/>
              </a:rPr>
              <a:t>    执行语句部分</a:t>
            </a:r>
          </a:p>
          <a:p>
            <a:pPr marL="0" indent="0">
              <a:buNone/>
            </a:pPr>
            <a:r>
              <a:rPr lang="en-US" altLang="zh-CN" sz="2400" dirty="0">
                <a:latin typeface="Times New Roman" pitchFamily="18" charset="0"/>
              </a:rPr>
              <a:t>} </a:t>
            </a:r>
          </a:p>
          <a:p>
            <a:pPr marL="0" indent="0">
              <a:buNone/>
            </a:pPr>
            <a:endParaRPr lang="en-US" altLang="zh-CN" dirty="0">
              <a:latin typeface="Times New Roman" pitchFamily="18" charset="0"/>
            </a:endParaRPr>
          </a:p>
          <a:p>
            <a:r>
              <a:rPr lang="zh-CN" altLang="en-US" dirty="0">
                <a:latin typeface="Times New Roman" panose="02020603050405020304" pitchFamily="18" charset="0"/>
              </a:rPr>
              <a:t>修饰符</a:t>
            </a:r>
            <a:endParaRPr lang="en-US" altLang="zh-CN" dirty="0">
              <a:latin typeface="Times New Roman" panose="02020603050405020304" pitchFamily="18" charset="0"/>
            </a:endParaRPr>
          </a:p>
          <a:p>
            <a:pPr lvl="1"/>
            <a:r>
              <a:rPr lang="en-US" altLang="zh-CN" sz="2800" dirty="0">
                <a:latin typeface="Times New Roman" panose="02020603050405020304" pitchFamily="18" charset="0"/>
              </a:rPr>
              <a:t>public</a:t>
            </a:r>
            <a:r>
              <a:rPr lang="zh-CN" altLang="en-US" sz="2800" dirty="0">
                <a:latin typeface="Times New Roman" panose="02020603050405020304" pitchFamily="18" charset="0"/>
              </a:rPr>
              <a:t>、</a:t>
            </a:r>
            <a:r>
              <a:rPr lang="en-US" altLang="zh-CN" sz="2800" dirty="0">
                <a:latin typeface="Times New Roman" panose="02020603050405020304" pitchFamily="18" charset="0"/>
              </a:rPr>
              <a:t>private</a:t>
            </a:r>
            <a:r>
              <a:rPr lang="zh-CN" altLang="en-US" sz="2800" dirty="0">
                <a:latin typeface="Times New Roman" panose="02020603050405020304" pitchFamily="18" charset="0"/>
              </a:rPr>
              <a:t>、</a:t>
            </a:r>
            <a:r>
              <a:rPr lang="en-US" altLang="zh-CN" sz="2800" dirty="0">
                <a:latin typeface="Times New Roman" panose="02020603050405020304" pitchFamily="18" charset="0"/>
              </a:rPr>
              <a:t>protected</a:t>
            </a:r>
          </a:p>
          <a:p>
            <a:pPr lvl="1"/>
            <a:r>
              <a:rPr lang="en-US" altLang="zh-CN" sz="2800" dirty="0">
                <a:latin typeface="Times New Roman" panose="02020603050405020304" pitchFamily="18" charset="0"/>
              </a:rPr>
              <a:t>static</a:t>
            </a:r>
            <a:r>
              <a:rPr lang="zh-CN" altLang="en-US" sz="2800" dirty="0">
                <a:latin typeface="Times New Roman" panose="02020603050405020304" pitchFamily="18" charset="0"/>
              </a:rPr>
              <a:t>、</a:t>
            </a:r>
            <a:r>
              <a:rPr lang="en-US" altLang="zh-CN" sz="2800" dirty="0">
                <a:latin typeface="Times New Roman" panose="02020603050405020304" pitchFamily="18" charset="0"/>
              </a:rPr>
              <a:t>final</a:t>
            </a:r>
            <a:r>
              <a:rPr lang="zh-CN" altLang="en-US" sz="2800" dirty="0">
                <a:latin typeface="Times New Roman" panose="02020603050405020304" pitchFamily="18" charset="0"/>
              </a:rPr>
              <a:t>、</a:t>
            </a:r>
            <a:r>
              <a:rPr lang="en-US" altLang="zh-CN" sz="2800" dirty="0">
                <a:latin typeface="Times New Roman" panose="02020603050405020304" pitchFamily="18" charset="0"/>
              </a:rPr>
              <a:t>native</a:t>
            </a:r>
            <a:r>
              <a:rPr lang="zh-CN" altLang="en-US" sz="2800" dirty="0">
                <a:latin typeface="Times New Roman" panose="02020603050405020304" pitchFamily="18" charset="0"/>
              </a:rPr>
              <a:t>、</a:t>
            </a:r>
            <a:r>
              <a:rPr lang="en-US" altLang="zh-CN" sz="2800" dirty="0" smtClean="0">
                <a:latin typeface="Times New Roman" panose="02020603050405020304" pitchFamily="18" charset="0"/>
              </a:rPr>
              <a:t>abstract</a:t>
            </a:r>
            <a:endParaRPr lang="en-US" altLang="zh-CN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1785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方法体内的局部变量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36858" y="1168752"/>
            <a:ext cx="4463742" cy="5257800"/>
          </a:xfrm>
        </p:spPr>
        <p:txBody>
          <a:bodyPr/>
          <a:lstStyle/>
          <a:p>
            <a:pPr algn="just"/>
            <a:r>
              <a:rPr lang="zh-CN" altLang="en-US" dirty="0">
                <a:latin typeface="Times New Roman" panose="02020603050405020304" pitchFamily="18" charset="0"/>
              </a:rPr>
              <a:t>生存期与作用域是在本方法内</a:t>
            </a:r>
            <a:endParaRPr lang="en-US" altLang="zh-CN" dirty="0">
              <a:latin typeface="Times New Roman" panose="02020603050405020304" pitchFamily="18" charset="0"/>
            </a:endParaRPr>
          </a:p>
          <a:p>
            <a:pPr algn="just"/>
            <a:r>
              <a:rPr lang="zh-CN" altLang="en-US" dirty="0">
                <a:latin typeface="Times New Roman" panose="02020603050405020304" pitchFamily="18" charset="0"/>
              </a:rPr>
              <a:t>方法体内定义变量时，变量前不能加修饰符</a:t>
            </a:r>
            <a:endParaRPr lang="en-US" altLang="zh-CN" dirty="0">
              <a:latin typeface="Times New Roman" panose="02020603050405020304" pitchFamily="18" charset="0"/>
            </a:endParaRPr>
          </a:p>
          <a:p>
            <a:pPr algn="just"/>
            <a:r>
              <a:rPr lang="zh-CN" altLang="en-US" dirty="0">
                <a:latin typeface="Times New Roman" panose="02020603050405020304" pitchFamily="18" charset="0"/>
              </a:rPr>
              <a:t>局部变量在使用前必须明确赋值</a:t>
            </a:r>
            <a:endParaRPr lang="en-US" altLang="zh-CN" dirty="0">
              <a:latin typeface="Times New Roman" panose="02020603050405020304" pitchFamily="18" charset="0"/>
            </a:endParaRPr>
          </a:p>
          <a:p>
            <a:pPr algn="just"/>
            <a:r>
              <a:rPr lang="zh-CN" altLang="en-US" dirty="0">
                <a:latin typeface="Times New Roman" panose="02020603050405020304" pitchFamily="18" charset="0"/>
              </a:rPr>
              <a:t>可以在复合语句中定义变量，这些变量只在复合语句中有效，这种复合语句也被称为程序块</a:t>
            </a:r>
            <a:endParaRPr lang="zh-CN" altLang="en-US" dirty="0"/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xmlns="" id="{9274FE2C-15FE-472B-80D1-EC837C30B2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227439"/>
              </p:ext>
            </p:extLst>
          </p:nvPr>
        </p:nvGraphicFramePr>
        <p:xfrm>
          <a:off x="4800600" y="1151818"/>
          <a:ext cx="4343400" cy="50965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3400">
                  <a:extLst>
                    <a:ext uri="{9D8B030D-6E8A-4147-A177-3AD203B41FA5}">
                      <a16:colId xmlns:a16="http://schemas.microsoft.com/office/drawing/2014/main" xmlns="" val="2117560938"/>
                    </a:ext>
                  </a:extLst>
                </a:gridCol>
              </a:tblGrid>
              <a:tr h="50965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public class </a:t>
                      </a:r>
                      <a:r>
                        <a:rPr lang="en-US" altLang="zh-CN" sz="1600" b="1" kern="1200" baseline="0" dirty="0" err="1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LocalVariableTester</a:t>
                      </a:r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 {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    static int add(int x, int y) {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        int z, d;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        z = x + y;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        //z = x + d;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        return z;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    }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	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    public static void main(String[] </a:t>
                      </a:r>
                      <a:r>
                        <a:rPr lang="en-US" altLang="zh-CN" sz="1600" b="1" kern="1200" baseline="0" dirty="0" err="1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args</a:t>
                      </a:r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) {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        </a:t>
                      </a:r>
                      <a:r>
                        <a:rPr lang="en-US" altLang="zh-CN" sz="1600" b="1" kern="1200" baseline="0" dirty="0" err="1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int</a:t>
                      </a:r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 a = 2, b = 3;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        int f = add(a, b);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        </a:t>
                      </a:r>
                      <a:r>
                        <a:rPr lang="en-US" altLang="zh-CN" sz="1600" b="1" kern="1200" baseline="0" dirty="0" err="1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System.out.println</a:t>
                      </a:r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("f = " + f);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        //</a:t>
                      </a:r>
                      <a:r>
                        <a:rPr lang="en-US" altLang="zh-CN" sz="1600" b="1" kern="1200" baseline="0" dirty="0" err="1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System.out.println</a:t>
                      </a:r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("z = " + z);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        </a:t>
                      </a:r>
                      <a:r>
                        <a:rPr lang="pl-PL" altLang="zh-CN" sz="1600" b="1" kern="1200" baseline="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{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            </a:t>
                      </a:r>
                      <a:r>
                        <a:rPr lang="pl-PL" altLang="zh-CN" sz="1600" b="1" kern="1200" baseline="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int z = a + b;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            </a:t>
                      </a:r>
                      <a:r>
                        <a:rPr lang="pl-PL" altLang="zh-CN" sz="1600" b="1" kern="1200" baseline="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System.out.println("z = " + z);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        </a:t>
                      </a:r>
                      <a:r>
                        <a:rPr lang="pl-PL" altLang="zh-CN" sz="1600" b="1" kern="1200" baseline="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}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        </a:t>
                      </a:r>
                      <a:r>
                        <a:rPr lang="pl-PL" altLang="zh-CN" sz="1600" b="1" kern="1200" baseline="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//System.out.println("z = " + z);</a:t>
                      </a:r>
                      <a:endParaRPr lang="en-US" altLang="zh-CN" sz="1600" b="1" kern="1200" baseline="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宋体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    }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}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31186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0522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Times New Roman" panose="02020603050405020304" pitchFamily="18" charset="0"/>
              </a:rPr>
              <a:t>成员方法的返回值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zh-CN" altLang="en-US" dirty="0">
                <a:latin typeface="Times New Roman" pitchFamily="18" charset="0"/>
              </a:rPr>
              <a:t>格式：</a:t>
            </a:r>
            <a:endParaRPr lang="en-US" altLang="zh-CN" dirty="0">
              <a:latin typeface="Times New Roman" pitchFamily="18" charset="0"/>
            </a:endParaRPr>
          </a:p>
          <a:p>
            <a:pPr lvl="1" algn="just"/>
            <a:r>
              <a:rPr lang="en-US" altLang="zh-CN" sz="2800" dirty="0">
                <a:latin typeface="Times New Roman" pitchFamily="18" charset="0"/>
              </a:rPr>
              <a:t>return </a:t>
            </a:r>
            <a:r>
              <a:rPr lang="zh-CN" altLang="en-US" sz="2800" dirty="0">
                <a:latin typeface="Times New Roman" pitchFamily="18" charset="0"/>
              </a:rPr>
              <a:t>表达式</a:t>
            </a:r>
            <a:r>
              <a:rPr lang="en-US" altLang="zh-CN" sz="2800" dirty="0">
                <a:latin typeface="Times New Roman" pitchFamily="18" charset="0"/>
              </a:rPr>
              <a:t>;</a:t>
            </a:r>
          </a:p>
          <a:p>
            <a:pPr lvl="1" algn="just"/>
            <a:r>
              <a:rPr lang="en-US" altLang="zh-CN" sz="2800" dirty="0">
                <a:latin typeface="Times New Roman" pitchFamily="18" charset="0"/>
              </a:rPr>
              <a:t>return (</a:t>
            </a:r>
            <a:r>
              <a:rPr lang="zh-CN" altLang="en-US" sz="2800" dirty="0">
                <a:latin typeface="Times New Roman" pitchFamily="18" charset="0"/>
              </a:rPr>
              <a:t>表达式</a:t>
            </a:r>
            <a:r>
              <a:rPr lang="en-US" altLang="zh-CN" sz="2800" dirty="0">
                <a:latin typeface="Times New Roman" pitchFamily="18" charset="0"/>
              </a:rPr>
              <a:t>);</a:t>
            </a:r>
          </a:p>
          <a:p>
            <a:pPr lvl="1" algn="just"/>
            <a:endParaRPr lang="en-US" altLang="zh-CN" dirty="0">
              <a:latin typeface="Times New Roman" pitchFamily="18" charset="0"/>
            </a:endParaRPr>
          </a:p>
          <a:p>
            <a:pPr algn="just"/>
            <a:r>
              <a:rPr lang="en-US" altLang="zh-CN" dirty="0">
                <a:latin typeface="Times New Roman" pitchFamily="18" charset="0"/>
              </a:rPr>
              <a:t>return</a:t>
            </a:r>
            <a:r>
              <a:rPr lang="zh-CN" altLang="en-US" dirty="0">
                <a:latin typeface="Times New Roman" pitchFamily="18" charset="0"/>
              </a:rPr>
              <a:t>语句后面表达式的数据类型必须与成员方法头中给出的“返回值的类型”一致</a:t>
            </a:r>
          </a:p>
        </p:txBody>
      </p:sp>
    </p:spTree>
    <p:extLst>
      <p:ext uri="{BB962C8B-B14F-4D97-AF65-F5344CB8AC3E}">
        <p14:creationId xmlns:p14="http://schemas.microsoft.com/office/powerpoint/2010/main" val="4267346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Times New Roman" panose="02020603050405020304" pitchFamily="18" charset="0"/>
              </a:rPr>
              <a:t>形式参数与实际参数（</a:t>
            </a:r>
            <a:r>
              <a:rPr lang="en-US" altLang="zh-CN" dirty="0">
                <a:latin typeface="Times New Roman" panose="02020603050405020304" pitchFamily="18" charset="0"/>
              </a:rPr>
              <a:t>1/2</a:t>
            </a:r>
            <a:r>
              <a:rPr lang="zh-CN" altLang="en-US" dirty="0">
                <a:latin typeface="Times New Roman" panose="02020603050405020304" pitchFamily="18" charset="0"/>
              </a:rPr>
              <a:t>）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zh-CN" altLang="en-US" dirty="0">
                <a:latin typeface="Times New Roman" panose="02020603050405020304" pitchFamily="18" charset="0"/>
              </a:rPr>
              <a:t>格式为：成员方法名</a:t>
            </a:r>
            <a:r>
              <a:rPr lang="en-US" altLang="zh-CN" dirty="0">
                <a:latin typeface="Times New Roman" panose="02020603050405020304" pitchFamily="18" charset="0"/>
              </a:rPr>
              <a:t>(</a:t>
            </a:r>
            <a:r>
              <a:rPr lang="zh-CN" altLang="en-US" dirty="0">
                <a:latin typeface="Times New Roman" panose="02020603050405020304" pitchFamily="18" charset="0"/>
              </a:rPr>
              <a:t>实参列表</a:t>
            </a:r>
            <a:r>
              <a:rPr lang="en-US" altLang="zh-CN" dirty="0">
                <a:latin typeface="Times New Roman" panose="02020603050405020304" pitchFamily="18" charset="0"/>
              </a:rPr>
              <a:t>)</a:t>
            </a:r>
            <a:endParaRPr lang="en-US" altLang="zh-CN" dirty="0"/>
          </a:p>
          <a:p>
            <a:pPr algn="just"/>
            <a:r>
              <a:rPr lang="zh-CN" altLang="en-US" dirty="0">
                <a:latin typeface="Times New Roman" panose="02020603050405020304" pitchFamily="18" charset="0"/>
              </a:rPr>
              <a:t>对于无参成员方法来说，是没有实参列表的，但方法名后的括弧不能省略</a:t>
            </a:r>
            <a:endParaRPr lang="en-US" altLang="zh-CN" dirty="0">
              <a:latin typeface="Times New Roman" panose="02020603050405020304" pitchFamily="18" charset="0"/>
            </a:endParaRPr>
          </a:p>
          <a:p>
            <a:pPr algn="just"/>
            <a:r>
              <a:rPr lang="zh-CN" altLang="en-US" dirty="0">
                <a:latin typeface="Times New Roman" panose="02020603050405020304" pitchFamily="18" charset="0"/>
              </a:rPr>
              <a:t>对于带参数的成员方法来说，实参的个数、顺序以及它们的数据类型必须与形式参数的个数、顺序以及它们的数据类型保持一致，各个实参间用逗号分隔。实参名与形参名可以相同也可以不同</a:t>
            </a:r>
            <a:endParaRPr lang="en-US" altLang="zh-CN" dirty="0">
              <a:latin typeface="Times New Roman" panose="02020603050405020304" pitchFamily="18" charset="0"/>
            </a:endParaRPr>
          </a:p>
          <a:p>
            <a:pPr algn="just"/>
            <a:r>
              <a:rPr lang="zh-CN" altLang="en-US" dirty="0">
                <a:latin typeface="Times New Roman" panose="02020603050405020304" pitchFamily="18" charset="0"/>
              </a:rPr>
              <a:t>实参也可以是表达式</a:t>
            </a:r>
            <a:endParaRPr lang="en-US" altLang="zh-CN" dirty="0">
              <a:latin typeface="Times New Roman" panose="02020603050405020304" pitchFamily="18" charset="0"/>
            </a:endParaRPr>
          </a:p>
          <a:p>
            <a:pPr algn="just"/>
            <a:r>
              <a:rPr lang="zh-CN" altLang="en-US" dirty="0">
                <a:latin typeface="Times New Roman" panose="02020603050405020304" pitchFamily="18" charset="0"/>
              </a:rPr>
              <a:t>实参变量对形参变量的数据传递是</a:t>
            </a:r>
            <a:r>
              <a:rPr lang="zh-CN" altLang="en-US" dirty="0">
                <a:latin typeface="Courier New" panose="02070309020205020404" pitchFamily="49" charset="0"/>
              </a:rPr>
              <a:t>“</a:t>
            </a:r>
            <a:r>
              <a:rPr lang="zh-CN" altLang="en-US" dirty="0">
                <a:latin typeface="Times New Roman" panose="02020603050405020304" pitchFamily="18" charset="0"/>
              </a:rPr>
              <a:t>值传递</a:t>
            </a:r>
            <a:r>
              <a:rPr lang="zh-CN" altLang="en-US" dirty="0">
                <a:latin typeface="Courier New" panose="02070309020205020404" pitchFamily="49" charset="0"/>
              </a:rPr>
              <a:t>”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66924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Times New Roman" panose="02020603050405020304" pitchFamily="18" charset="0"/>
              </a:rPr>
              <a:t>形式参数与实际参数（</a:t>
            </a:r>
            <a:r>
              <a:rPr lang="en-US" altLang="zh-CN" dirty="0">
                <a:latin typeface="Times New Roman" panose="02020603050405020304" pitchFamily="18" charset="0"/>
              </a:rPr>
              <a:t>2/2</a:t>
            </a:r>
            <a:r>
              <a:rPr lang="zh-CN" altLang="en-US" dirty="0">
                <a:latin typeface="Times New Roman" panose="02020603050405020304" pitchFamily="18" charset="0"/>
              </a:rPr>
              <a:t>）</a:t>
            </a:r>
            <a:endParaRPr lang="zh-CN" altLang="en-US" dirty="0"/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xmlns="" id="{9274FE2C-15FE-472B-80D1-EC837C30B2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6652684"/>
              </p:ext>
            </p:extLst>
          </p:nvPr>
        </p:nvGraphicFramePr>
        <p:xfrm>
          <a:off x="381000" y="838200"/>
          <a:ext cx="8534400" cy="594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34400">
                  <a:extLst>
                    <a:ext uri="{9D8B030D-6E8A-4147-A177-3AD203B41FA5}">
                      <a16:colId xmlns:a16="http://schemas.microsoft.com/office/drawing/2014/main" xmlns="" val="2117560938"/>
                    </a:ext>
                  </a:extLst>
                </a:gridCol>
              </a:tblGrid>
              <a:tr h="547758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public class </a:t>
                      </a:r>
                      <a:r>
                        <a:rPr lang="en-US" altLang="zh-CN" sz="1600" b="1" kern="1200" dirty="0" err="1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ParameterTester</a:t>
                      </a:r>
                      <a:r>
                        <a:rPr lang="en-US" altLang="zh-CN" sz="16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 {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    static void add(double x, double y) {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        double z;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        z = x + y;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        </a:t>
                      </a:r>
                      <a:r>
                        <a:rPr lang="en-US" altLang="zh-CN" sz="1600" b="1" kern="1200" dirty="0" err="1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System.out.println</a:t>
                      </a:r>
                      <a:r>
                        <a:rPr lang="en-US" altLang="zh-CN" sz="16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("z = " + z);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        x = x + 3.2;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        y = y + 1.2;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        </a:t>
                      </a:r>
                      <a:r>
                        <a:rPr lang="en-US" altLang="zh-CN" sz="1600" b="1" kern="1200" dirty="0" err="1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System.out.println</a:t>
                      </a:r>
                      <a:r>
                        <a:rPr lang="en-US" altLang="zh-CN" sz="16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("x = " + x + "\ty = " + y);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en-US" altLang="zh-CN" sz="16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}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    static double add2(double y1, double y2) {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        double z;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        z = y1 + y2 + 2.9;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        return z;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    }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    public static void main(String[] </a:t>
                      </a:r>
                      <a:r>
                        <a:rPr lang="en-US" altLang="zh-CN" sz="1600" b="1" kern="1200" dirty="0" err="1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args</a:t>
                      </a:r>
                      <a:r>
                        <a:rPr lang="en-US" altLang="zh-CN" sz="16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) {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        int a = 2, b = 7;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        double f1 = 2, f2 = 4, f3;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        add(a, b);// </a:t>
                      </a:r>
                      <a:r>
                        <a:rPr lang="zh-CN" altLang="en-US" sz="16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按</a:t>
                      </a:r>
                      <a:r>
                        <a:rPr lang="en-US" altLang="zh-CN" sz="16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Java</a:t>
                      </a:r>
                      <a:r>
                        <a:rPr lang="zh-CN" altLang="en-US" sz="16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的类型转换规则达到形参类型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        </a:t>
                      </a:r>
                      <a:r>
                        <a:rPr lang="en-US" altLang="zh-CN" sz="1600" b="1" kern="1200" dirty="0" err="1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System.out.println</a:t>
                      </a:r>
                      <a:r>
                        <a:rPr lang="en-US" altLang="zh-CN" sz="16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("a = " + a + "\</a:t>
                      </a:r>
                      <a:r>
                        <a:rPr lang="en-US" altLang="zh-CN" sz="1600" b="1" kern="1200" dirty="0" err="1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tb</a:t>
                      </a:r>
                      <a:r>
                        <a:rPr lang="en-US" altLang="zh-CN" sz="16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 = " + b);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        // f3=add2(f1, f2, 3.5)</a:t>
                      </a:r>
                      <a:r>
                        <a:rPr lang="zh-CN" altLang="en-US" sz="16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；错，实参与形参参数个数不一致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        f3 = 2 + add2(f1, f2);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        </a:t>
                      </a:r>
                      <a:r>
                        <a:rPr lang="en-US" altLang="zh-CN" sz="1600" b="1" kern="1200" dirty="0" err="1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System.out.println</a:t>
                      </a:r>
                      <a:r>
                        <a:rPr lang="en-US" altLang="zh-CN" sz="16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("f1 = " + f1 + "\tf2 = " + f2 + "\tf3 = " + f3);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    }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}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31186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7992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成员方法引用注意事项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zh-CN" altLang="en-US" dirty="0">
                <a:latin typeface="Times New Roman" panose="02020603050405020304" pitchFamily="18" charset="0"/>
              </a:rPr>
              <a:t>如果被引用的方法存在于本文件中，而且是本类的方法，则可直接引用</a:t>
            </a:r>
            <a:endParaRPr lang="en-US" altLang="zh-CN" dirty="0">
              <a:latin typeface="Times New Roman" panose="02020603050405020304" pitchFamily="18" charset="0"/>
            </a:endParaRPr>
          </a:p>
          <a:p>
            <a:pPr algn="just"/>
            <a:r>
              <a:rPr lang="zh-CN" altLang="en-US" dirty="0">
                <a:latin typeface="Times New Roman" panose="02020603050405020304" pitchFamily="18" charset="0"/>
              </a:rPr>
              <a:t>如果被引用的方法存在于本文件中，但不是本类的方法，则要考虑类的修饰符与方法的修饰符来决定是否能引用</a:t>
            </a:r>
            <a:endParaRPr lang="en-US" altLang="zh-CN" dirty="0">
              <a:latin typeface="Times New Roman" panose="02020603050405020304" pitchFamily="18" charset="0"/>
            </a:endParaRPr>
          </a:p>
          <a:p>
            <a:pPr algn="just"/>
            <a:r>
              <a:rPr lang="zh-CN" altLang="en-US" dirty="0">
                <a:latin typeface="Times New Roman" panose="02020603050405020304" pitchFamily="18" charset="0"/>
              </a:rPr>
              <a:t>如果被引用的方法不是本文件的方法而是</a:t>
            </a:r>
            <a:r>
              <a:rPr lang="en-US" altLang="zh-CN" dirty="0">
                <a:latin typeface="Times New Roman" panose="02020603050405020304" pitchFamily="18" charset="0"/>
              </a:rPr>
              <a:t>Java</a:t>
            </a:r>
            <a:r>
              <a:rPr lang="zh-CN" altLang="en-US" dirty="0">
                <a:latin typeface="Times New Roman" panose="02020603050405020304" pitchFamily="18" charset="0"/>
              </a:rPr>
              <a:t>类库的方法，则必须在文件的开头处用</a:t>
            </a:r>
            <a:r>
              <a:rPr lang="en-US" altLang="zh-CN" dirty="0">
                <a:latin typeface="Times New Roman" panose="02020603050405020304" pitchFamily="18" charset="0"/>
              </a:rPr>
              <a:t>import </a:t>
            </a:r>
            <a:r>
              <a:rPr lang="zh-CN" altLang="en-US" dirty="0">
                <a:latin typeface="Times New Roman" panose="02020603050405020304" pitchFamily="18" charset="0"/>
              </a:rPr>
              <a:t>命令将引用有关库方法所需要的信息写入本文件中</a:t>
            </a:r>
            <a:endParaRPr lang="en-US" altLang="zh-CN" dirty="0">
              <a:latin typeface="Times New Roman" panose="02020603050405020304" pitchFamily="18" charset="0"/>
            </a:endParaRPr>
          </a:p>
          <a:p>
            <a:pPr algn="just"/>
            <a:r>
              <a:rPr lang="zh-CN" altLang="en-US" dirty="0">
                <a:latin typeface="Times New Roman" panose="02020603050405020304" pitchFamily="18" charset="0"/>
              </a:rPr>
              <a:t>如果被引用的方法是用户在其他的文件中自己定义的方法，则必须通过加载用户包的方式来引用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5652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成员方法的递归引用</a:t>
            </a:r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xmlns="" id="{9274FE2C-15FE-472B-80D1-EC837C30B2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9446251"/>
              </p:ext>
            </p:extLst>
          </p:nvPr>
        </p:nvGraphicFramePr>
        <p:xfrm>
          <a:off x="381000" y="1219200"/>
          <a:ext cx="8534400" cy="50965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34400">
                  <a:extLst>
                    <a:ext uri="{9D8B030D-6E8A-4147-A177-3AD203B41FA5}">
                      <a16:colId xmlns:a16="http://schemas.microsoft.com/office/drawing/2014/main" xmlns="" val="2117560938"/>
                    </a:ext>
                  </a:extLst>
                </a:gridCol>
              </a:tblGrid>
              <a:tr h="509658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public class Factorial {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    static int calculate(int n) {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        if (n == 0) {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            return 1;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        } else {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            return (n * calculate(n - 1));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        }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kern="1200" baseline="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en-US" altLang="zh-CN" sz="16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}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	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    public static void main(String[] </a:t>
                      </a:r>
                      <a:r>
                        <a:rPr lang="en-US" altLang="zh-CN" sz="1600" b="1" kern="1200" dirty="0" err="1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args</a:t>
                      </a:r>
                      <a:r>
                        <a:rPr lang="en-US" altLang="zh-CN" sz="16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) {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        </a:t>
                      </a:r>
                      <a:r>
                        <a:rPr lang="en-US" altLang="zh-CN" sz="1600" b="1" kern="1200" dirty="0" err="1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int</a:t>
                      </a:r>
                      <a:r>
                        <a:rPr lang="en-US" altLang="zh-CN" sz="16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 n = 5;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        </a:t>
                      </a:r>
                      <a:r>
                        <a:rPr lang="en-US" altLang="zh-CN" sz="1600" b="1" kern="1200" dirty="0" err="1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System.out.println</a:t>
                      </a:r>
                      <a:r>
                        <a:rPr lang="en-US" altLang="zh-CN" sz="16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(n + "! = " + calculate(n));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    }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宋体" pitchFamily="2" charset="-122"/>
                          <a:cs typeface="Times New Roman" panose="02020603050405020304" pitchFamily="18" charset="0"/>
                        </a:rPr>
                        <a:t>}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31186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8197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Times New Roman" panose="02020603050405020304" pitchFamily="18" charset="0"/>
              </a:rPr>
              <a:t>数据成员修饰符：</a:t>
            </a:r>
            <a:r>
              <a:rPr lang="en-US" altLang="zh-CN" dirty="0">
                <a:latin typeface="Times New Roman" panose="02020603050405020304" pitchFamily="18" charset="0"/>
              </a:rPr>
              <a:t>static</a:t>
            </a:r>
            <a:r>
              <a:rPr lang="zh-CN" altLang="en-US" dirty="0">
                <a:latin typeface="Times New Roman" panose="02020603050405020304" pitchFamily="18" charset="0"/>
              </a:rPr>
              <a:t>（</a:t>
            </a:r>
            <a:r>
              <a:rPr lang="en-US" altLang="zh-CN" dirty="0" smtClean="0">
                <a:latin typeface="Times New Roman" panose="02020603050405020304" pitchFamily="18" charset="0"/>
              </a:rPr>
              <a:t>1/2</a:t>
            </a:r>
            <a:r>
              <a:rPr lang="zh-CN" altLang="en-US" dirty="0" smtClean="0">
                <a:latin typeface="Times New Roman" panose="02020603050405020304" pitchFamily="18" charset="0"/>
              </a:rPr>
              <a:t>）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zh-CN" altLang="en-US" dirty="0">
                <a:latin typeface="Times New Roman" panose="02020603050405020304" pitchFamily="18" charset="0"/>
              </a:rPr>
              <a:t>用</a:t>
            </a:r>
            <a:r>
              <a:rPr lang="en-US" altLang="zh-CN" dirty="0">
                <a:latin typeface="Times New Roman" panose="02020603050405020304" pitchFamily="18" charset="0"/>
              </a:rPr>
              <a:t>static</a:t>
            </a:r>
            <a:r>
              <a:rPr lang="zh-CN" altLang="en-US" dirty="0">
                <a:latin typeface="Times New Roman" panose="02020603050405020304" pitchFamily="18" charset="0"/>
              </a:rPr>
              <a:t>修饰符修饰的方法被称为静态方法，它是属于整个类的类方法</a:t>
            </a:r>
            <a:endParaRPr lang="en-US" altLang="zh-CN" dirty="0">
              <a:latin typeface="Times New Roman" panose="02020603050405020304" pitchFamily="18" charset="0"/>
            </a:endParaRPr>
          </a:p>
          <a:p>
            <a:pPr algn="just"/>
            <a:r>
              <a:rPr lang="en-US" altLang="zh-CN" dirty="0">
                <a:latin typeface="Times New Roman" panose="02020603050405020304" pitchFamily="18" charset="0"/>
              </a:rPr>
              <a:t>static</a:t>
            </a:r>
            <a:r>
              <a:rPr lang="zh-CN" altLang="en-US" dirty="0">
                <a:latin typeface="Times New Roman" panose="02020603050405020304" pitchFamily="18" charset="0"/>
              </a:rPr>
              <a:t>方法是属于整个类的，它在内存中的代码段将随着类的定义而分配和装载。而非</a:t>
            </a:r>
            <a:r>
              <a:rPr lang="en-US" altLang="zh-CN" dirty="0">
                <a:latin typeface="Times New Roman" panose="02020603050405020304" pitchFamily="18" charset="0"/>
              </a:rPr>
              <a:t>static</a:t>
            </a:r>
            <a:r>
              <a:rPr lang="zh-CN" altLang="en-US" dirty="0">
                <a:latin typeface="Times New Roman" panose="02020603050405020304" pitchFamily="18" charset="0"/>
              </a:rPr>
              <a:t>的方法是属于某个对象的方法，当这个对象创建时，在对象的内存中拥有这个方法的专用代码段</a:t>
            </a:r>
            <a:endParaRPr lang="en-US" altLang="zh-CN" dirty="0">
              <a:latin typeface="Times New Roman" panose="02020603050405020304" pitchFamily="18" charset="0"/>
            </a:endParaRPr>
          </a:p>
          <a:p>
            <a:pPr algn="just"/>
            <a:r>
              <a:rPr lang="zh-CN" altLang="en-US" dirty="0">
                <a:latin typeface="Times New Roman" panose="02020603050405020304" pitchFamily="18" charset="0"/>
              </a:rPr>
              <a:t>引用静态方法时，可以使用对象名做前缀，也可以使用类名做前缀</a:t>
            </a:r>
            <a:endParaRPr lang="en-US" altLang="zh-CN" dirty="0">
              <a:latin typeface="Times New Roman" panose="02020603050405020304" pitchFamily="18" charset="0"/>
            </a:endParaRPr>
          </a:p>
          <a:p>
            <a:pPr algn="just"/>
            <a:r>
              <a:rPr lang="en-US" altLang="zh-CN" dirty="0">
                <a:latin typeface="Times New Roman" panose="02020603050405020304" pitchFamily="18" charset="0"/>
              </a:rPr>
              <a:t>static</a:t>
            </a:r>
            <a:r>
              <a:rPr lang="zh-CN" altLang="en-US" dirty="0">
                <a:latin typeface="Times New Roman" panose="02020603050405020304" pitchFamily="18" charset="0"/>
              </a:rPr>
              <a:t>方法只能访问</a:t>
            </a:r>
            <a:r>
              <a:rPr lang="en-US" altLang="zh-CN" dirty="0">
                <a:latin typeface="Times New Roman" panose="02020603050405020304" pitchFamily="18" charset="0"/>
              </a:rPr>
              <a:t>static</a:t>
            </a:r>
            <a:r>
              <a:rPr lang="zh-CN" altLang="en-US" dirty="0">
                <a:latin typeface="Times New Roman" panose="02020603050405020304" pitchFamily="18" charset="0"/>
              </a:rPr>
              <a:t>数据成员，不能访问非</a:t>
            </a:r>
            <a:r>
              <a:rPr lang="en-US" altLang="zh-CN" dirty="0">
                <a:latin typeface="Times New Roman" panose="02020603050405020304" pitchFamily="18" charset="0"/>
              </a:rPr>
              <a:t>static</a:t>
            </a:r>
            <a:r>
              <a:rPr lang="zh-CN" altLang="en-US" dirty="0">
                <a:latin typeface="Times New Roman" panose="02020603050405020304" pitchFamily="18" charset="0"/>
              </a:rPr>
              <a:t>数据成员，但非</a:t>
            </a:r>
            <a:r>
              <a:rPr lang="en-US" altLang="zh-CN" dirty="0">
                <a:latin typeface="Times New Roman" panose="02020603050405020304" pitchFamily="18" charset="0"/>
              </a:rPr>
              <a:t>static</a:t>
            </a:r>
            <a:r>
              <a:rPr lang="zh-CN" altLang="en-US" dirty="0">
                <a:latin typeface="Times New Roman" panose="02020603050405020304" pitchFamily="18" charset="0"/>
              </a:rPr>
              <a:t>方法可以访问</a:t>
            </a:r>
            <a:r>
              <a:rPr lang="en-US" altLang="zh-CN" dirty="0">
                <a:latin typeface="Times New Roman" panose="02020603050405020304" pitchFamily="18" charset="0"/>
              </a:rPr>
              <a:t>static</a:t>
            </a:r>
            <a:r>
              <a:rPr lang="zh-CN" altLang="en-US" dirty="0">
                <a:latin typeface="Times New Roman" panose="02020603050405020304" pitchFamily="18" charset="0"/>
              </a:rPr>
              <a:t>数据成员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23409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封装机制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>
                <a:latin typeface="Times New Roman" panose="02020603050405020304" pitchFamily="18" charset="0"/>
              </a:rPr>
              <a:t>封装也称为信息隐藏，是指利用抽象数据类型将数据和基于数据的操作封装在一起，使其构成一个不可分割的独立实体</a:t>
            </a:r>
            <a:endParaRPr lang="en-US" altLang="zh-CN" dirty="0">
              <a:latin typeface="Times New Roman" panose="02020603050405020304" pitchFamily="18" charset="0"/>
            </a:endParaRPr>
          </a:p>
          <a:p>
            <a:r>
              <a:rPr lang="zh-CN" altLang="en-US" dirty="0">
                <a:latin typeface="Times New Roman" panose="02020603050405020304" pitchFamily="18" charset="0"/>
              </a:rPr>
              <a:t>数据被保护在抽象数据类型的内部，尽可能地隐藏内部的细节，只保留一些对外接口使之与外部发生联系</a:t>
            </a:r>
            <a:endParaRPr lang="zh-CN" altLang="en-US" dirty="0"/>
          </a:p>
        </p:txBody>
      </p:sp>
      <p:grpSp>
        <p:nvGrpSpPr>
          <p:cNvPr id="37" name="组合 36"/>
          <p:cNvGrpSpPr/>
          <p:nvPr/>
        </p:nvGrpSpPr>
        <p:grpSpPr>
          <a:xfrm>
            <a:off x="2286000" y="3810000"/>
            <a:ext cx="4572000" cy="2700754"/>
            <a:chOff x="2590800" y="3657600"/>
            <a:chExt cx="4572000" cy="2700754"/>
          </a:xfrm>
        </p:grpSpPr>
        <p:grpSp>
          <p:nvGrpSpPr>
            <p:cNvPr id="25" name="组合 24"/>
            <p:cNvGrpSpPr/>
            <p:nvPr/>
          </p:nvGrpSpPr>
          <p:grpSpPr>
            <a:xfrm>
              <a:off x="2590800" y="3657600"/>
              <a:ext cx="1828800" cy="2700754"/>
              <a:chOff x="2590800" y="3657600"/>
              <a:chExt cx="1828800" cy="2700754"/>
            </a:xfrm>
          </p:grpSpPr>
          <p:sp>
            <p:nvSpPr>
              <p:cNvPr id="12" name="Text Box 12"/>
              <p:cNvSpPr txBox="1">
                <a:spLocks noChangeArrowheads="1"/>
              </p:cNvSpPr>
              <p:nvPr/>
            </p:nvSpPr>
            <p:spPr bwMode="auto">
              <a:xfrm>
                <a:off x="3133945" y="6019800"/>
                <a:ext cx="742511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r>
                  <a:rPr kumimoji="1" lang="zh-CN" altLang="en-US" sz="1600" b="0" dirty="0">
                    <a:latin typeface="宋体" pitchFamily="2" charset="-122"/>
                  </a:rPr>
                  <a:t>对象</a:t>
                </a:r>
                <a:r>
                  <a:rPr kumimoji="1" lang="en-US" altLang="zh-CN" sz="1600" b="0" dirty="0">
                    <a:latin typeface="Times New Roman" pitchFamily="18" charset="0"/>
                    <a:cs typeface="Times New Roman" pitchFamily="18" charset="0"/>
                  </a:rPr>
                  <a:t>A</a:t>
                </a:r>
              </a:p>
            </p:txBody>
          </p:sp>
          <p:grpSp>
            <p:nvGrpSpPr>
              <p:cNvPr id="24" name="组合 23"/>
              <p:cNvGrpSpPr/>
              <p:nvPr/>
            </p:nvGrpSpPr>
            <p:grpSpPr>
              <a:xfrm>
                <a:off x="2590800" y="3657600"/>
                <a:ext cx="1828800" cy="2362200"/>
                <a:chOff x="2590800" y="3657600"/>
                <a:chExt cx="1828800" cy="2362200"/>
              </a:xfrm>
            </p:grpSpPr>
            <p:sp>
              <p:nvSpPr>
                <p:cNvPr id="4" name="Rectangle 4"/>
                <p:cNvSpPr>
                  <a:spLocks noChangeArrowheads="1"/>
                </p:cNvSpPr>
                <p:nvPr/>
              </p:nvSpPr>
              <p:spPr bwMode="auto">
                <a:xfrm>
                  <a:off x="2590800" y="3657600"/>
                  <a:ext cx="1828800" cy="236220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algn="ctr" eaLnBrk="1" hangingPunct="1"/>
                  <a:endParaRPr kumimoji="1" lang="zh-CN" altLang="zh-CN" sz="1600" b="0">
                    <a:latin typeface="华文楷体" panose="02010600040101010101" pitchFamily="2" charset="-122"/>
                    <a:ea typeface="华文楷体" panose="02010600040101010101" pitchFamily="2" charset="-122"/>
                  </a:endParaRPr>
                </a:p>
              </p:txBody>
            </p:sp>
            <p:grpSp>
              <p:nvGrpSpPr>
                <p:cNvPr id="23" name="组合 22"/>
                <p:cNvGrpSpPr/>
                <p:nvPr/>
              </p:nvGrpSpPr>
              <p:grpSpPr>
                <a:xfrm>
                  <a:off x="2781300" y="3810000"/>
                  <a:ext cx="1447800" cy="2057400"/>
                  <a:chOff x="2781300" y="3810000"/>
                  <a:chExt cx="1447800" cy="2057400"/>
                </a:xfrm>
              </p:grpSpPr>
              <p:sp>
                <p:nvSpPr>
                  <p:cNvPr id="5" name="Text Box 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781300" y="4423202"/>
                    <a:ext cx="1447800" cy="338554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  <a:extLst/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9pPr>
                  </a:lstStyle>
                  <a:p>
                    <a:pPr algn="ctr" eaLnBrk="1" hangingPunct="1"/>
                    <a:r>
                      <a:rPr kumimoji="1" lang="zh-CN" altLang="en-US" sz="1600" b="0" dirty="0">
                        <a:latin typeface="宋体" pitchFamily="2" charset="-122"/>
                      </a:rPr>
                      <a:t>私有数据</a:t>
                    </a:r>
                  </a:p>
                </p:txBody>
              </p:sp>
              <p:sp>
                <p:nvSpPr>
                  <p:cNvPr id="6" name="Text Box 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781300" y="5036403"/>
                    <a:ext cx="1447800" cy="830997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  <a:extLst/>
                </p:spPr>
                <p:txBody>
                  <a:bodyPr wrap="square"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9pPr>
                  </a:lstStyle>
                  <a:p>
                    <a:pPr algn="ctr" eaLnBrk="1" hangingPunct="1"/>
                    <a:endParaRPr kumimoji="1" lang="en-US" altLang="zh-CN" sz="1600" b="0" dirty="0">
                      <a:latin typeface="宋体" pitchFamily="2" charset="-122"/>
                    </a:endParaRPr>
                  </a:p>
                  <a:p>
                    <a:pPr algn="ctr" eaLnBrk="1" hangingPunct="1"/>
                    <a:r>
                      <a:rPr kumimoji="1" lang="zh-CN" altLang="en-US" sz="1600" b="0" dirty="0">
                        <a:latin typeface="宋体" pitchFamily="2" charset="-122"/>
                      </a:rPr>
                      <a:t>方法</a:t>
                    </a:r>
                  </a:p>
                  <a:p>
                    <a:pPr algn="ctr" eaLnBrk="1" hangingPunct="1"/>
                    <a:endParaRPr kumimoji="1" lang="en-US" altLang="zh-CN" sz="1600" b="0" dirty="0">
                      <a:latin typeface="宋体" pitchFamily="2" charset="-122"/>
                    </a:endParaRPr>
                  </a:p>
                </p:txBody>
              </p:sp>
              <p:sp>
                <p:nvSpPr>
                  <p:cNvPr id="14" name="Text Box 1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781300" y="3810000"/>
                    <a:ext cx="1447800" cy="338554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  <a:extLst/>
                </p:spPr>
                <p:txBody>
                  <a:bodyPr wrap="square"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9pPr>
                  </a:lstStyle>
                  <a:p>
                    <a:pPr algn="ctr" eaLnBrk="1" hangingPunct="1"/>
                    <a:r>
                      <a:rPr kumimoji="1" lang="zh-CN" altLang="en-US" sz="1600" b="0" dirty="0">
                        <a:latin typeface="宋体" pitchFamily="2" charset="-122"/>
                      </a:rPr>
                      <a:t>公有数据</a:t>
                    </a:r>
                  </a:p>
                </p:txBody>
              </p:sp>
              <p:cxnSp>
                <p:nvCxnSpPr>
                  <p:cNvPr id="16" name="直接箭头连接符 15"/>
                  <p:cNvCxnSpPr>
                    <a:stCxn id="6" idx="0"/>
                    <a:endCxn id="5" idx="2"/>
                  </p:cNvCxnSpPr>
                  <p:nvPr/>
                </p:nvCxnSpPr>
                <p:spPr bwMode="auto">
                  <a:xfrm flipV="1">
                    <a:off x="3505200" y="4761756"/>
                    <a:ext cx="0" cy="274647"/>
                  </a:xfrm>
                  <a:prstGeom prst="straightConnector1">
                    <a:avLst/>
                  </a:prstGeom>
                  <a:solidFill>
                    <a:schemeClr val="accent1"/>
                  </a:solidFill>
                  <a:ln w="1905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triangle" w="med" len="med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cxnSp>
            </p:grpSp>
          </p:grpSp>
        </p:grpSp>
        <p:grpSp>
          <p:nvGrpSpPr>
            <p:cNvPr id="26" name="组合 25"/>
            <p:cNvGrpSpPr/>
            <p:nvPr/>
          </p:nvGrpSpPr>
          <p:grpSpPr>
            <a:xfrm>
              <a:off x="5334000" y="3657600"/>
              <a:ext cx="1828800" cy="2700754"/>
              <a:chOff x="2590800" y="3657600"/>
              <a:chExt cx="1828800" cy="2700754"/>
            </a:xfrm>
          </p:grpSpPr>
          <p:sp>
            <p:nvSpPr>
              <p:cNvPr id="27" name="Text Box 12"/>
              <p:cNvSpPr txBox="1">
                <a:spLocks noChangeArrowheads="1"/>
              </p:cNvSpPr>
              <p:nvPr/>
            </p:nvSpPr>
            <p:spPr bwMode="auto">
              <a:xfrm>
                <a:off x="3133945" y="6019800"/>
                <a:ext cx="742511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r>
                  <a:rPr kumimoji="1" lang="zh-CN" altLang="en-US" sz="1600" b="0" dirty="0" smtClean="0">
                    <a:latin typeface="宋体" pitchFamily="2" charset="-122"/>
                  </a:rPr>
                  <a:t>对象</a:t>
                </a:r>
                <a:r>
                  <a:rPr kumimoji="1" lang="en-US" altLang="zh-CN" sz="1600" b="0" dirty="0" smtClean="0">
                    <a:latin typeface="Times New Roman" pitchFamily="18" charset="0"/>
                    <a:cs typeface="Times New Roman" pitchFamily="18" charset="0"/>
                  </a:rPr>
                  <a:t>B</a:t>
                </a:r>
                <a:endParaRPr kumimoji="1" lang="en-US" altLang="zh-CN" sz="1600" b="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28" name="组合 27"/>
              <p:cNvGrpSpPr/>
              <p:nvPr/>
            </p:nvGrpSpPr>
            <p:grpSpPr>
              <a:xfrm>
                <a:off x="2590800" y="3657600"/>
                <a:ext cx="1828800" cy="2362200"/>
                <a:chOff x="2590800" y="3657600"/>
                <a:chExt cx="1828800" cy="2362200"/>
              </a:xfrm>
            </p:grpSpPr>
            <p:sp>
              <p:nvSpPr>
                <p:cNvPr id="29" name="Rectangle 4"/>
                <p:cNvSpPr>
                  <a:spLocks noChangeArrowheads="1"/>
                </p:cNvSpPr>
                <p:nvPr/>
              </p:nvSpPr>
              <p:spPr bwMode="auto">
                <a:xfrm>
                  <a:off x="2590800" y="3657600"/>
                  <a:ext cx="1828800" cy="236220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algn="ctr" eaLnBrk="1" hangingPunct="1"/>
                  <a:endParaRPr kumimoji="1" lang="zh-CN" altLang="zh-CN" sz="1600" b="0">
                    <a:latin typeface="华文楷体" panose="02010600040101010101" pitchFamily="2" charset="-122"/>
                    <a:ea typeface="华文楷体" panose="02010600040101010101" pitchFamily="2" charset="-122"/>
                  </a:endParaRPr>
                </a:p>
              </p:txBody>
            </p:sp>
            <p:grpSp>
              <p:nvGrpSpPr>
                <p:cNvPr id="30" name="组合 29"/>
                <p:cNvGrpSpPr/>
                <p:nvPr/>
              </p:nvGrpSpPr>
              <p:grpSpPr>
                <a:xfrm>
                  <a:off x="2781300" y="3810000"/>
                  <a:ext cx="1447800" cy="2057400"/>
                  <a:chOff x="2781300" y="3810000"/>
                  <a:chExt cx="1447800" cy="2057400"/>
                </a:xfrm>
              </p:grpSpPr>
              <p:sp>
                <p:nvSpPr>
                  <p:cNvPr id="31" name="Text Box 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781300" y="4423202"/>
                    <a:ext cx="1447800" cy="338554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  <a:extLst/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9pPr>
                  </a:lstStyle>
                  <a:p>
                    <a:pPr algn="ctr" eaLnBrk="1" hangingPunct="1"/>
                    <a:r>
                      <a:rPr kumimoji="1" lang="zh-CN" altLang="en-US" sz="1600" b="0" dirty="0">
                        <a:latin typeface="宋体" pitchFamily="2" charset="-122"/>
                      </a:rPr>
                      <a:t>私有数据</a:t>
                    </a:r>
                  </a:p>
                </p:txBody>
              </p:sp>
              <p:sp>
                <p:nvSpPr>
                  <p:cNvPr id="32" name="Text Box 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781300" y="5036403"/>
                    <a:ext cx="1447800" cy="830997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  <a:extLst/>
                </p:spPr>
                <p:txBody>
                  <a:bodyPr wrap="square"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9pPr>
                  </a:lstStyle>
                  <a:p>
                    <a:pPr algn="ctr" eaLnBrk="1" hangingPunct="1"/>
                    <a:endParaRPr kumimoji="1" lang="en-US" altLang="zh-CN" sz="1600" b="0" dirty="0">
                      <a:latin typeface="宋体" pitchFamily="2" charset="-122"/>
                    </a:endParaRPr>
                  </a:p>
                  <a:p>
                    <a:pPr algn="ctr" eaLnBrk="1" hangingPunct="1"/>
                    <a:r>
                      <a:rPr kumimoji="1" lang="zh-CN" altLang="en-US" sz="1600" b="0" dirty="0">
                        <a:latin typeface="宋体" pitchFamily="2" charset="-122"/>
                      </a:rPr>
                      <a:t>方法</a:t>
                    </a:r>
                  </a:p>
                  <a:p>
                    <a:pPr algn="ctr" eaLnBrk="1" hangingPunct="1"/>
                    <a:endParaRPr kumimoji="1" lang="en-US" altLang="zh-CN" sz="1600" b="0" dirty="0">
                      <a:latin typeface="宋体" pitchFamily="2" charset="-122"/>
                    </a:endParaRPr>
                  </a:p>
                </p:txBody>
              </p:sp>
              <p:sp>
                <p:nvSpPr>
                  <p:cNvPr id="33" name="Text Box 1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781300" y="3810000"/>
                    <a:ext cx="1447800" cy="338554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  <a:extLst/>
                </p:spPr>
                <p:txBody>
                  <a:bodyPr wrap="square"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9pPr>
                  </a:lstStyle>
                  <a:p>
                    <a:pPr algn="ctr" eaLnBrk="1" hangingPunct="1"/>
                    <a:r>
                      <a:rPr kumimoji="1" lang="zh-CN" altLang="en-US" sz="1600" b="0" dirty="0">
                        <a:latin typeface="宋体" pitchFamily="2" charset="-122"/>
                      </a:rPr>
                      <a:t>公有数据</a:t>
                    </a:r>
                  </a:p>
                </p:txBody>
              </p:sp>
              <p:cxnSp>
                <p:nvCxnSpPr>
                  <p:cNvPr id="34" name="直接箭头连接符 33"/>
                  <p:cNvCxnSpPr>
                    <a:stCxn id="32" idx="0"/>
                    <a:endCxn id="31" idx="2"/>
                  </p:cNvCxnSpPr>
                  <p:nvPr/>
                </p:nvCxnSpPr>
                <p:spPr bwMode="auto">
                  <a:xfrm flipV="1">
                    <a:off x="3505200" y="4761756"/>
                    <a:ext cx="0" cy="274647"/>
                  </a:xfrm>
                  <a:prstGeom prst="straightConnector1">
                    <a:avLst/>
                  </a:prstGeom>
                  <a:solidFill>
                    <a:schemeClr val="accent1"/>
                  </a:solidFill>
                  <a:ln w="1905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triangle" w="med" len="med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cxnSp>
            </p:grpSp>
          </p:grpSp>
        </p:grpSp>
        <p:cxnSp>
          <p:nvCxnSpPr>
            <p:cNvPr id="17" name="直接箭头连接符 16"/>
            <p:cNvCxnSpPr>
              <a:stCxn id="32" idx="1"/>
              <a:endCxn id="14" idx="3"/>
            </p:cNvCxnSpPr>
            <p:nvPr/>
          </p:nvCxnSpPr>
          <p:spPr bwMode="auto">
            <a:xfrm flipH="1" flipV="1">
              <a:off x="4229100" y="3979277"/>
              <a:ext cx="1295400" cy="1472625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" name="直接箭头连接符 18"/>
            <p:cNvCxnSpPr>
              <a:endCxn id="6" idx="3"/>
            </p:cNvCxnSpPr>
            <p:nvPr/>
          </p:nvCxnSpPr>
          <p:spPr bwMode="auto">
            <a:xfrm flipH="1">
              <a:off x="4229100" y="5451902"/>
              <a:ext cx="1295400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99342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Times New Roman" panose="02020603050405020304" pitchFamily="18" charset="0"/>
              </a:rPr>
              <a:t>数据成员修饰符：</a:t>
            </a:r>
            <a:r>
              <a:rPr lang="en-US" altLang="zh-CN" dirty="0">
                <a:latin typeface="Times New Roman" panose="02020603050405020304" pitchFamily="18" charset="0"/>
              </a:rPr>
              <a:t>static</a:t>
            </a:r>
            <a:r>
              <a:rPr lang="zh-CN" altLang="en-US" dirty="0">
                <a:latin typeface="Times New Roman" panose="02020603050405020304" pitchFamily="18" charset="0"/>
              </a:rPr>
              <a:t>（</a:t>
            </a:r>
            <a:r>
              <a:rPr lang="en-US" altLang="zh-CN" dirty="0" smtClean="0">
                <a:latin typeface="Times New Roman" panose="02020603050405020304" pitchFamily="18" charset="0"/>
              </a:rPr>
              <a:t>2/2</a:t>
            </a:r>
            <a:r>
              <a:rPr lang="zh-CN" altLang="en-US" dirty="0" smtClean="0">
                <a:latin typeface="Times New Roman" panose="02020603050405020304" pitchFamily="18" charset="0"/>
              </a:rPr>
              <a:t>）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zh-CN" dirty="0">
                <a:latin typeface="Times New Roman" panose="02020603050405020304" pitchFamily="18" charset="0"/>
              </a:rPr>
              <a:t>static</a:t>
            </a:r>
            <a:r>
              <a:rPr lang="zh-CN" altLang="en-US" dirty="0">
                <a:latin typeface="Times New Roman" panose="02020603050405020304" pitchFamily="18" charset="0"/>
              </a:rPr>
              <a:t>方法只能访问</a:t>
            </a:r>
            <a:r>
              <a:rPr lang="en-US" altLang="zh-CN" dirty="0">
                <a:latin typeface="Times New Roman" panose="02020603050405020304" pitchFamily="18" charset="0"/>
              </a:rPr>
              <a:t>static</a:t>
            </a:r>
            <a:r>
              <a:rPr lang="zh-CN" altLang="en-US" dirty="0">
                <a:latin typeface="Times New Roman" panose="02020603050405020304" pitchFamily="18" charset="0"/>
              </a:rPr>
              <a:t>方法，不能访问非</a:t>
            </a:r>
            <a:r>
              <a:rPr lang="en-US" altLang="zh-CN" dirty="0">
                <a:latin typeface="Times New Roman" panose="02020603050405020304" pitchFamily="18" charset="0"/>
              </a:rPr>
              <a:t>static</a:t>
            </a:r>
            <a:r>
              <a:rPr lang="zh-CN" altLang="en-US" dirty="0">
                <a:latin typeface="Times New Roman" panose="02020603050405020304" pitchFamily="18" charset="0"/>
              </a:rPr>
              <a:t>方法，但非</a:t>
            </a:r>
            <a:r>
              <a:rPr lang="en-US" altLang="zh-CN" dirty="0">
                <a:latin typeface="Times New Roman" panose="02020603050405020304" pitchFamily="18" charset="0"/>
              </a:rPr>
              <a:t>static</a:t>
            </a:r>
            <a:r>
              <a:rPr lang="zh-CN" altLang="en-US" dirty="0">
                <a:latin typeface="Times New Roman" panose="02020603050405020304" pitchFamily="18" charset="0"/>
              </a:rPr>
              <a:t>方法可以访问</a:t>
            </a:r>
            <a:r>
              <a:rPr lang="en-US" altLang="zh-CN" dirty="0">
                <a:latin typeface="Times New Roman" panose="02020603050405020304" pitchFamily="18" charset="0"/>
              </a:rPr>
              <a:t>static</a:t>
            </a:r>
            <a:r>
              <a:rPr lang="zh-CN" altLang="en-US" dirty="0">
                <a:latin typeface="Times New Roman" panose="02020603050405020304" pitchFamily="18" charset="0"/>
              </a:rPr>
              <a:t>方法</a:t>
            </a:r>
            <a:endParaRPr lang="en-US" altLang="zh-CN" dirty="0">
              <a:latin typeface="Times New Roman" panose="02020603050405020304" pitchFamily="18" charset="0"/>
            </a:endParaRPr>
          </a:p>
          <a:p>
            <a:pPr algn="just"/>
            <a:r>
              <a:rPr lang="en-US" altLang="zh-CN" dirty="0">
                <a:latin typeface="Times New Roman" panose="02020603050405020304" pitchFamily="18" charset="0"/>
              </a:rPr>
              <a:t>static</a:t>
            </a:r>
            <a:r>
              <a:rPr lang="zh-CN" altLang="en-US" dirty="0">
                <a:latin typeface="Times New Roman" panose="02020603050405020304" pitchFamily="18" charset="0"/>
              </a:rPr>
              <a:t>方法不能被覆盖，也就是说，这个类的子类，不能有相同名、相同参数的方法</a:t>
            </a:r>
            <a:endParaRPr lang="en-US" altLang="zh-CN" dirty="0">
              <a:latin typeface="Times New Roman" panose="02020603050405020304" pitchFamily="18" charset="0"/>
            </a:endParaRPr>
          </a:p>
          <a:p>
            <a:pPr algn="just"/>
            <a:r>
              <a:rPr lang="en-US" altLang="zh-CN" dirty="0">
                <a:latin typeface="Times New Roman" panose="02020603050405020304" pitchFamily="18" charset="0"/>
              </a:rPr>
              <a:t>main</a:t>
            </a:r>
            <a:r>
              <a:rPr lang="zh-CN" altLang="en-US" dirty="0">
                <a:latin typeface="Times New Roman" panose="02020603050405020304" pitchFamily="18" charset="0"/>
              </a:rPr>
              <a:t>方法是静态方法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33482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71450"/>
            <a:ext cx="8229600" cy="487363"/>
          </a:xfrm>
        </p:spPr>
        <p:txBody>
          <a:bodyPr/>
          <a:lstStyle/>
          <a:p>
            <a:pPr eaLnBrk="1" hangingPunct="1"/>
            <a:r>
              <a:rPr lang="zh-CN" altLang="en-US" sz="3800" dirty="0"/>
              <a:t>第三章：类与对象</a:t>
            </a:r>
          </a:p>
        </p:txBody>
      </p:sp>
      <p:sp>
        <p:nvSpPr>
          <p:cNvPr id="582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CN" altLang="en-US" dirty="0">
                <a:ea typeface="宋体" panose="02010600030101010101" pitchFamily="2" charset="-122"/>
              </a:rPr>
              <a:t>面向过程与面向对象</a:t>
            </a:r>
            <a:endParaRPr lang="en-US" altLang="zh-CN" dirty="0">
              <a:ea typeface="宋体" panose="02010600030101010101" pitchFamily="2" charset="-122"/>
            </a:endParaRPr>
          </a:p>
          <a:p>
            <a:pPr eaLnBrk="1" hangingPunct="1"/>
            <a:r>
              <a:rPr lang="zh-CN" altLang="en-US" dirty="0">
                <a:ea typeface="宋体" panose="02010600030101010101" pitchFamily="2" charset="-122"/>
              </a:rPr>
              <a:t>类与对象的关系</a:t>
            </a:r>
            <a:endParaRPr lang="en-US" altLang="zh-CN" dirty="0">
              <a:ea typeface="宋体" panose="02010600030101010101" pitchFamily="2" charset="-122"/>
            </a:endParaRPr>
          </a:p>
          <a:p>
            <a:pPr eaLnBrk="1" hangingPunct="1"/>
            <a:r>
              <a:rPr lang="zh-CN" altLang="en-US" dirty="0">
                <a:ea typeface="宋体" panose="02010600030101010101" pitchFamily="2" charset="-122"/>
              </a:rPr>
              <a:t>类的声明</a:t>
            </a:r>
            <a:endParaRPr lang="en-US" altLang="zh-CN" dirty="0">
              <a:ea typeface="宋体" panose="02010600030101010101" pitchFamily="2" charset="-122"/>
            </a:endParaRPr>
          </a:p>
          <a:p>
            <a:pPr eaLnBrk="1" hangingPunct="1"/>
            <a:r>
              <a:rPr lang="zh-CN" altLang="en-US" dirty="0">
                <a:ea typeface="宋体" panose="02010600030101010101" pitchFamily="2" charset="-122"/>
              </a:rPr>
              <a:t>创建及使用对象</a:t>
            </a:r>
            <a:endParaRPr lang="en-US" altLang="zh-CN" dirty="0">
              <a:ea typeface="宋体" panose="02010600030101010101" pitchFamily="2" charset="-122"/>
            </a:endParaRPr>
          </a:p>
          <a:p>
            <a:pPr eaLnBrk="1" hangingPunct="1"/>
            <a:r>
              <a:rPr lang="zh-CN" altLang="en-US" dirty="0">
                <a:ea typeface="宋体" panose="02010600030101010101" pitchFamily="2" charset="-122"/>
              </a:rPr>
              <a:t>构造方法</a:t>
            </a:r>
            <a:endParaRPr lang="en-US" altLang="zh-CN" dirty="0">
              <a:ea typeface="宋体" panose="02010600030101010101" pitchFamily="2" charset="-122"/>
            </a:endParaRPr>
          </a:p>
          <a:p>
            <a:pPr eaLnBrk="1" hangingPunct="1"/>
            <a:r>
              <a:rPr lang="zh-CN" altLang="en-US" dirty="0">
                <a:ea typeface="宋体" panose="02010600030101010101" pitchFamily="2" charset="-122"/>
              </a:rPr>
              <a:t>类的严谨定义</a:t>
            </a:r>
            <a:endParaRPr lang="en-US" altLang="zh-CN" dirty="0">
              <a:ea typeface="宋体" panose="02010600030101010101" pitchFamily="2" charset="-122"/>
            </a:endParaRPr>
          </a:p>
          <a:p>
            <a:pPr eaLnBrk="1" hangingPunct="1"/>
            <a:r>
              <a:rPr lang="zh-CN" altLang="en-US" dirty="0">
                <a:ea typeface="宋体" panose="02010600030101010101" pitchFamily="2" charset="-122"/>
              </a:rPr>
              <a:t>数据成员</a:t>
            </a:r>
            <a:endParaRPr lang="en-US" altLang="zh-CN" dirty="0">
              <a:ea typeface="宋体" panose="02010600030101010101" pitchFamily="2" charset="-122"/>
            </a:endParaRPr>
          </a:p>
          <a:p>
            <a:pPr eaLnBrk="1" hangingPunct="1"/>
            <a:r>
              <a:rPr lang="zh-CN" altLang="en-US" dirty="0">
                <a:ea typeface="宋体" panose="02010600030101010101" pitchFamily="2" charset="-122"/>
              </a:rPr>
              <a:t>成员方法</a:t>
            </a:r>
            <a:endParaRPr lang="en-US" altLang="zh-CN" dirty="0">
              <a:ea typeface="宋体" panose="02010600030101010101" pitchFamily="2" charset="-122"/>
            </a:endParaRPr>
          </a:p>
          <a:p>
            <a:pPr eaLnBrk="1" hangingPunct="1"/>
            <a:r>
              <a:rPr lang="zh-CN" altLang="en-US" dirty="0">
                <a:ea typeface="宋体" panose="02010600030101010101" pitchFamily="2" charset="-122"/>
              </a:rPr>
              <a:t>本章小节</a:t>
            </a:r>
          </a:p>
        </p:txBody>
      </p:sp>
    </p:spTree>
    <p:extLst>
      <p:ext uri="{BB962C8B-B14F-4D97-AF65-F5344CB8AC3E}">
        <p14:creationId xmlns:p14="http://schemas.microsoft.com/office/powerpoint/2010/main" val="4211315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" fill="hold"/>
                                        <p:tgtEl>
                                          <p:spTgt spid="5826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71450"/>
            <a:ext cx="8229600" cy="487363"/>
          </a:xfrm>
        </p:spPr>
        <p:txBody>
          <a:bodyPr/>
          <a:lstStyle/>
          <a:p>
            <a:pPr eaLnBrk="1" hangingPunct="1"/>
            <a:r>
              <a:rPr lang="zh-CN" altLang="en-US" sz="3600" dirty="0"/>
              <a:t>本章小节</a:t>
            </a:r>
            <a:endParaRPr lang="zh-CN" altLang="en-US" sz="3800" dirty="0"/>
          </a:p>
        </p:txBody>
      </p:sp>
      <p:sp>
        <p:nvSpPr>
          <p:cNvPr id="582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CN" altLang="en-US" dirty="0">
                <a:ea typeface="宋体" panose="02010600030101010101" pitchFamily="2" charset="-122"/>
              </a:rPr>
              <a:t>知道面向过程与面向对明的区别</a:t>
            </a:r>
          </a:p>
          <a:p>
            <a:pPr eaLnBrk="1" hangingPunct="1"/>
            <a:r>
              <a:rPr lang="zh-CN" altLang="en-US" dirty="0">
                <a:ea typeface="宋体" panose="02010600030101010101" pitchFamily="2" charset="-122"/>
              </a:rPr>
              <a:t>熟悉类的定义及修辞符的用法（重点）</a:t>
            </a:r>
            <a:endParaRPr lang="en-US" altLang="zh-CN" dirty="0">
              <a:ea typeface="宋体" panose="02010600030101010101" pitchFamily="2" charset="-122"/>
            </a:endParaRPr>
          </a:p>
          <a:p>
            <a:pPr lvl="1" eaLnBrk="1" hangingPunct="1"/>
            <a:r>
              <a:rPr lang="zh-CN" altLang="en-US" dirty="0">
                <a:ea typeface="宋体" panose="02010600030101010101" pitchFamily="2" charset="-122"/>
              </a:rPr>
              <a:t>修辞符的用法（难点）</a:t>
            </a:r>
            <a:endParaRPr lang="en-US" altLang="zh-CN" dirty="0">
              <a:ea typeface="宋体" panose="02010600030101010101" pitchFamily="2" charset="-122"/>
            </a:endParaRPr>
          </a:p>
          <a:p>
            <a:pPr eaLnBrk="1" hangingPunct="1"/>
            <a:r>
              <a:rPr lang="zh-CN" altLang="en-US" dirty="0">
                <a:ea typeface="宋体" panose="02010600030101010101" pitchFamily="2" charset="-122"/>
              </a:rPr>
              <a:t>熟悉类的构造方法（重点）</a:t>
            </a:r>
            <a:endParaRPr lang="en-US" altLang="zh-CN" dirty="0">
              <a:ea typeface="宋体" panose="02010600030101010101" pitchFamily="2" charset="-122"/>
            </a:endParaRPr>
          </a:p>
          <a:p>
            <a:pPr eaLnBrk="1" hangingPunct="1"/>
            <a:r>
              <a:rPr lang="zh-CN" altLang="en-US" dirty="0">
                <a:ea typeface="宋体" panose="02010600030101010101" pitchFamily="2" charset="-122"/>
              </a:rPr>
              <a:t>熟悉数据成员及修辞符的用法（重点）</a:t>
            </a:r>
            <a:endParaRPr lang="en-US" altLang="zh-CN" dirty="0">
              <a:ea typeface="宋体" panose="02010600030101010101" pitchFamily="2" charset="-122"/>
            </a:endParaRPr>
          </a:p>
          <a:p>
            <a:pPr lvl="1" eaLnBrk="1" hangingPunct="1"/>
            <a:r>
              <a:rPr lang="zh-CN" altLang="en-US" dirty="0">
                <a:ea typeface="宋体" panose="02010600030101010101" pitchFamily="2" charset="-122"/>
              </a:rPr>
              <a:t>修辞符的用法（难点）</a:t>
            </a:r>
            <a:endParaRPr lang="en-US" altLang="zh-CN" dirty="0">
              <a:ea typeface="宋体" panose="02010600030101010101" pitchFamily="2" charset="-122"/>
            </a:endParaRPr>
          </a:p>
          <a:p>
            <a:pPr eaLnBrk="1" hangingPunct="1"/>
            <a:r>
              <a:rPr lang="zh-CN" altLang="en-US" dirty="0">
                <a:ea typeface="宋体" panose="02010600030101010101" pitchFamily="2" charset="-122"/>
              </a:rPr>
              <a:t>熟悉成员方法及修辞符的用法（重点）</a:t>
            </a:r>
            <a:endParaRPr lang="en-US" altLang="zh-CN" dirty="0">
              <a:ea typeface="宋体" panose="02010600030101010101" pitchFamily="2" charset="-122"/>
            </a:endParaRPr>
          </a:p>
          <a:p>
            <a:pPr lvl="1" eaLnBrk="1" hangingPunct="1"/>
            <a:r>
              <a:rPr lang="zh-CN" altLang="en-US" dirty="0">
                <a:ea typeface="宋体" panose="02010600030101010101" pitchFamily="2" charset="-122"/>
              </a:rPr>
              <a:t>修辞符的用法（难点）</a:t>
            </a:r>
          </a:p>
          <a:p>
            <a:pPr eaLnBrk="1" hangingPunct="1"/>
            <a:endParaRPr lang="zh-CN" altLang="en-US" dirty="0"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22464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封装的特征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>
                <a:latin typeface="Times New Roman" panose="02020603050405020304" pitchFamily="18" charset="0"/>
              </a:rPr>
              <a:t>在类的定义中设置访问对象属性（数据成员）及方法（成员方法）的权限，限制本类对象及其他类的对象使用的范围</a:t>
            </a:r>
            <a:endParaRPr lang="en-US" altLang="zh-CN" dirty="0">
              <a:latin typeface="Times New Roman" panose="02020603050405020304" pitchFamily="18" charset="0"/>
            </a:endParaRPr>
          </a:p>
          <a:p>
            <a:r>
              <a:rPr lang="zh-CN" altLang="en-US" dirty="0">
                <a:latin typeface="Times New Roman" panose="02020603050405020304" pitchFamily="18" charset="0"/>
              </a:rPr>
              <a:t>提供一个接口来描述其他对象的使用方法</a:t>
            </a:r>
            <a:endParaRPr lang="en-US" altLang="zh-CN" dirty="0">
              <a:latin typeface="Times New Roman" panose="02020603050405020304" pitchFamily="18" charset="0"/>
            </a:endParaRPr>
          </a:p>
          <a:p>
            <a:r>
              <a:rPr lang="zh-CN" altLang="en-US" dirty="0">
                <a:latin typeface="Times New Roman" panose="02020603050405020304" pitchFamily="18" charset="0"/>
              </a:rPr>
              <a:t>其他对象不能直接修改本对象所拥有的属性和方法</a:t>
            </a:r>
            <a:endParaRPr lang="en-US" altLang="zh-CN" dirty="0">
              <a:latin typeface="Times New Roman" panose="02020603050405020304" pitchFamily="18" charset="0"/>
            </a:endParaRP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17301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71450"/>
            <a:ext cx="8229600" cy="487363"/>
          </a:xfrm>
        </p:spPr>
        <p:txBody>
          <a:bodyPr/>
          <a:lstStyle/>
          <a:p>
            <a:pPr eaLnBrk="1" hangingPunct="1"/>
            <a:r>
              <a:rPr lang="zh-CN" altLang="en-US" sz="3800" dirty="0"/>
              <a:t>第三章：类与对象</a:t>
            </a:r>
          </a:p>
        </p:txBody>
      </p:sp>
      <p:sp>
        <p:nvSpPr>
          <p:cNvPr id="582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CN" altLang="en-US" dirty="0">
                <a:ea typeface="宋体" panose="02010600030101010101" pitchFamily="2" charset="-122"/>
              </a:rPr>
              <a:t>面向过程与面向对象</a:t>
            </a:r>
            <a:endParaRPr lang="en-US" altLang="zh-CN" dirty="0">
              <a:ea typeface="宋体" panose="02010600030101010101" pitchFamily="2" charset="-122"/>
            </a:endParaRPr>
          </a:p>
          <a:p>
            <a:pPr eaLnBrk="1" hangingPunct="1"/>
            <a:r>
              <a:rPr lang="zh-CN" altLang="en-US" dirty="0">
                <a:ea typeface="宋体" panose="02010600030101010101" pitchFamily="2" charset="-122"/>
              </a:rPr>
              <a:t>类与对象的关系</a:t>
            </a:r>
            <a:endParaRPr lang="en-US" altLang="zh-CN" dirty="0">
              <a:ea typeface="宋体" panose="02010600030101010101" pitchFamily="2" charset="-122"/>
            </a:endParaRPr>
          </a:p>
          <a:p>
            <a:pPr eaLnBrk="1" hangingPunct="1"/>
            <a:r>
              <a:rPr lang="zh-CN" altLang="en-US" dirty="0">
                <a:ea typeface="宋体" panose="02010600030101010101" pitchFamily="2" charset="-122"/>
              </a:rPr>
              <a:t>类的声明</a:t>
            </a:r>
            <a:endParaRPr lang="en-US" altLang="zh-CN" dirty="0">
              <a:ea typeface="宋体" panose="02010600030101010101" pitchFamily="2" charset="-122"/>
            </a:endParaRPr>
          </a:p>
          <a:p>
            <a:pPr eaLnBrk="1" hangingPunct="1"/>
            <a:r>
              <a:rPr lang="zh-CN" altLang="en-US" dirty="0">
                <a:ea typeface="宋体" panose="02010600030101010101" pitchFamily="2" charset="-122"/>
              </a:rPr>
              <a:t>创建及使用对象</a:t>
            </a:r>
            <a:endParaRPr lang="en-US" altLang="zh-CN" dirty="0">
              <a:ea typeface="宋体" panose="02010600030101010101" pitchFamily="2" charset="-122"/>
            </a:endParaRPr>
          </a:p>
          <a:p>
            <a:pPr eaLnBrk="1" hangingPunct="1"/>
            <a:r>
              <a:rPr lang="zh-CN" altLang="en-US" dirty="0">
                <a:ea typeface="宋体" panose="02010600030101010101" pitchFamily="2" charset="-122"/>
              </a:rPr>
              <a:t>构造方法</a:t>
            </a:r>
            <a:endParaRPr lang="en-US" altLang="zh-CN" dirty="0">
              <a:ea typeface="宋体" panose="02010600030101010101" pitchFamily="2" charset="-122"/>
            </a:endParaRPr>
          </a:p>
          <a:p>
            <a:pPr eaLnBrk="1" hangingPunct="1"/>
            <a:r>
              <a:rPr lang="zh-CN" altLang="en-US" dirty="0">
                <a:ea typeface="宋体" panose="02010600030101010101" pitchFamily="2" charset="-122"/>
              </a:rPr>
              <a:t>类的严谨定义</a:t>
            </a:r>
            <a:endParaRPr lang="en-US" altLang="zh-CN" dirty="0">
              <a:ea typeface="宋体" panose="02010600030101010101" pitchFamily="2" charset="-122"/>
            </a:endParaRPr>
          </a:p>
          <a:p>
            <a:pPr eaLnBrk="1" hangingPunct="1"/>
            <a:r>
              <a:rPr lang="zh-CN" altLang="en-US" dirty="0">
                <a:ea typeface="宋体" panose="02010600030101010101" pitchFamily="2" charset="-122"/>
              </a:rPr>
              <a:t>数据成员</a:t>
            </a:r>
            <a:endParaRPr lang="en-US" altLang="zh-CN" dirty="0">
              <a:ea typeface="宋体" panose="02010600030101010101" pitchFamily="2" charset="-122"/>
            </a:endParaRPr>
          </a:p>
          <a:p>
            <a:pPr eaLnBrk="1" hangingPunct="1"/>
            <a:r>
              <a:rPr lang="zh-CN" altLang="en-US" dirty="0">
                <a:ea typeface="宋体" panose="02010600030101010101" pitchFamily="2" charset="-122"/>
              </a:rPr>
              <a:t>成员方法</a:t>
            </a:r>
            <a:endParaRPr lang="en-US" altLang="zh-CN" dirty="0">
              <a:ea typeface="宋体" panose="02010600030101010101" pitchFamily="2" charset="-122"/>
            </a:endParaRPr>
          </a:p>
          <a:p>
            <a:pPr eaLnBrk="1" hangingPunct="1"/>
            <a:r>
              <a:rPr lang="zh-CN" altLang="en-US" dirty="0">
                <a:ea typeface="宋体" panose="02010600030101010101" pitchFamily="2" charset="-122"/>
              </a:rPr>
              <a:t>本章小节</a:t>
            </a:r>
          </a:p>
        </p:txBody>
      </p:sp>
    </p:spTree>
    <p:extLst>
      <p:ext uri="{BB962C8B-B14F-4D97-AF65-F5344CB8AC3E}">
        <p14:creationId xmlns:p14="http://schemas.microsoft.com/office/powerpoint/2010/main" val="2228469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" fill="hold"/>
                                        <p:tgtEl>
                                          <p:spTgt spid="582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类与对象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>
                <a:latin typeface="Times New Roman" pitchFamily="18" charset="0"/>
              </a:rPr>
              <a:t>对象是现实世界中客观存在的，是类的实例，万事万物皆是对象</a:t>
            </a:r>
            <a:endParaRPr lang="en-US" altLang="zh-CN" dirty="0">
              <a:latin typeface="Times New Roman" pitchFamily="18" charset="0"/>
            </a:endParaRPr>
          </a:p>
          <a:p>
            <a:r>
              <a:rPr lang="zh-CN" altLang="en-US" dirty="0">
                <a:latin typeface="Times New Roman" pitchFamily="18" charset="0"/>
              </a:rPr>
              <a:t>任何对象都有</a:t>
            </a:r>
            <a:r>
              <a:rPr lang="en-US" altLang="zh-CN" dirty="0">
                <a:latin typeface="Times New Roman" pitchFamily="18" charset="0"/>
              </a:rPr>
              <a:t>2</a:t>
            </a:r>
            <a:r>
              <a:rPr lang="zh-CN" altLang="en-US" dirty="0">
                <a:latin typeface="Times New Roman" pitchFamily="18" charset="0"/>
              </a:rPr>
              <a:t>种特性：特征和行为</a:t>
            </a:r>
            <a:endParaRPr lang="en-US" altLang="zh-CN" dirty="0">
              <a:latin typeface="Times New Roman" pitchFamily="18" charset="0"/>
            </a:endParaRPr>
          </a:p>
          <a:p>
            <a:pPr lvl="1"/>
            <a:r>
              <a:rPr lang="zh-CN" altLang="en-US" sz="2800" dirty="0">
                <a:latin typeface="Times New Roman" pitchFamily="18" charset="0"/>
              </a:rPr>
              <a:t>一个对象具有什么特征，称它具有什么属性，用属性表示</a:t>
            </a:r>
            <a:endParaRPr lang="en-US" altLang="zh-CN" sz="2800" dirty="0">
              <a:latin typeface="Times New Roman" pitchFamily="18" charset="0"/>
            </a:endParaRPr>
          </a:p>
          <a:p>
            <a:pPr lvl="1"/>
            <a:r>
              <a:rPr lang="zh-CN" altLang="en-US" sz="2800" dirty="0">
                <a:latin typeface="Times New Roman" pitchFamily="18" charset="0"/>
              </a:rPr>
              <a:t>一个对象具有什么行为，称它具有什么方法，用方法表示</a:t>
            </a:r>
            <a:endParaRPr lang="en-US" altLang="zh-CN" sz="2800" dirty="0">
              <a:latin typeface="Times New Roman" pitchFamily="18" charset="0"/>
            </a:endParaRPr>
          </a:p>
          <a:p>
            <a:r>
              <a:rPr lang="zh-CN" altLang="en-US" dirty="0">
                <a:latin typeface="Times New Roman" pitchFamily="18" charset="0"/>
              </a:rPr>
              <a:t>类是同一类型事物的抽象，是对象共性的抽象，是客观对象在人脑中的主观反映</a:t>
            </a:r>
            <a:endParaRPr lang="en-US" altLang="zh-CN" dirty="0">
              <a:latin typeface="Times New Roman" pitchFamily="18" charset="0"/>
            </a:endParaRPr>
          </a:p>
          <a:p>
            <a:r>
              <a:rPr lang="zh-CN" altLang="en-US" dirty="0">
                <a:latin typeface="Times New Roman" pitchFamily="18" charset="0"/>
              </a:rPr>
              <a:t>例如：</a:t>
            </a:r>
            <a:r>
              <a:rPr lang="en-US" altLang="zh-CN" dirty="0">
                <a:latin typeface="Times New Roman" pitchFamily="18" charset="0"/>
              </a:rPr>
              <a:t>Student  </a:t>
            </a:r>
            <a:r>
              <a:rPr lang="zh-CN" altLang="en-US" dirty="0">
                <a:latin typeface="Times New Roman" pitchFamily="18" charset="0"/>
              </a:rPr>
              <a:t>学生 是类还是实例对象？</a:t>
            </a:r>
            <a:endParaRPr lang="en-US" altLang="zh-CN" dirty="0">
              <a:latin typeface="Times New Roman" pitchFamily="18" charset="0"/>
            </a:endParaRPr>
          </a:p>
          <a:p>
            <a:pPr marL="0" indent="0">
              <a:buNone/>
            </a:pPr>
            <a:r>
              <a:rPr lang="en-US" altLang="zh-CN" dirty="0">
                <a:latin typeface="Times New Roman" pitchFamily="18" charset="0"/>
              </a:rPr>
              <a:t>                Dog  </a:t>
            </a:r>
            <a:r>
              <a:rPr lang="zh-CN" altLang="en-US" dirty="0">
                <a:latin typeface="Times New Roman" pitchFamily="18" charset="0"/>
              </a:rPr>
              <a:t>狗  是类还是实例对象？</a:t>
            </a:r>
          </a:p>
        </p:txBody>
      </p:sp>
    </p:spTree>
    <p:extLst>
      <p:ext uri="{BB962C8B-B14F-4D97-AF65-F5344CB8AC3E}">
        <p14:creationId xmlns:p14="http://schemas.microsoft.com/office/powerpoint/2010/main" val="2232302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类与对象的关系：实例</a:t>
            </a:r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609600" y="2133600"/>
            <a:ext cx="7924800" cy="3352800"/>
            <a:chOff x="480" y="1008"/>
            <a:chExt cx="4992" cy="2112"/>
          </a:xfrm>
        </p:grpSpPr>
        <p:sp>
          <p:nvSpPr>
            <p:cNvPr id="5" name="Text Box 5"/>
            <p:cNvSpPr txBox="1">
              <a:spLocks noChangeArrowheads="1"/>
            </p:cNvSpPr>
            <p:nvPr/>
          </p:nvSpPr>
          <p:spPr bwMode="auto">
            <a:xfrm>
              <a:off x="2496" y="1248"/>
              <a:ext cx="480" cy="240"/>
            </a:xfrm>
            <a:prstGeom prst="rect">
              <a:avLst/>
            </a:prstGeom>
            <a:solidFill>
              <a:srgbClr val="FFFFFF">
                <a:alpha val="50195"/>
              </a:srgbClr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 eaLnBrk="1" hangingPunct="1"/>
              <a:r>
                <a:rPr kumimoji="1" lang="zh-CN" altLang="en-US" b="0">
                  <a:latin typeface="Times New Roman" panose="02020603050405020304" pitchFamily="18" charset="0"/>
                </a:rPr>
                <a:t>抽象</a:t>
              </a:r>
            </a:p>
            <a:p>
              <a:endParaRPr kumimoji="1" lang="en-US" altLang="zh-CN" b="0">
                <a:latin typeface="Times New Roman" panose="02020603050405020304" pitchFamily="18" charset="0"/>
              </a:endParaRPr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2448" y="1968"/>
              <a:ext cx="528" cy="192"/>
            </a:xfrm>
            <a:prstGeom prst="rect">
              <a:avLst/>
            </a:prstGeom>
            <a:solidFill>
              <a:srgbClr val="FFFFFF">
                <a:alpha val="50195"/>
              </a:srgbClr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lIns="18000" tIns="0" rIns="18000" bIns="0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 eaLnBrk="1" hangingPunct="1"/>
              <a:r>
                <a:rPr kumimoji="1" lang="zh-CN" altLang="en-US" b="0">
                  <a:latin typeface="Times New Roman" panose="02020603050405020304" pitchFamily="18" charset="0"/>
                </a:rPr>
                <a:t>实例化</a:t>
              </a:r>
            </a:p>
            <a:p>
              <a:endParaRPr kumimoji="1" lang="en-US" altLang="zh-CN" b="0">
                <a:latin typeface="Times New Roman" panose="02020603050405020304" pitchFamily="18" charset="0"/>
              </a:endParaRPr>
            </a:p>
          </p:txBody>
        </p:sp>
        <p:grpSp>
          <p:nvGrpSpPr>
            <p:cNvPr id="7" name="Group 7"/>
            <p:cNvGrpSpPr>
              <a:grpSpLocks/>
            </p:cNvGrpSpPr>
            <p:nvPr/>
          </p:nvGrpSpPr>
          <p:grpSpPr bwMode="auto">
            <a:xfrm>
              <a:off x="3072" y="1152"/>
              <a:ext cx="1680" cy="1920"/>
              <a:chOff x="1967" y="10466"/>
              <a:chExt cx="1440" cy="2496"/>
            </a:xfrm>
          </p:grpSpPr>
          <p:sp>
            <p:nvSpPr>
              <p:cNvPr id="21" name="Rectangle 8"/>
              <p:cNvSpPr>
                <a:spLocks noChangeArrowheads="1"/>
              </p:cNvSpPr>
              <p:nvPr/>
            </p:nvSpPr>
            <p:spPr bwMode="auto">
              <a:xfrm>
                <a:off x="1967" y="10466"/>
                <a:ext cx="1440" cy="2496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18000" tIns="0" rIns="18000" bIns="0"/>
              <a:lstStyle>
                <a:lvl1pPr indent="579438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/>
                <a:r>
                  <a:rPr kumimoji="1" lang="zh-CN" altLang="en-US" b="0" dirty="0">
                    <a:latin typeface="Times New Roman" panose="02020603050405020304" pitchFamily="18" charset="0"/>
                  </a:rPr>
                  <a:t>对象：刘丽</a:t>
                </a:r>
              </a:p>
              <a:p>
                <a:pPr algn="just"/>
                <a:endParaRPr kumimoji="1" lang="zh-CN" altLang="en-US" b="0" dirty="0">
                  <a:latin typeface="Times New Roman" panose="02020603050405020304" pitchFamily="18" charset="0"/>
                </a:endParaRPr>
              </a:p>
              <a:p>
                <a:pPr algn="just"/>
                <a:r>
                  <a:rPr kumimoji="1" lang="zh-CN" altLang="en-US" b="0" dirty="0">
                    <a:latin typeface="Times New Roman" panose="02020603050405020304" pitchFamily="18" charset="0"/>
                  </a:rPr>
                  <a:t>静态特征：刘丽</a:t>
                </a:r>
              </a:p>
              <a:p>
                <a:pPr algn="just"/>
                <a:r>
                  <a:rPr kumimoji="1" lang="zh-CN" altLang="en-US" b="0" dirty="0">
                    <a:latin typeface="Times New Roman" panose="02020603050405020304" pitchFamily="18" charset="0"/>
                  </a:rPr>
                  <a:t>                    女</a:t>
                </a:r>
              </a:p>
              <a:p>
                <a:pPr algn="just"/>
                <a:r>
                  <a:rPr kumimoji="1" lang="zh-CN" altLang="en-US" b="0" dirty="0">
                    <a:latin typeface="Times New Roman" panose="02020603050405020304" pitchFamily="18" charset="0"/>
                  </a:rPr>
                  <a:t>                    讲师</a:t>
                </a:r>
              </a:p>
              <a:p>
                <a:pPr algn="just"/>
                <a:r>
                  <a:rPr kumimoji="1" lang="zh-CN" altLang="en-US" b="0" dirty="0">
                    <a:latin typeface="Times New Roman" panose="02020603050405020304" pitchFamily="18" charset="0"/>
                  </a:rPr>
                  <a:t>                    </a:t>
                </a:r>
                <a:r>
                  <a:rPr kumimoji="1" lang="en-US" altLang="zh-CN" b="0" dirty="0">
                    <a:latin typeface="Times New Roman" panose="02020603050405020304" pitchFamily="18" charset="0"/>
                  </a:rPr>
                  <a:t>890.00</a:t>
                </a:r>
              </a:p>
              <a:p>
                <a:pPr algn="just"/>
                <a:endParaRPr kumimoji="1" lang="en-US" altLang="zh-CN" b="0" dirty="0">
                  <a:latin typeface="Times New Roman" panose="02020603050405020304" pitchFamily="18" charset="0"/>
                </a:endParaRPr>
              </a:p>
              <a:p>
                <a:pPr algn="just"/>
                <a:r>
                  <a:rPr kumimoji="1" lang="zh-CN" altLang="en-US" b="0" dirty="0">
                    <a:latin typeface="Times New Roman" panose="02020603050405020304" pitchFamily="18" charset="0"/>
                  </a:rPr>
                  <a:t>动态特征：授课</a:t>
                </a:r>
              </a:p>
              <a:p>
                <a:pPr algn="just"/>
                <a:r>
                  <a:rPr kumimoji="1" lang="zh-CN" altLang="en-US" b="0" dirty="0">
                    <a:latin typeface="Times New Roman" panose="02020603050405020304" pitchFamily="18" charset="0"/>
                  </a:rPr>
                  <a:t>                    评职称</a:t>
                </a:r>
              </a:p>
              <a:p>
                <a:pPr algn="just"/>
                <a:r>
                  <a:rPr kumimoji="1" lang="zh-CN" altLang="en-US" b="0" dirty="0">
                    <a:latin typeface="Times New Roman" panose="02020603050405020304" pitchFamily="18" charset="0"/>
                  </a:rPr>
                  <a:t>                    调工资</a:t>
                </a:r>
              </a:p>
              <a:p>
                <a:endParaRPr kumimoji="1" lang="en-US" altLang="zh-CN" b="0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" name="Line 9"/>
              <p:cNvSpPr>
                <a:spLocks noChangeShapeType="1"/>
              </p:cNvSpPr>
              <p:nvPr/>
            </p:nvSpPr>
            <p:spPr bwMode="auto">
              <a:xfrm>
                <a:off x="1967" y="10778"/>
                <a:ext cx="14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18000" tIns="0" rIns="18000" bIns="0"/>
              <a:lstStyle/>
              <a:p>
                <a:endParaRPr lang="zh-CN" altLang="en-US" b="0"/>
              </a:p>
            </p:txBody>
          </p:sp>
          <p:sp>
            <p:nvSpPr>
              <p:cNvPr id="23" name="Line 10"/>
              <p:cNvSpPr>
                <a:spLocks noChangeShapeType="1"/>
              </p:cNvSpPr>
              <p:nvPr/>
            </p:nvSpPr>
            <p:spPr bwMode="auto">
              <a:xfrm>
                <a:off x="1967" y="12026"/>
                <a:ext cx="14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18000" tIns="0" rIns="18000" bIns="0"/>
              <a:lstStyle/>
              <a:p>
                <a:endParaRPr lang="zh-CN" altLang="en-US" b="0"/>
              </a:p>
            </p:txBody>
          </p:sp>
        </p:grpSp>
        <p:sp>
          <p:nvSpPr>
            <p:cNvPr id="8" name="Text Box 11"/>
            <p:cNvSpPr txBox="1">
              <a:spLocks noChangeArrowheads="1"/>
            </p:cNvSpPr>
            <p:nvPr/>
          </p:nvSpPr>
          <p:spPr bwMode="auto">
            <a:xfrm>
              <a:off x="4896" y="1584"/>
              <a:ext cx="336" cy="528"/>
            </a:xfrm>
            <a:prstGeom prst="rect">
              <a:avLst/>
            </a:prstGeom>
            <a:solidFill>
              <a:srgbClr val="FFFFFF">
                <a:alpha val="50195"/>
              </a:srgbClr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eaVert" lIns="0" tIns="3600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 eaLnBrk="1" hangingPunct="1"/>
              <a:r>
                <a:rPr kumimoji="1" lang="zh-CN" altLang="en-US" b="0">
                  <a:latin typeface="Times New Roman" panose="02020603050405020304" pitchFamily="18" charset="0"/>
                </a:rPr>
                <a:t>数据值</a:t>
              </a:r>
            </a:p>
            <a:p>
              <a:endParaRPr kumimoji="1" lang="en-US" altLang="zh-CN" b="0">
                <a:latin typeface="Times New Roman" panose="02020603050405020304" pitchFamily="18" charset="0"/>
              </a:endParaRPr>
            </a:p>
          </p:txBody>
        </p:sp>
        <p:sp>
          <p:nvSpPr>
            <p:cNvPr id="9" name="AutoShape 12"/>
            <p:cNvSpPr>
              <a:spLocks/>
            </p:cNvSpPr>
            <p:nvPr/>
          </p:nvSpPr>
          <p:spPr bwMode="auto">
            <a:xfrm>
              <a:off x="4848" y="2400"/>
              <a:ext cx="48" cy="672"/>
            </a:xfrm>
            <a:prstGeom prst="rightBrace">
              <a:avLst>
                <a:gd name="adj1" fmla="val 116667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18000" tIns="0" rIns="18000" bIns="0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 b="0"/>
            </a:p>
          </p:txBody>
        </p:sp>
        <p:sp>
          <p:nvSpPr>
            <p:cNvPr id="10" name="AutoShape 13"/>
            <p:cNvSpPr>
              <a:spLocks/>
            </p:cNvSpPr>
            <p:nvPr/>
          </p:nvSpPr>
          <p:spPr bwMode="auto">
            <a:xfrm>
              <a:off x="4848" y="1392"/>
              <a:ext cx="96" cy="912"/>
            </a:xfrm>
            <a:prstGeom prst="rightBrace">
              <a:avLst>
                <a:gd name="adj1" fmla="val 79167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18000" tIns="0" rIns="18000" bIns="0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 b="0"/>
            </a:p>
          </p:txBody>
        </p:sp>
        <p:sp>
          <p:nvSpPr>
            <p:cNvPr id="11" name="Text Box 14"/>
            <p:cNvSpPr txBox="1">
              <a:spLocks noChangeArrowheads="1"/>
            </p:cNvSpPr>
            <p:nvPr/>
          </p:nvSpPr>
          <p:spPr bwMode="auto">
            <a:xfrm>
              <a:off x="4944" y="2592"/>
              <a:ext cx="528" cy="528"/>
            </a:xfrm>
            <a:prstGeom prst="rect">
              <a:avLst/>
            </a:prstGeom>
            <a:solidFill>
              <a:srgbClr val="FFFFFF">
                <a:alpha val="50195"/>
              </a:srgbClr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lIns="18000" tIns="0" rIns="18000" bIns="0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kumimoji="1" lang="zh-CN" altLang="en-US" b="0">
                  <a:latin typeface="Times New Roman" panose="02020603050405020304" pitchFamily="18" charset="0"/>
                </a:rPr>
                <a:t>执行的</a:t>
              </a:r>
            </a:p>
            <a:p>
              <a:pPr algn="ctr"/>
              <a:r>
                <a:rPr kumimoji="1" lang="zh-CN" altLang="en-US" b="0">
                  <a:latin typeface="Times New Roman" panose="02020603050405020304" pitchFamily="18" charset="0"/>
                </a:rPr>
                <a:t>操作</a:t>
              </a:r>
            </a:p>
            <a:p>
              <a:endParaRPr kumimoji="1" lang="en-US" altLang="zh-CN" b="0">
                <a:latin typeface="Times New Roman" panose="02020603050405020304" pitchFamily="18" charset="0"/>
              </a:endParaRPr>
            </a:p>
          </p:txBody>
        </p:sp>
        <p:sp>
          <p:nvSpPr>
            <p:cNvPr id="12" name="AutoShape 15"/>
            <p:cNvSpPr>
              <a:spLocks/>
            </p:cNvSpPr>
            <p:nvPr/>
          </p:nvSpPr>
          <p:spPr bwMode="auto">
            <a:xfrm>
              <a:off x="1776" y="2448"/>
              <a:ext cx="96" cy="499"/>
            </a:xfrm>
            <a:prstGeom prst="rightBrace">
              <a:avLst>
                <a:gd name="adj1" fmla="val 43316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18000" tIns="0" rIns="18000" bIns="0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 b="0"/>
            </a:p>
          </p:txBody>
        </p:sp>
        <p:sp>
          <p:nvSpPr>
            <p:cNvPr id="13" name="AutoShape 16"/>
            <p:cNvSpPr>
              <a:spLocks/>
            </p:cNvSpPr>
            <p:nvPr/>
          </p:nvSpPr>
          <p:spPr bwMode="auto">
            <a:xfrm>
              <a:off x="1776" y="1344"/>
              <a:ext cx="96" cy="1008"/>
            </a:xfrm>
            <a:prstGeom prst="rightBrace">
              <a:avLst>
                <a:gd name="adj1" fmla="val 87500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18000" tIns="0" rIns="18000" bIns="0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 b="0"/>
            </a:p>
          </p:txBody>
        </p:sp>
        <p:sp>
          <p:nvSpPr>
            <p:cNvPr id="14" name="Text Box 17"/>
            <p:cNvSpPr txBox="1">
              <a:spLocks noChangeArrowheads="1"/>
            </p:cNvSpPr>
            <p:nvPr/>
          </p:nvSpPr>
          <p:spPr bwMode="auto">
            <a:xfrm>
              <a:off x="1872" y="2448"/>
              <a:ext cx="240" cy="528"/>
            </a:xfrm>
            <a:prstGeom prst="rect">
              <a:avLst/>
            </a:prstGeom>
            <a:solidFill>
              <a:srgbClr val="FFFFFF">
                <a:alpha val="50195"/>
              </a:srgbClr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eaVert" lIns="0" tIns="3600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 eaLnBrk="1" hangingPunct="1"/>
              <a:r>
                <a:rPr kumimoji="1" lang="zh-CN" altLang="en-US" b="0">
                  <a:latin typeface="Times New Roman" panose="02020603050405020304" pitchFamily="18" charset="0"/>
                </a:rPr>
                <a:t>方法名</a:t>
              </a:r>
            </a:p>
            <a:p>
              <a:endParaRPr kumimoji="1" lang="en-US" altLang="zh-CN" b="0">
                <a:latin typeface="Times New Roman" panose="02020603050405020304" pitchFamily="18" charset="0"/>
              </a:endParaRPr>
            </a:p>
          </p:txBody>
        </p:sp>
        <p:sp>
          <p:nvSpPr>
            <p:cNvPr id="15" name="Text Box 18"/>
            <p:cNvSpPr txBox="1">
              <a:spLocks noChangeArrowheads="1"/>
            </p:cNvSpPr>
            <p:nvPr/>
          </p:nvSpPr>
          <p:spPr bwMode="auto">
            <a:xfrm>
              <a:off x="1968" y="1536"/>
              <a:ext cx="192" cy="768"/>
            </a:xfrm>
            <a:prstGeom prst="rect">
              <a:avLst/>
            </a:prstGeom>
            <a:solidFill>
              <a:srgbClr val="FFFFFF">
                <a:alpha val="50195"/>
              </a:srgbClr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eaVert" lIns="0" tIns="3600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 eaLnBrk="1" hangingPunct="1"/>
              <a:r>
                <a:rPr kumimoji="1" lang="zh-CN" altLang="en-US" b="0">
                  <a:latin typeface="Times New Roman" panose="02020603050405020304" pitchFamily="18" charset="0"/>
                </a:rPr>
                <a:t>数据结构</a:t>
              </a:r>
            </a:p>
            <a:p>
              <a:endParaRPr kumimoji="1" lang="en-US" altLang="zh-CN" b="0">
                <a:latin typeface="Times New Roman" panose="02020603050405020304" pitchFamily="18" charset="0"/>
              </a:endParaRPr>
            </a:p>
          </p:txBody>
        </p:sp>
        <p:sp>
          <p:nvSpPr>
            <p:cNvPr id="16" name="AutoShape 19"/>
            <p:cNvSpPr>
              <a:spLocks noChangeArrowheads="1"/>
            </p:cNvSpPr>
            <p:nvPr/>
          </p:nvSpPr>
          <p:spPr bwMode="auto">
            <a:xfrm>
              <a:off x="480" y="1008"/>
              <a:ext cx="1200" cy="2112"/>
            </a:xfrm>
            <a:prstGeom prst="roundRect">
              <a:avLst>
                <a:gd name="adj" fmla="val 5299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18000" tIns="0" rIns="18000" bIns="0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kumimoji="1" lang="zh-CN" altLang="en-US" b="0" dirty="0">
                  <a:latin typeface="Times New Roman" panose="02020603050405020304" pitchFamily="18" charset="0"/>
                </a:rPr>
                <a:t>类：教师</a:t>
              </a:r>
            </a:p>
            <a:p>
              <a:pPr>
                <a:spcBef>
                  <a:spcPct val="30000"/>
                </a:spcBef>
              </a:pPr>
              <a:endParaRPr lang="zh-CN" altLang="en-US" b="0" dirty="0">
                <a:latin typeface="宋体" panose="02010600030101010101" pitchFamily="2" charset="-122"/>
              </a:endParaRPr>
            </a:p>
            <a:p>
              <a:pPr>
                <a:spcBef>
                  <a:spcPct val="30000"/>
                </a:spcBef>
              </a:pPr>
              <a:r>
                <a:rPr lang="zh-CN" altLang="en-US" b="0" dirty="0">
                  <a:latin typeface="宋体" panose="02010600030101010101" pitchFamily="2" charset="-122"/>
                </a:rPr>
                <a:t>属性：姓名</a:t>
              </a:r>
              <a:endParaRPr lang="zh-CN" altLang="en-US" b="0" dirty="0">
                <a:latin typeface="Times New Roman" panose="02020603050405020304" pitchFamily="18" charset="0"/>
              </a:endParaRPr>
            </a:p>
            <a:p>
              <a:pPr algn="just"/>
              <a:r>
                <a:rPr kumimoji="1" lang="zh-CN" altLang="en-US" b="0" dirty="0">
                  <a:latin typeface="Times New Roman" panose="02020603050405020304" pitchFamily="18" charset="0"/>
                </a:rPr>
                <a:t>            性别</a:t>
              </a:r>
            </a:p>
            <a:p>
              <a:pPr algn="just"/>
              <a:r>
                <a:rPr kumimoji="1" lang="zh-CN" altLang="en-US" b="0" dirty="0">
                  <a:latin typeface="Times New Roman" panose="02020603050405020304" pitchFamily="18" charset="0"/>
                </a:rPr>
                <a:t>            职称</a:t>
              </a:r>
            </a:p>
            <a:p>
              <a:pPr algn="just"/>
              <a:r>
                <a:rPr kumimoji="1" lang="zh-CN" altLang="en-US" b="0" dirty="0">
                  <a:latin typeface="Times New Roman" panose="02020603050405020304" pitchFamily="18" charset="0"/>
                </a:rPr>
                <a:t>            工资</a:t>
              </a:r>
            </a:p>
            <a:p>
              <a:pPr>
                <a:spcBef>
                  <a:spcPct val="30000"/>
                </a:spcBef>
              </a:pPr>
              <a:endParaRPr lang="zh-CN" altLang="en-US" b="0" dirty="0">
                <a:latin typeface="宋体" panose="02010600030101010101" pitchFamily="2" charset="-122"/>
              </a:endParaRPr>
            </a:p>
            <a:p>
              <a:pPr>
                <a:spcBef>
                  <a:spcPct val="30000"/>
                </a:spcBef>
              </a:pPr>
              <a:r>
                <a:rPr lang="zh-CN" altLang="en-US" b="0" dirty="0">
                  <a:latin typeface="宋体" panose="02010600030101010101" pitchFamily="2" charset="-122"/>
                </a:rPr>
                <a:t>服务：授课</a:t>
              </a:r>
              <a:endParaRPr lang="zh-CN" altLang="en-US" b="0" dirty="0">
                <a:latin typeface="Times New Roman" panose="02020603050405020304" pitchFamily="18" charset="0"/>
              </a:endParaRPr>
            </a:p>
            <a:p>
              <a:pPr algn="just"/>
              <a:r>
                <a:rPr kumimoji="1" lang="zh-CN" altLang="en-US" b="0" dirty="0">
                  <a:latin typeface="Times New Roman" panose="02020603050405020304" pitchFamily="18" charset="0"/>
                </a:rPr>
                <a:t>            评职称</a:t>
              </a:r>
            </a:p>
            <a:p>
              <a:pPr algn="just"/>
              <a:r>
                <a:rPr kumimoji="1" lang="zh-CN" altLang="en-US" b="0" dirty="0">
                  <a:latin typeface="Times New Roman" panose="02020603050405020304" pitchFamily="18" charset="0"/>
                </a:rPr>
                <a:t>            调工资</a:t>
              </a:r>
            </a:p>
            <a:p>
              <a:endParaRPr kumimoji="1" lang="en-US" altLang="zh-CN" b="0" dirty="0">
                <a:latin typeface="Times New Roman" panose="02020603050405020304" pitchFamily="18" charset="0"/>
              </a:endParaRPr>
            </a:p>
          </p:txBody>
        </p:sp>
        <p:sp>
          <p:nvSpPr>
            <p:cNvPr id="17" name="Line 20"/>
            <p:cNvSpPr>
              <a:spLocks noChangeShapeType="1"/>
            </p:cNvSpPr>
            <p:nvPr/>
          </p:nvSpPr>
          <p:spPr bwMode="auto">
            <a:xfrm>
              <a:off x="480" y="2352"/>
              <a:ext cx="12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18000" tIns="0" rIns="18000" bIns="0"/>
            <a:lstStyle/>
            <a:p>
              <a:endParaRPr lang="zh-CN" altLang="en-US" b="0"/>
            </a:p>
          </p:txBody>
        </p:sp>
        <p:sp>
          <p:nvSpPr>
            <p:cNvPr id="18" name="Line 21"/>
            <p:cNvSpPr>
              <a:spLocks noChangeShapeType="1"/>
            </p:cNvSpPr>
            <p:nvPr/>
          </p:nvSpPr>
          <p:spPr bwMode="auto">
            <a:xfrm>
              <a:off x="480" y="1344"/>
              <a:ext cx="12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18000" tIns="0" rIns="18000" bIns="0"/>
            <a:lstStyle/>
            <a:p>
              <a:endParaRPr lang="zh-CN" altLang="en-US" b="0"/>
            </a:p>
          </p:txBody>
        </p:sp>
        <p:sp>
          <p:nvSpPr>
            <p:cNvPr id="19" name="Line 22"/>
            <p:cNvSpPr>
              <a:spLocks noChangeShapeType="1"/>
            </p:cNvSpPr>
            <p:nvPr/>
          </p:nvSpPr>
          <p:spPr bwMode="auto">
            <a:xfrm flipH="1">
              <a:off x="2256" y="1536"/>
              <a:ext cx="72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18000" tIns="0" rIns="18000" bIns="0"/>
            <a:lstStyle/>
            <a:p>
              <a:endParaRPr lang="zh-CN" altLang="en-US" b="0"/>
            </a:p>
          </p:txBody>
        </p:sp>
        <p:sp>
          <p:nvSpPr>
            <p:cNvPr id="20" name="Line 23"/>
            <p:cNvSpPr>
              <a:spLocks noChangeShapeType="1"/>
            </p:cNvSpPr>
            <p:nvPr/>
          </p:nvSpPr>
          <p:spPr bwMode="auto">
            <a:xfrm>
              <a:off x="2304" y="2208"/>
              <a:ext cx="67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18000" tIns="0" rIns="18000" bIns="0"/>
            <a:lstStyle/>
            <a:p>
              <a:endParaRPr lang="zh-CN" altLang="en-US" b="0"/>
            </a:p>
          </p:txBody>
        </p:sp>
      </p:grpSp>
    </p:spTree>
    <p:extLst>
      <p:ext uri="{BB962C8B-B14F-4D97-AF65-F5344CB8AC3E}">
        <p14:creationId xmlns:p14="http://schemas.microsoft.com/office/powerpoint/2010/main" val="2288338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82TGp_food_light_ani">
  <a:themeElements>
    <a:clrScheme name="282TGp_food_light_ani 2">
      <a:dk1>
        <a:srgbClr val="000000"/>
      </a:dk1>
      <a:lt1>
        <a:srgbClr val="FFFFFF"/>
      </a:lt1>
      <a:dk2>
        <a:srgbClr val="193583"/>
      </a:dk2>
      <a:lt2>
        <a:srgbClr val="C0C0C0"/>
      </a:lt2>
      <a:accent1>
        <a:srgbClr val="89CA64"/>
      </a:accent1>
      <a:accent2>
        <a:srgbClr val="D9C215"/>
      </a:accent2>
      <a:accent3>
        <a:srgbClr val="FFFFFF"/>
      </a:accent3>
      <a:accent4>
        <a:srgbClr val="000000"/>
      </a:accent4>
      <a:accent5>
        <a:srgbClr val="C4E1B8"/>
      </a:accent5>
      <a:accent6>
        <a:srgbClr val="C4B012"/>
      </a:accent6>
      <a:hlink>
        <a:srgbClr val="04884E"/>
      </a:hlink>
      <a:folHlink>
        <a:srgbClr val="FF9600"/>
      </a:folHlink>
    </a:clrScheme>
    <a:fontScheme name="282TGp_food_light_ani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282TGp_food_light_ani 1">
        <a:dk1>
          <a:srgbClr val="30311D"/>
        </a:dk1>
        <a:lt1>
          <a:srgbClr val="FFFFFF"/>
        </a:lt1>
        <a:dk2>
          <a:srgbClr val="333399"/>
        </a:dk2>
        <a:lt2>
          <a:srgbClr val="C0C0C0"/>
        </a:lt2>
        <a:accent1>
          <a:srgbClr val="3780BD"/>
        </a:accent1>
        <a:accent2>
          <a:srgbClr val="98C13D"/>
        </a:accent2>
        <a:accent3>
          <a:srgbClr val="FFFFFF"/>
        </a:accent3>
        <a:accent4>
          <a:srgbClr val="272817"/>
        </a:accent4>
        <a:accent5>
          <a:srgbClr val="AEC0DB"/>
        </a:accent5>
        <a:accent6>
          <a:srgbClr val="89AF36"/>
        </a:accent6>
        <a:hlink>
          <a:srgbClr val="F5B821"/>
        </a:hlink>
        <a:folHlink>
          <a:srgbClr val="9159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82TGp_food_light_ani 2">
        <a:dk1>
          <a:srgbClr val="000000"/>
        </a:dk1>
        <a:lt1>
          <a:srgbClr val="FFFFFF"/>
        </a:lt1>
        <a:dk2>
          <a:srgbClr val="193583"/>
        </a:dk2>
        <a:lt2>
          <a:srgbClr val="C0C0C0"/>
        </a:lt2>
        <a:accent1>
          <a:srgbClr val="89CA64"/>
        </a:accent1>
        <a:accent2>
          <a:srgbClr val="D9C215"/>
        </a:accent2>
        <a:accent3>
          <a:srgbClr val="FFFFFF"/>
        </a:accent3>
        <a:accent4>
          <a:srgbClr val="000000"/>
        </a:accent4>
        <a:accent5>
          <a:srgbClr val="C4E1B8"/>
        </a:accent5>
        <a:accent6>
          <a:srgbClr val="C4B012"/>
        </a:accent6>
        <a:hlink>
          <a:srgbClr val="04884E"/>
        </a:hlink>
        <a:folHlink>
          <a:srgbClr val="FF9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82TGp_food_light_ani 3">
        <a:dk1>
          <a:srgbClr val="000000"/>
        </a:dk1>
        <a:lt1>
          <a:srgbClr val="FFFFFF"/>
        </a:lt1>
        <a:dk2>
          <a:srgbClr val="006666"/>
        </a:dk2>
        <a:lt2>
          <a:srgbClr val="C0C0C0"/>
        </a:lt2>
        <a:accent1>
          <a:srgbClr val="D4502C"/>
        </a:accent1>
        <a:accent2>
          <a:srgbClr val="D7AE3B"/>
        </a:accent2>
        <a:accent3>
          <a:srgbClr val="FFFFFF"/>
        </a:accent3>
        <a:accent4>
          <a:srgbClr val="000000"/>
        </a:accent4>
        <a:accent5>
          <a:srgbClr val="E6B3AC"/>
        </a:accent5>
        <a:accent6>
          <a:srgbClr val="C39D35"/>
        </a:accent6>
        <a:hlink>
          <a:srgbClr val="1C74B0"/>
        </a:hlink>
        <a:folHlink>
          <a:srgbClr val="85C16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13844</TotalTime>
  <Words>3992</Words>
  <Application>Microsoft Office PowerPoint</Application>
  <PresentationFormat>全屏显示(4:3)</PresentationFormat>
  <Paragraphs>728</Paragraphs>
  <Slides>52</Slides>
  <Notes>0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52</vt:i4>
      </vt:variant>
    </vt:vector>
  </HeadingPairs>
  <TitlesOfParts>
    <vt:vector size="54" baseType="lpstr">
      <vt:lpstr>282TGp_food_light_ani</vt:lpstr>
      <vt:lpstr>剪辑</vt:lpstr>
      <vt:lpstr>Java语言II</vt:lpstr>
      <vt:lpstr>第三章：类与对象</vt:lpstr>
      <vt:lpstr>面向过程与面向对象的区别（1/2）</vt:lpstr>
      <vt:lpstr>面向过程与面向对象的区别（2/2）</vt:lpstr>
      <vt:lpstr>封装机制</vt:lpstr>
      <vt:lpstr>封装的特征</vt:lpstr>
      <vt:lpstr>第三章：类与对象</vt:lpstr>
      <vt:lpstr>类与对象</vt:lpstr>
      <vt:lpstr>类与对象的关系：实例</vt:lpstr>
      <vt:lpstr>类与对象的关系（1/2）</vt:lpstr>
      <vt:lpstr>类与对象的关系（2/2）</vt:lpstr>
      <vt:lpstr>第三章：类与对象</vt:lpstr>
      <vt:lpstr>部分系统常用类库</vt:lpstr>
      <vt:lpstr>用户定义类的声明</vt:lpstr>
      <vt:lpstr>第三章：类与对象</vt:lpstr>
      <vt:lpstr>创建对象</vt:lpstr>
      <vt:lpstr>建立对象</vt:lpstr>
      <vt:lpstr>初始化对象</vt:lpstr>
      <vt:lpstr>简单变量与对象变量</vt:lpstr>
      <vt:lpstr>对象与对象引用</vt:lpstr>
      <vt:lpstr>使用对象</vt:lpstr>
      <vt:lpstr>第三章：类与对象</vt:lpstr>
      <vt:lpstr>构造方法（1/3）</vt:lpstr>
      <vt:lpstr>构造方法（2/3）</vt:lpstr>
      <vt:lpstr>构造方法（3/3）</vt:lpstr>
      <vt:lpstr>第三章：类与对象</vt:lpstr>
      <vt:lpstr>类的严谨定义</vt:lpstr>
      <vt:lpstr>类修辞符：无修饰符</vt:lpstr>
      <vt:lpstr>类修辞符：public</vt:lpstr>
      <vt:lpstr>类修辞符：abstract（1/2）</vt:lpstr>
      <vt:lpstr>类修辞符：abstract（2/2）</vt:lpstr>
      <vt:lpstr>类修辞符：final</vt:lpstr>
      <vt:lpstr>类修饰符使用注意事项</vt:lpstr>
      <vt:lpstr>第三章：类与对象</vt:lpstr>
      <vt:lpstr>数据成员</vt:lpstr>
      <vt:lpstr>数据成员修饰符：static（1/2）</vt:lpstr>
      <vt:lpstr>数据成员修饰符：static（2/2）</vt:lpstr>
      <vt:lpstr>数据成员修饰符：final（1/2）</vt:lpstr>
      <vt:lpstr>数据成员修饰符：final（2/2）</vt:lpstr>
      <vt:lpstr>第三章：类与对象</vt:lpstr>
      <vt:lpstr>成员方法的分类</vt:lpstr>
      <vt:lpstr>成员方法的声明</vt:lpstr>
      <vt:lpstr>方法体内的局部变量</vt:lpstr>
      <vt:lpstr>成员方法的返回值</vt:lpstr>
      <vt:lpstr>形式参数与实际参数（1/2）</vt:lpstr>
      <vt:lpstr>形式参数与实际参数（2/2）</vt:lpstr>
      <vt:lpstr>成员方法引用注意事项</vt:lpstr>
      <vt:lpstr>成员方法的递归引用</vt:lpstr>
      <vt:lpstr>数据成员修饰符：static（1/2）</vt:lpstr>
      <vt:lpstr>数据成员修饰符：static（2/2）</vt:lpstr>
      <vt:lpstr>第三章：类与对象</vt:lpstr>
      <vt:lpstr>本章小节</vt:lpstr>
    </vt:vector>
  </TitlesOfParts>
  <Company>ISTIC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Data Mining Lab.</dc:title>
  <dc:creator>XU SHUO</dc:creator>
  <cp:lastModifiedBy>XUSHUO</cp:lastModifiedBy>
  <cp:revision>3246</cp:revision>
  <dcterms:created xsi:type="dcterms:W3CDTF">2005-11-30T10:23:36Z</dcterms:created>
  <dcterms:modified xsi:type="dcterms:W3CDTF">2025-02-23T13:27:01Z</dcterms:modified>
</cp:coreProperties>
</file>