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323" r:id="rId48"/>
  </p:sldIdLst>
  <p:sldSz cx="12190413" cy="6858000"/>
  <p:notesSz cx="10234613" cy="7099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790C"/>
    <a:srgbClr val="B8E32F"/>
    <a:srgbClr val="FF9600"/>
    <a:srgbClr val="FF0000"/>
    <a:srgbClr val="003399"/>
    <a:srgbClr val="955577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0988" autoAdjust="0"/>
  </p:normalViewPr>
  <p:slideViewPr>
    <p:cSldViewPr>
      <p:cViewPr>
        <p:scale>
          <a:sx n="66" d="100"/>
          <a:sy n="66" d="100"/>
        </p:scale>
        <p:origin x="-1195" y="-53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84"/>
    </p:cViewPr>
  </p:sorterViewPr>
  <p:notesViewPr>
    <p:cSldViewPr>
      <p:cViewPr varScale="1">
        <p:scale>
          <a:sx n="63" d="100"/>
          <a:sy n="63" d="100"/>
        </p:scale>
        <p:origin x="3354" y="66"/>
      </p:cViewPr>
      <p:guideLst>
        <p:guide orient="horz" pos="2236"/>
        <p:guide pos="32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435304" cy="35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7022" y="0"/>
            <a:ext cx="4435304" cy="35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21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743619"/>
            <a:ext cx="4435304" cy="35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21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7022" y="6743619"/>
            <a:ext cx="4435304" cy="35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D547C20B-9C69-4257-ACB5-9EE811D618D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54652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435304" cy="35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7022" y="0"/>
            <a:ext cx="4435304" cy="35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51138" y="533400"/>
            <a:ext cx="4732337" cy="2662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4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3005" y="3372911"/>
            <a:ext cx="8188606" cy="319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314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743619"/>
            <a:ext cx="4435304" cy="35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14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022" y="6743619"/>
            <a:ext cx="4435304" cy="35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CABFCCB8-4AA8-4B61-94DD-4EA6EE86FCA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37738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BFCCB8-4AA8-4B61-94DD-4EA6EE86FCA1}" type="slidenum">
              <a:rPr lang="zh-CN" altLang="en-US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1958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BFCCB8-4AA8-4B61-94DD-4EA6EE86FCA1}" type="slidenum">
              <a:rPr lang="zh-CN" altLang="en-US" smtClean="0"/>
              <a:pPr>
                <a:defRPr/>
              </a:pPr>
              <a:t>33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8320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2"/>
          <p:cNvSpPr>
            <a:spLocks noChangeArrowheads="1"/>
          </p:cNvSpPr>
          <p:nvPr/>
        </p:nvSpPr>
        <p:spPr bwMode="gray">
          <a:xfrm>
            <a:off x="0" y="6096000"/>
            <a:ext cx="12190413" cy="76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" name="Line 263"/>
          <p:cNvSpPr>
            <a:spLocks noChangeShapeType="1"/>
          </p:cNvSpPr>
          <p:nvPr/>
        </p:nvSpPr>
        <p:spPr bwMode="gray">
          <a:xfrm>
            <a:off x="4412676" y="904875"/>
            <a:ext cx="0" cy="51911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Line 265"/>
          <p:cNvSpPr>
            <a:spLocks noChangeShapeType="1"/>
          </p:cNvSpPr>
          <p:nvPr/>
        </p:nvSpPr>
        <p:spPr bwMode="gray">
          <a:xfrm>
            <a:off x="0" y="2590800"/>
            <a:ext cx="660314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Line 266"/>
          <p:cNvSpPr>
            <a:spLocks noChangeShapeType="1"/>
          </p:cNvSpPr>
          <p:nvPr/>
        </p:nvSpPr>
        <p:spPr bwMode="gray">
          <a:xfrm>
            <a:off x="29630" y="4302125"/>
            <a:ext cx="6598908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Line 262"/>
          <p:cNvSpPr>
            <a:spLocks noChangeShapeType="1"/>
          </p:cNvSpPr>
          <p:nvPr/>
        </p:nvSpPr>
        <p:spPr bwMode="gray">
          <a:xfrm>
            <a:off x="2222211" y="838200"/>
            <a:ext cx="0" cy="5257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Line 273"/>
          <p:cNvSpPr>
            <a:spLocks noChangeShapeType="1"/>
          </p:cNvSpPr>
          <p:nvPr/>
        </p:nvSpPr>
        <p:spPr bwMode="gray">
          <a:xfrm flipV="1">
            <a:off x="6637003" y="2190750"/>
            <a:ext cx="5570341" cy="1905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Line 274"/>
          <p:cNvSpPr>
            <a:spLocks noChangeShapeType="1"/>
          </p:cNvSpPr>
          <p:nvPr/>
        </p:nvSpPr>
        <p:spPr bwMode="gray">
          <a:xfrm flipV="1">
            <a:off x="6637003" y="5568950"/>
            <a:ext cx="5570341" cy="1905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Rectangle 271"/>
          <p:cNvSpPr>
            <a:spLocks noChangeArrowheads="1"/>
          </p:cNvSpPr>
          <p:nvPr/>
        </p:nvSpPr>
        <p:spPr bwMode="gray">
          <a:xfrm>
            <a:off x="0" y="0"/>
            <a:ext cx="12190413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5" name="Rectangle 287"/>
          <p:cNvSpPr>
            <a:spLocks noChangeArrowheads="1"/>
          </p:cNvSpPr>
          <p:nvPr userDrawn="1"/>
        </p:nvSpPr>
        <p:spPr bwMode="gray">
          <a:xfrm>
            <a:off x="101587" y="6519864"/>
            <a:ext cx="2539669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zh-CN" sz="1000" b="0">
              <a:ea typeface="宋体" panose="02010600030101010101" pitchFamily="2" charset="-122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844430" y="3200400"/>
            <a:ext cx="6196793" cy="8382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200"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31735" y="1676400"/>
            <a:ext cx="8330116" cy="990600"/>
          </a:xfrm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600" b="1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232" y="-8468"/>
            <a:ext cx="3433258" cy="61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08B29-A896-4A5E-B91B-7112BD53B32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2015</a:t>
            </a:r>
            <a:r>
              <a:rPr lang="zh-CN" altLang="en-US"/>
              <a:t>年</a:t>
            </a:r>
            <a:r>
              <a:rPr lang="en-US" altLang="zh-CN"/>
              <a:t>11</a:t>
            </a:r>
            <a:r>
              <a:rPr lang="zh-CN" altLang="en-US"/>
              <a:t>月</a:t>
            </a:r>
            <a:r>
              <a:rPr lang="en-US" altLang="zh-CN"/>
              <a:t>13</a:t>
            </a:r>
            <a:r>
              <a:rPr lang="zh-CN" altLang="en-US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2100407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50" y="171450"/>
            <a:ext cx="2641256" cy="62293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281" y="171450"/>
            <a:ext cx="7720595" cy="62293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340CA-5FF4-43C7-8415-3137C18BC15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2015</a:t>
            </a:r>
            <a:r>
              <a:rPr lang="zh-CN" altLang="en-US"/>
              <a:t>年</a:t>
            </a:r>
            <a:r>
              <a:rPr lang="en-US" altLang="zh-CN"/>
              <a:t>11</a:t>
            </a:r>
            <a:r>
              <a:rPr lang="zh-CN" altLang="en-US"/>
              <a:t>月</a:t>
            </a:r>
            <a:r>
              <a:rPr lang="en-US" altLang="zh-CN"/>
              <a:t>13</a:t>
            </a:r>
            <a:r>
              <a:rPr lang="zh-CN" altLang="en-US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347806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9085" y="1168752"/>
            <a:ext cx="11377719" cy="5257800"/>
          </a:xfrm>
        </p:spPr>
        <p:txBody>
          <a:bodyPr/>
          <a:lstStyle>
            <a:lvl1pPr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2pPr>
            <a:lvl3pPr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3pPr>
            <a:lvl4pPr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4pPr>
            <a:lvl5pPr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1FC24-D18A-4C6F-AF2A-BF8363B4E44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42044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2" y="1709739"/>
            <a:ext cx="1051423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2" y="4589464"/>
            <a:ext cx="10514231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03F05-B10C-4F32-BC43-C8214C86411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2015</a:t>
            </a:r>
            <a:r>
              <a:rPr lang="zh-CN" altLang="en-US"/>
              <a:t>年</a:t>
            </a:r>
            <a:r>
              <a:rPr lang="en-US" altLang="zh-CN"/>
              <a:t>11</a:t>
            </a:r>
            <a:r>
              <a:rPr lang="zh-CN" altLang="en-US"/>
              <a:t>月</a:t>
            </a:r>
            <a:r>
              <a:rPr lang="en-US" altLang="zh-CN"/>
              <a:t>13</a:t>
            </a:r>
            <a:r>
              <a:rPr lang="zh-CN" altLang="en-US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396522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281" y="1295400"/>
            <a:ext cx="5180926" cy="51054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380" y="1295400"/>
            <a:ext cx="5180926" cy="51054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7FC6E-7772-4B5F-BD5C-579485A9241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2015</a:t>
            </a:r>
            <a:r>
              <a:rPr lang="zh-CN" altLang="en-US"/>
              <a:t>年</a:t>
            </a:r>
            <a:r>
              <a:rPr lang="en-US" altLang="zh-CN"/>
              <a:t>11</a:t>
            </a:r>
            <a:r>
              <a:rPr lang="zh-CN" altLang="en-US"/>
              <a:t>月</a:t>
            </a:r>
            <a:r>
              <a:rPr lang="en-US" altLang="zh-CN"/>
              <a:t>13</a:t>
            </a:r>
            <a:r>
              <a:rPr lang="zh-CN" altLang="en-US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3386731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208" y="365126"/>
            <a:ext cx="10514231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208" y="1681163"/>
            <a:ext cx="515764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208" y="2505075"/>
            <a:ext cx="5157645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6" y="1681163"/>
            <a:ext cx="518304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6" y="2505075"/>
            <a:ext cx="5183043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447F9-E9EA-4D96-8E9C-489FF837691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2015</a:t>
            </a:r>
            <a:r>
              <a:rPr lang="zh-CN" altLang="en-US"/>
              <a:t>年</a:t>
            </a:r>
            <a:r>
              <a:rPr lang="en-US" altLang="zh-CN"/>
              <a:t>11</a:t>
            </a:r>
            <a:r>
              <a:rPr lang="zh-CN" altLang="en-US"/>
              <a:t>月</a:t>
            </a:r>
            <a:r>
              <a:rPr lang="en-US" altLang="zh-CN"/>
              <a:t>13</a:t>
            </a:r>
            <a:r>
              <a:rPr lang="zh-CN" altLang="en-US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286639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F43DB-8455-49E7-8263-B3C520E6739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2015</a:t>
            </a:r>
            <a:r>
              <a:rPr lang="zh-CN" altLang="en-US"/>
              <a:t>年</a:t>
            </a:r>
            <a:r>
              <a:rPr lang="en-US" altLang="zh-CN"/>
              <a:t>11</a:t>
            </a:r>
            <a:r>
              <a:rPr lang="zh-CN" altLang="en-US"/>
              <a:t>月</a:t>
            </a:r>
            <a:r>
              <a:rPr lang="en-US" altLang="zh-CN"/>
              <a:t>13</a:t>
            </a:r>
            <a:r>
              <a:rPr lang="zh-CN" altLang="en-US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254867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EDB12-3024-4A8D-8BA7-F6B0B56E846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2015</a:t>
            </a:r>
            <a:r>
              <a:rPr lang="zh-CN" altLang="en-US"/>
              <a:t>年</a:t>
            </a:r>
            <a:r>
              <a:rPr lang="en-US" altLang="zh-CN"/>
              <a:t>11</a:t>
            </a:r>
            <a:r>
              <a:rPr lang="zh-CN" altLang="en-US"/>
              <a:t>月</a:t>
            </a:r>
            <a:r>
              <a:rPr lang="en-US" altLang="zh-CN"/>
              <a:t>13</a:t>
            </a:r>
            <a:r>
              <a:rPr lang="zh-CN" altLang="en-US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2168621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208" y="457200"/>
            <a:ext cx="393225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042" y="987426"/>
            <a:ext cx="617139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208" y="2057400"/>
            <a:ext cx="393225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1493A-6DA4-4C02-BD18-E4D33A8A633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2015</a:t>
            </a:r>
            <a:r>
              <a:rPr lang="zh-CN" altLang="en-US"/>
              <a:t>年</a:t>
            </a:r>
            <a:r>
              <a:rPr lang="en-US" altLang="zh-CN"/>
              <a:t>11</a:t>
            </a:r>
            <a:r>
              <a:rPr lang="zh-CN" altLang="en-US"/>
              <a:t>月</a:t>
            </a:r>
            <a:r>
              <a:rPr lang="en-US" altLang="zh-CN"/>
              <a:t>13</a:t>
            </a:r>
            <a:r>
              <a:rPr lang="zh-CN" altLang="en-US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2103680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208" y="457200"/>
            <a:ext cx="393225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042" y="987426"/>
            <a:ext cx="617139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208" y="2057400"/>
            <a:ext cx="393225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DB214-7FF0-4067-8286-FAA870F973E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2015</a:t>
            </a:r>
            <a:r>
              <a:rPr lang="zh-CN" altLang="en-US"/>
              <a:t>年</a:t>
            </a:r>
            <a:r>
              <a:rPr lang="en-US" altLang="zh-CN"/>
              <a:t>11</a:t>
            </a:r>
            <a:r>
              <a:rPr lang="zh-CN" altLang="en-US"/>
              <a:t>月</a:t>
            </a:r>
            <a:r>
              <a:rPr lang="en-US" altLang="zh-CN"/>
              <a:t>13</a:t>
            </a:r>
            <a:r>
              <a:rPr lang="zh-CN" altLang="en-US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347467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8"/>
          <p:cNvSpPr>
            <a:spLocks noChangeArrowheads="1"/>
          </p:cNvSpPr>
          <p:nvPr/>
        </p:nvSpPr>
        <p:spPr bwMode="gray">
          <a:xfrm>
            <a:off x="0" y="723900"/>
            <a:ext cx="12190413" cy="385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b="0">
              <a:ea typeface="宋体" panose="02010600030101010101" pitchFamily="2" charset="-122"/>
            </a:endParaRPr>
          </a:p>
        </p:txBody>
      </p:sp>
      <p:sp>
        <p:nvSpPr>
          <p:cNvPr id="1027" name="Rectangle 133"/>
          <p:cNvSpPr>
            <a:spLocks noChangeArrowheads="1"/>
          </p:cNvSpPr>
          <p:nvPr/>
        </p:nvSpPr>
        <p:spPr bwMode="gray">
          <a:xfrm>
            <a:off x="0" y="0"/>
            <a:ext cx="12190413" cy="7239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b="0">
              <a:ea typeface="宋体" panose="02010600030101010101" pitchFamily="2" charset="-122"/>
            </a:endParaRPr>
          </a:p>
        </p:txBody>
      </p:sp>
      <p:sp>
        <p:nvSpPr>
          <p:cNvPr id="1028" name="Freeform 126"/>
          <p:cNvSpPr>
            <a:spLocks/>
          </p:cNvSpPr>
          <p:nvPr/>
        </p:nvSpPr>
        <p:spPr bwMode="gray">
          <a:xfrm>
            <a:off x="-16931" y="342900"/>
            <a:ext cx="8042286" cy="679450"/>
          </a:xfrm>
          <a:custGeom>
            <a:avLst/>
            <a:gdLst>
              <a:gd name="T0" fmla="*/ 0 w 3800"/>
              <a:gd name="T1" fmla="*/ 0 h 428"/>
              <a:gd name="T2" fmla="*/ 2147483646 w 3800"/>
              <a:gd name="T3" fmla="*/ 0 h 428"/>
              <a:gd name="T4" fmla="*/ 2147483646 w 3800"/>
              <a:gd name="T5" fmla="*/ 1078626875 h 4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00" h="428">
                <a:moveTo>
                  <a:pt x="0" y="0"/>
                </a:moveTo>
                <a:lnTo>
                  <a:pt x="3800" y="0"/>
                </a:lnTo>
                <a:lnTo>
                  <a:pt x="3456" y="428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914281" y="1295400"/>
            <a:ext cx="1056502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180925" y="6505575"/>
            <a:ext cx="111745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40E6E82-6B46-441F-8791-38D41893557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9549157" y="6505575"/>
            <a:ext cx="2539669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r>
              <a:rPr lang="en-US" altLang="zh-CN" dirty="0"/>
              <a:t>2017</a:t>
            </a:r>
            <a:r>
              <a:rPr lang="zh-CN" altLang="en-US" dirty="0"/>
              <a:t>年</a:t>
            </a:r>
            <a:r>
              <a:rPr lang="en-US" altLang="zh-CN" dirty="0"/>
              <a:t>05</a:t>
            </a:r>
            <a:r>
              <a:rPr lang="zh-CN" altLang="en-US" dirty="0"/>
              <a:t>月</a:t>
            </a:r>
            <a:r>
              <a:rPr lang="en-US" altLang="zh-CN" dirty="0"/>
              <a:t>17</a:t>
            </a:r>
            <a:r>
              <a:rPr lang="zh-CN" altLang="en-US" dirty="0"/>
              <a:t>日</a:t>
            </a: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19041" y="171451"/>
            <a:ext cx="944757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33" name="Line 164"/>
          <p:cNvSpPr>
            <a:spLocks noChangeShapeType="1"/>
          </p:cNvSpPr>
          <p:nvPr/>
        </p:nvSpPr>
        <p:spPr bwMode="gray">
          <a:xfrm>
            <a:off x="4234" y="728663"/>
            <a:ext cx="1218618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5" name="Rectangle 176"/>
          <p:cNvSpPr>
            <a:spLocks noChangeArrowheads="1"/>
          </p:cNvSpPr>
          <p:nvPr userDrawn="1"/>
        </p:nvSpPr>
        <p:spPr bwMode="gray">
          <a:xfrm>
            <a:off x="101587" y="6519864"/>
            <a:ext cx="2539669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zh-CN" sz="1000" b="0"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" y="-8468"/>
            <a:ext cx="976364" cy="7323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xushuo@bjut.edu.c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447800"/>
            <a:ext cx="12190413" cy="762000"/>
          </a:xfrm>
        </p:spPr>
        <p:txBody>
          <a:bodyPr/>
          <a:lstStyle/>
          <a:p>
            <a:pPr eaLnBrk="1" hangingPunct="1"/>
            <a:r>
              <a:rPr lang="en-US" altLang="zh-CN" sz="6000" dirty="0">
                <a:latin typeface="Times New Roman" pitchFamily="18" charset="0"/>
                <a:ea typeface="微软雅黑" panose="020B0503020204020204" pitchFamily="34" charset="-122"/>
              </a:rPr>
              <a:t>Java</a:t>
            </a:r>
            <a:r>
              <a:rPr lang="zh-CN" altLang="en-US" sz="6000" dirty="0">
                <a:latin typeface="Times New Roman" pitchFamily="18" charset="0"/>
                <a:ea typeface="微软雅黑" panose="020B0503020204020204" pitchFamily="34" charset="-122"/>
              </a:rPr>
              <a:t>语言</a:t>
            </a:r>
            <a:r>
              <a:rPr lang="en-US" altLang="zh-CN" sz="6000" dirty="0">
                <a:latin typeface="Times New Roman" pitchFamily="18" charset="0"/>
                <a:ea typeface="微软雅黑" panose="020B0503020204020204" pitchFamily="34" charset="-122"/>
              </a:rPr>
              <a:t>II</a:t>
            </a:r>
            <a:endParaRPr lang="zh-CN" altLang="en-US" sz="6000" dirty="0">
              <a:latin typeface="Times New Roman" pitchFamily="18" charset="0"/>
              <a:ea typeface="微软雅黑" panose="020B0503020204020204" pitchFamily="34" charset="-122"/>
            </a:endParaRPr>
          </a:p>
        </p:txBody>
      </p:sp>
      <p:sp>
        <p:nvSpPr>
          <p:cNvPr id="614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52380" y="3475300"/>
            <a:ext cx="11885653" cy="25908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zh-CN" altLang="en-US" sz="3200" dirty="0">
                <a:latin typeface="Times New Roman" pitchFamily="18" charset="0"/>
                <a:ea typeface="宋体" panose="02010600030101010101" pitchFamily="2" charset="-122"/>
              </a:rPr>
              <a:t>教师：徐硕</a:t>
            </a:r>
          </a:p>
          <a:p>
            <a:pPr algn="l" eaLnBrk="1" hangingPunct="1">
              <a:lnSpc>
                <a:spcPct val="90000"/>
              </a:lnSpc>
            </a:pPr>
            <a:r>
              <a:rPr lang="zh-CN" altLang="en-US" sz="3200" dirty="0">
                <a:latin typeface="Times New Roman" pitchFamily="18" charset="0"/>
                <a:ea typeface="宋体" panose="02010600030101010101" pitchFamily="2" charset="-122"/>
              </a:rPr>
              <a:t>单位：北京工业大学经济与管理学院</a:t>
            </a:r>
            <a:endParaRPr lang="en-US" altLang="zh-CN" sz="3200" dirty="0">
              <a:latin typeface="Times New Roman" pitchFamily="18" charset="0"/>
              <a:ea typeface="宋体" panose="02010600030101010101" pitchFamily="2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altLang="zh-CN" sz="3200" dirty="0">
                <a:latin typeface="Times New Roman" pitchFamily="18" charset="0"/>
                <a:ea typeface="宋体" panose="02010600030101010101" pitchFamily="2" charset="-122"/>
              </a:rPr>
              <a:t>Email: </a:t>
            </a:r>
            <a:r>
              <a:rPr lang="en-US" altLang="zh-CN" sz="3200" dirty="0" smtClean="0">
                <a:latin typeface="Times New Roman" pitchFamily="18" charset="0"/>
                <a:ea typeface="宋体" panose="02010600030101010101" pitchFamily="2" charset="-122"/>
                <a:hlinkClick r:id="rId2"/>
              </a:rPr>
              <a:t>xushuo@bjut.edu.cn</a:t>
            </a:r>
            <a:endParaRPr lang="en-US" altLang="zh-CN" sz="3200" dirty="0">
              <a:latin typeface="Times New Roman" pitchFamily="18" charset="0"/>
              <a:ea typeface="宋体" panose="02010600030101010101" pitchFamily="2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altLang="en-US" sz="3200" dirty="0" smtClean="0">
                <a:latin typeface="Times New Roman" pitchFamily="18" charset="0"/>
                <a:ea typeface="宋体" panose="02010600030101010101" pitchFamily="2" charset="-122"/>
              </a:rPr>
              <a:t>课程</a:t>
            </a:r>
            <a:r>
              <a:rPr lang="zh-CN" altLang="en-US" sz="3200" dirty="0">
                <a:latin typeface="Times New Roman" pitchFamily="18" charset="0"/>
                <a:ea typeface="宋体" panose="02010600030101010101" pitchFamily="2" charset="-122"/>
              </a:rPr>
              <a:t>网址：</a:t>
            </a:r>
            <a:endParaRPr lang="en-US" altLang="zh-CN" sz="3200" dirty="0">
              <a:latin typeface="Times New Roman" pitchFamily="18" charset="0"/>
              <a:ea typeface="宋体" panose="02010600030101010101" pitchFamily="2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http</a:t>
            </a:r>
            <a:r>
              <a:rPr lang="en-US" altLang="zh-CN" sz="32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://54xushuo.net/wiki/doku.php?id=zh:courses:java2026:index</a:t>
            </a:r>
            <a:endParaRPr lang="zh-CN" altLang="en-US" sz="3200" dirty="0">
              <a:latin typeface="Times New Roman" pitchFamily="18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889" y="1981200"/>
            <a:ext cx="3657917" cy="3657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14F12DB-2953-4092-A40E-41FED0C29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042" y="171451"/>
            <a:ext cx="9752330" cy="487363"/>
          </a:xfrm>
        </p:spPr>
        <p:txBody>
          <a:bodyPr/>
          <a:lstStyle/>
          <a:p>
            <a:r>
              <a:rPr lang="zh-CN" altLang="en-US" dirty="0"/>
              <a:t>一维数组测试程序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550B2DE0-4604-4C65-BAEA-C6C14E106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376" y="1676400"/>
            <a:ext cx="10285661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87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058CFF4-BCE8-4D94-8C76-5DF967A1C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最大值和次最大值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94B4881C-7B76-46FA-8A32-7401A6B14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Times New Roman" pitchFamily="18" charset="0"/>
              </a:rPr>
              <a:t>设数组中有</a:t>
            </a:r>
            <a:r>
              <a:rPr lang="en-US" altLang="zh-CN" i="1" dirty="0">
                <a:latin typeface="Times New Roman" pitchFamily="18" charset="0"/>
              </a:rPr>
              <a:t>n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zh-CN" altLang="en-US" dirty="0">
                <a:latin typeface="Times New Roman" pitchFamily="18" charset="0"/>
              </a:rPr>
              <a:t>个互不相同的数，不用排序求出其中的最大值和次最大值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29295700-2172-4BDE-8C72-D4F38FC27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89" y="0"/>
            <a:ext cx="92438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2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041" y="171451"/>
            <a:ext cx="10971372" cy="487363"/>
          </a:xfrm>
        </p:spPr>
        <p:txBody>
          <a:bodyPr/>
          <a:lstStyle/>
          <a:p>
            <a:pPr eaLnBrk="1" hangingPunct="1"/>
            <a:r>
              <a:rPr lang="zh-CN" altLang="en-US" sz="3800" dirty="0"/>
              <a:t>第五章：数组与字符串</a:t>
            </a:r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数组的概念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一维数组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一维数组的声明及初始化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增长原理、赋值及参数传递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对象数组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二维数组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二维数组的声明及初始化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二维数组的本质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字符串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en-US" altLang="zh-CN" dirty="0">
                <a:latin typeface="Times New Roman" pitchFamily="18" charset="0"/>
                <a:ea typeface="宋体" panose="02010600030101010101" pitchFamily="2" charset="-122"/>
              </a:rPr>
              <a:t>String</a:t>
            </a:r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类、</a:t>
            </a:r>
            <a:r>
              <a:rPr lang="en-US" altLang="zh-CN" dirty="0">
                <a:latin typeface="Times New Roman" pitchFamily="18" charset="0"/>
                <a:ea typeface="宋体" panose="02010600030101010101" pitchFamily="2" charset="-122"/>
              </a:rPr>
              <a:t> StringBuffer</a:t>
            </a:r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及 </a:t>
            </a:r>
            <a:r>
              <a:rPr lang="en-US" altLang="zh-CN" dirty="0" err="1">
                <a:latin typeface="Times New Roman" pitchFamily="18" charset="0"/>
                <a:ea typeface="宋体" panose="02010600030101010101" pitchFamily="2" charset="-122"/>
              </a:rPr>
              <a:t>StringBuilder</a:t>
            </a:r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类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本章小节</a:t>
            </a:r>
          </a:p>
        </p:txBody>
      </p:sp>
    </p:spTree>
    <p:extLst>
      <p:ext uri="{BB962C8B-B14F-4D97-AF65-F5344CB8AC3E}">
        <p14:creationId xmlns:p14="http://schemas.microsoft.com/office/powerpoint/2010/main" val="101573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82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59B9767-198D-4E0B-8238-9D1D27B39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数组的增长原理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1B6AE7CC-F040-4D14-A802-20278A53D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CN" dirty="0">
                <a:latin typeface="Times New Roman" pitchFamily="18" charset="0"/>
              </a:rPr>
              <a:t>Java</a:t>
            </a:r>
            <a:r>
              <a:rPr lang="zh-CN" altLang="en-US" dirty="0">
                <a:latin typeface="Times New Roman" pitchFamily="18" charset="0"/>
              </a:rPr>
              <a:t>中数组是一个类，它的增长原理：重新分配空间，将原来的数组数据拷贝到新空间中，并让数组名指向新的数组首址</a:t>
            </a:r>
            <a:endParaRPr lang="en-US" altLang="zh-CN" dirty="0">
              <a:latin typeface="Times New Roman" pitchFamily="18" charset="0"/>
            </a:endParaRPr>
          </a:p>
          <a:p>
            <a:pPr algn="just"/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……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altLang="zh-CN" dirty="0">
              <a:latin typeface="Times New Roman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C9E11CD5-1ED5-4B3C-A3F2-C2E0E12A1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762" y="2590801"/>
            <a:ext cx="6577744" cy="21812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98DF992F-4798-4D41-9F05-629A3C207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091" y="4876800"/>
            <a:ext cx="6984091" cy="1600200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8126942" y="2453519"/>
            <a:ext cx="3555537" cy="2199800"/>
            <a:chOff x="6096000" y="2453519"/>
            <a:chExt cx="2667000" cy="2199800"/>
          </a:xfrm>
        </p:grpSpPr>
        <p:grpSp>
          <p:nvGrpSpPr>
            <p:cNvPr id="16" name="组合 15"/>
            <p:cNvGrpSpPr/>
            <p:nvPr/>
          </p:nvGrpSpPr>
          <p:grpSpPr>
            <a:xfrm>
              <a:off x="6096000" y="2453519"/>
              <a:ext cx="838200" cy="1139666"/>
              <a:chOff x="6184702" y="4038600"/>
              <a:chExt cx="838200" cy="1139666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6184702" y="4038600"/>
                <a:ext cx="838200" cy="441960"/>
                <a:chOff x="6190565" y="4038600"/>
                <a:chExt cx="838200" cy="441960"/>
              </a:xfrm>
            </p:grpSpPr>
            <p:sp>
              <p:nvSpPr>
                <p:cNvPr id="7" name="矩形 6"/>
                <p:cNvSpPr/>
                <p:nvPr/>
              </p:nvSpPr>
              <p:spPr bwMode="auto">
                <a:xfrm>
                  <a:off x="6190565" y="4127182"/>
                  <a:ext cx="838200" cy="353378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" name="矩形 7"/>
                <p:cNvSpPr/>
                <p:nvPr/>
              </p:nvSpPr>
              <p:spPr>
                <a:xfrm>
                  <a:off x="6367260" y="4038600"/>
                  <a:ext cx="48481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en-US" altLang="zh-CN" dirty="0"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endParaRPr lang="zh-CN" alt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6184702" y="4381857"/>
                <a:ext cx="838200" cy="441960"/>
                <a:chOff x="6190565" y="4038600"/>
                <a:chExt cx="838200" cy="441960"/>
              </a:xfrm>
            </p:grpSpPr>
            <p:sp>
              <p:nvSpPr>
                <p:cNvPr id="11" name="矩形 10"/>
                <p:cNvSpPr/>
                <p:nvPr/>
              </p:nvSpPr>
              <p:spPr bwMode="auto">
                <a:xfrm>
                  <a:off x="6190565" y="4127182"/>
                  <a:ext cx="838200" cy="353378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>
                  <a:off x="6367260" y="4038600"/>
                  <a:ext cx="48481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en-US" altLang="zh-CN" dirty="0"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endParaRPr lang="zh-CN" alt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6184702" y="4736306"/>
                <a:ext cx="838200" cy="441960"/>
                <a:chOff x="6190565" y="4038600"/>
                <a:chExt cx="838200" cy="441960"/>
              </a:xfrm>
            </p:grpSpPr>
            <p:sp>
              <p:nvSpPr>
                <p:cNvPr id="14" name="矩形 13"/>
                <p:cNvSpPr/>
                <p:nvPr/>
              </p:nvSpPr>
              <p:spPr bwMode="auto">
                <a:xfrm>
                  <a:off x="6190565" y="4127182"/>
                  <a:ext cx="838200" cy="353378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" name="矩形 14"/>
                <p:cNvSpPr/>
                <p:nvPr/>
              </p:nvSpPr>
              <p:spPr>
                <a:xfrm>
                  <a:off x="6367260" y="4038600"/>
                  <a:ext cx="48481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en-US" altLang="zh-CN" dirty="0"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endParaRPr lang="zh-CN" alt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30" name="组合 29"/>
            <p:cNvGrpSpPr/>
            <p:nvPr/>
          </p:nvGrpSpPr>
          <p:grpSpPr>
            <a:xfrm>
              <a:off x="7924800" y="2453519"/>
              <a:ext cx="838200" cy="2199800"/>
              <a:chOff x="7772400" y="4038600"/>
              <a:chExt cx="838200" cy="2199800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7772400" y="4038600"/>
                <a:ext cx="838200" cy="1139666"/>
                <a:chOff x="6184702" y="4038600"/>
                <a:chExt cx="838200" cy="1139666"/>
              </a:xfrm>
            </p:grpSpPr>
            <p:grpSp>
              <p:nvGrpSpPr>
                <p:cNvPr id="18" name="组合 17"/>
                <p:cNvGrpSpPr/>
                <p:nvPr/>
              </p:nvGrpSpPr>
              <p:grpSpPr>
                <a:xfrm>
                  <a:off x="6184702" y="4038600"/>
                  <a:ext cx="838200" cy="441960"/>
                  <a:chOff x="6190565" y="4038600"/>
                  <a:chExt cx="838200" cy="441960"/>
                </a:xfrm>
              </p:grpSpPr>
              <p:sp>
                <p:nvSpPr>
                  <p:cNvPr id="25" name="矩形 24"/>
                  <p:cNvSpPr/>
                  <p:nvPr/>
                </p:nvSpPr>
                <p:spPr bwMode="auto">
                  <a:xfrm>
                    <a:off x="6190565" y="4127182"/>
                    <a:ext cx="838200" cy="353378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6" name="矩形 25"/>
                  <p:cNvSpPr/>
                  <p:nvPr/>
                </p:nvSpPr>
                <p:spPr>
                  <a:xfrm>
                    <a:off x="6367260" y="4038600"/>
                    <a:ext cx="48481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 eaLnBrk="1" hangingPunct="1"/>
                    <a:r>
                      <a:rPr lang="en-US" altLang="zh-CN" dirty="0">
                        <a:latin typeface="Times New Roman" pitchFamily="18" charset="0"/>
                        <a:cs typeface="Times New Roman" pitchFamily="18" charset="0"/>
                      </a:rPr>
                      <a:t>……</a:t>
                    </a:r>
                    <a:endParaRPr lang="zh-CN" altLang="en-US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9" name="组合 18"/>
                <p:cNvGrpSpPr/>
                <p:nvPr/>
              </p:nvGrpSpPr>
              <p:grpSpPr>
                <a:xfrm>
                  <a:off x="6184702" y="4381857"/>
                  <a:ext cx="838200" cy="441960"/>
                  <a:chOff x="6190565" y="4038600"/>
                  <a:chExt cx="838200" cy="441960"/>
                </a:xfrm>
              </p:grpSpPr>
              <p:sp>
                <p:nvSpPr>
                  <p:cNvPr id="23" name="矩形 22"/>
                  <p:cNvSpPr/>
                  <p:nvPr/>
                </p:nvSpPr>
                <p:spPr bwMode="auto">
                  <a:xfrm>
                    <a:off x="6190565" y="4127182"/>
                    <a:ext cx="838200" cy="353378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4" name="矩形 23"/>
                  <p:cNvSpPr/>
                  <p:nvPr/>
                </p:nvSpPr>
                <p:spPr>
                  <a:xfrm>
                    <a:off x="6367260" y="4038600"/>
                    <a:ext cx="48481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 eaLnBrk="1" hangingPunct="1"/>
                    <a:r>
                      <a:rPr lang="en-US" altLang="zh-CN" dirty="0">
                        <a:latin typeface="Times New Roman" pitchFamily="18" charset="0"/>
                        <a:cs typeface="Times New Roman" pitchFamily="18" charset="0"/>
                      </a:rPr>
                      <a:t>……</a:t>
                    </a:r>
                    <a:endParaRPr lang="zh-CN" altLang="en-US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20" name="组合 19"/>
                <p:cNvGrpSpPr/>
                <p:nvPr/>
              </p:nvGrpSpPr>
              <p:grpSpPr>
                <a:xfrm>
                  <a:off x="6184702" y="4736306"/>
                  <a:ext cx="838200" cy="441960"/>
                  <a:chOff x="6190565" y="4038600"/>
                  <a:chExt cx="838200" cy="441960"/>
                </a:xfrm>
              </p:grpSpPr>
              <p:sp>
                <p:nvSpPr>
                  <p:cNvPr id="21" name="矩形 20"/>
                  <p:cNvSpPr/>
                  <p:nvPr/>
                </p:nvSpPr>
                <p:spPr bwMode="auto">
                  <a:xfrm>
                    <a:off x="6190565" y="4127182"/>
                    <a:ext cx="838200" cy="353378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2" name="矩形 21"/>
                  <p:cNvSpPr/>
                  <p:nvPr/>
                </p:nvSpPr>
                <p:spPr>
                  <a:xfrm>
                    <a:off x="6367260" y="4038600"/>
                    <a:ext cx="48481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 eaLnBrk="1" hangingPunct="1"/>
                    <a:r>
                      <a:rPr lang="en-US" altLang="zh-CN" dirty="0">
                        <a:latin typeface="Times New Roman" pitchFamily="18" charset="0"/>
                        <a:cs typeface="Times New Roman" pitchFamily="18" charset="0"/>
                      </a:rPr>
                      <a:t>……</a:t>
                    </a:r>
                    <a:endParaRPr lang="zh-CN" altLang="en-US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27" name="矩形 26"/>
              <p:cNvSpPr/>
              <p:nvPr/>
            </p:nvSpPr>
            <p:spPr bwMode="auto">
              <a:xfrm>
                <a:off x="7772400" y="5178266"/>
                <a:ext cx="838200" cy="353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 bwMode="auto">
              <a:xfrm>
                <a:off x="7772400" y="5531644"/>
                <a:ext cx="838200" cy="353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 bwMode="auto">
              <a:xfrm>
                <a:off x="7772400" y="5885022"/>
                <a:ext cx="838200" cy="353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7098530" y="2658128"/>
              <a:ext cx="4463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0" dirty="0" smtClean="0">
                  <a:latin typeface="宋体" pitchFamily="2" charset="-122"/>
                  <a:ea typeface="宋体" pitchFamily="2" charset="-122"/>
                </a:rPr>
                <a:t>拷贝</a:t>
              </a:r>
              <a:endParaRPr lang="zh-CN" altLang="en-US" sz="1600" b="0" dirty="0">
                <a:latin typeface="宋体" pitchFamily="2" charset="-122"/>
                <a:ea typeface="宋体" pitchFamily="2" charset="-122"/>
              </a:endParaRPr>
            </a:p>
          </p:txBody>
        </p:sp>
        <p:cxnSp>
          <p:nvCxnSpPr>
            <p:cNvPr id="34" name="直接箭头连接符 33"/>
            <p:cNvCxnSpPr/>
            <p:nvPr/>
          </p:nvCxnSpPr>
          <p:spPr bwMode="auto">
            <a:xfrm>
              <a:off x="7022902" y="3062047"/>
              <a:ext cx="749498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87724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6F707EC-946D-4AE0-946C-F68F623A7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数组名之间的赋值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15416586-9F3F-49B4-91B0-7D313AB12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CN" dirty="0">
                <a:latin typeface="Times New Roman" pitchFamily="18" charset="0"/>
              </a:rPr>
              <a:t>Java</a:t>
            </a:r>
            <a:r>
              <a:rPr lang="zh-CN" altLang="en-US" dirty="0">
                <a:latin typeface="Times New Roman" pitchFamily="18" charset="0"/>
              </a:rPr>
              <a:t>语言允许两个类型相同但数组名不同的数组相互赋值，赋值后的结果是两个类型相同的数组名指向同一数组对象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18DE2ED3-E361-40D5-AC90-1D196522A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387" y="2527505"/>
            <a:ext cx="7174566" cy="2200275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4BF9EDAF-43AD-4549-8B78-E280B0C3AD31}"/>
              </a:ext>
            </a:extLst>
          </p:cNvPr>
          <p:cNvGrpSpPr/>
          <p:nvPr/>
        </p:nvGrpSpPr>
        <p:grpSpPr>
          <a:xfrm>
            <a:off x="444209" y="4866420"/>
            <a:ext cx="5229201" cy="772381"/>
            <a:chOff x="649589" y="2275619"/>
            <a:chExt cx="3922411" cy="772381"/>
          </a:xfrm>
        </p:grpSpPr>
        <p:grpSp>
          <p:nvGrpSpPr>
            <p:cNvPr id="7" name="组合 6">
              <a:extLst>
                <a:ext uri="{FF2B5EF4-FFF2-40B4-BE49-F238E27FC236}">
                  <a16:creationId xmlns="" xmlns:a16="http://schemas.microsoft.com/office/drawing/2014/main" id="{D1E8E04E-10F7-498C-99B6-27C221C98D02}"/>
                </a:ext>
              </a:extLst>
            </p:cNvPr>
            <p:cNvGrpSpPr/>
            <p:nvPr/>
          </p:nvGrpSpPr>
          <p:grpSpPr>
            <a:xfrm>
              <a:off x="1766183" y="2590800"/>
              <a:ext cx="2805817" cy="457200"/>
              <a:chOff x="1766183" y="2782472"/>
              <a:chExt cx="2491647" cy="218716"/>
            </a:xfrm>
          </p:grpSpPr>
          <p:sp>
            <p:nvSpPr>
              <p:cNvPr id="24" name="矩形 23">
                <a:extLst>
                  <a:ext uri="{FF2B5EF4-FFF2-40B4-BE49-F238E27FC236}">
                    <a16:creationId xmlns="" xmlns:a16="http://schemas.microsoft.com/office/drawing/2014/main" id="{2AF2EFE8-2A5C-46AD-BBF3-D2022EB5AA55}"/>
                  </a:ext>
                </a:extLst>
              </p:cNvPr>
              <p:cNvSpPr/>
              <p:nvPr/>
            </p:nvSpPr>
            <p:spPr bwMode="auto">
              <a:xfrm>
                <a:off x="2263651" y="2782472"/>
                <a:ext cx="501898" cy="21871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="" xmlns:a16="http://schemas.microsoft.com/office/drawing/2014/main" id="{39E555E7-221C-48A1-BAF0-387967B03533}"/>
                  </a:ext>
                </a:extLst>
              </p:cNvPr>
              <p:cNvSpPr/>
              <p:nvPr/>
            </p:nvSpPr>
            <p:spPr bwMode="auto">
              <a:xfrm>
                <a:off x="2740148" y="2782472"/>
                <a:ext cx="501898" cy="21871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="" xmlns:a16="http://schemas.microsoft.com/office/drawing/2014/main" id="{40D9731C-8212-470B-BEFB-79D996929568}"/>
                  </a:ext>
                </a:extLst>
              </p:cNvPr>
              <p:cNvSpPr/>
              <p:nvPr/>
            </p:nvSpPr>
            <p:spPr bwMode="auto">
              <a:xfrm>
                <a:off x="1766183" y="2782472"/>
                <a:ext cx="501898" cy="21871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="" xmlns:a16="http://schemas.microsoft.com/office/drawing/2014/main" id="{4FF21F57-E1B0-4D50-B405-CF6C62FAA1CA}"/>
                  </a:ext>
                </a:extLst>
              </p:cNvPr>
              <p:cNvSpPr/>
              <p:nvPr/>
            </p:nvSpPr>
            <p:spPr bwMode="auto">
              <a:xfrm>
                <a:off x="3245888" y="2782472"/>
                <a:ext cx="501898" cy="21871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="" xmlns:a16="http://schemas.microsoft.com/office/drawing/2014/main" id="{668D5CC4-4574-40EA-B5B5-C0C7AA6966F2}"/>
                  </a:ext>
                </a:extLst>
              </p:cNvPr>
              <p:cNvSpPr/>
              <p:nvPr/>
            </p:nvSpPr>
            <p:spPr bwMode="auto">
              <a:xfrm>
                <a:off x="3755932" y="2782472"/>
                <a:ext cx="501898" cy="21871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34A885AF-CBB6-4237-A9E5-669F5863F1BD}"/>
                </a:ext>
              </a:extLst>
            </p:cNvPr>
            <p:cNvSpPr/>
            <p:nvPr/>
          </p:nvSpPr>
          <p:spPr bwMode="auto">
            <a:xfrm>
              <a:off x="649589" y="2590800"/>
              <a:ext cx="565182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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直接箭头连接符 8">
              <a:extLst>
                <a:ext uri="{FF2B5EF4-FFF2-40B4-BE49-F238E27FC236}">
                  <a16:creationId xmlns="" xmlns:a16="http://schemas.microsoft.com/office/drawing/2014/main" id="{4EB03979-853E-48CE-94FE-FF8EBB0C3795}"/>
                </a:ext>
              </a:extLst>
            </p:cNvPr>
            <p:cNvCxnSpPr>
              <a:cxnSpLocks/>
              <a:endCxn id="26" idx="1"/>
            </p:cNvCxnSpPr>
            <p:nvPr/>
          </p:nvCxnSpPr>
          <p:spPr bwMode="auto">
            <a:xfrm>
              <a:off x="990600" y="2819400"/>
              <a:ext cx="775583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0" name="组合 9">
              <a:extLst>
                <a:ext uri="{FF2B5EF4-FFF2-40B4-BE49-F238E27FC236}">
                  <a16:creationId xmlns="" xmlns:a16="http://schemas.microsoft.com/office/drawing/2014/main" id="{BC641D0C-B940-4C58-92FD-E65CDDDD50E8}"/>
                </a:ext>
              </a:extLst>
            </p:cNvPr>
            <p:cNvGrpSpPr/>
            <p:nvPr/>
          </p:nvGrpSpPr>
          <p:grpSpPr>
            <a:xfrm>
              <a:off x="813204" y="2275619"/>
              <a:ext cx="3583648" cy="307777"/>
              <a:chOff x="813204" y="2224819"/>
              <a:chExt cx="3583648" cy="307777"/>
            </a:xfrm>
          </p:grpSpPr>
          <p:sp>
            <p:nvSpPr>
              <p:cNvPr id="18" name="文本框 17">
                <a:extLst>
                  <a:ext uri="{FF2B5EF4-FFF2-40B4-BE49-F238E27FC236}">
                    <a16:creationId xmlns="" xmlns:a16="http://schemas.microsoft.com/office/drawing/2014/main" id="{278228B2-0EC9-40B5-92D9-4533FB0C4B81}"/>
                  </a:ext>
                </a:extLst>
              </p:cNvPr>
              <p:cNvSpPr txBox="1"/>
              <p:nvPr/>
            </p:nvSpPr>
            <p:spPr>
              <a:xfrm>
                <a:off x="813204" y="2224819"/>
                <a:ext cx="1986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zh-CN" altLang="en-US" sz="1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="" xmlns:a16="http://schemas.microsoft.com/office/drawing/2014/main" id="{CDBF635F-68EC-46B7-BEFA-2CB6D770E63C}"/>
                  </a:ext>
                </a:extLst>
              </p:cNvPr>
              <p:cNvSpPr txBox="1"/>
              <p:nvPr/>
            </p:nvSpPr>
            <p:spPr>
              <a:xfrm>
                <a:off x="1905000" y="2224819"/>
                <a:ext cx="2058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zh-CN" altLang="en-US" sz="1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="" xmlns:a16="http://schemas.microsoft.com/office/drawing/2014/main" id="{DDBECC01-B38A-490B-8F53-87820F3BF70A}"/>
                  </a:ext>
                </a:extLst>
              </p:cNvPr>
              <p:cNvSpPr txBox="1"/>
              <p:nvPr/>
            </p:nvSpPr>
            <p:spPr>
              <a:xfrm>
                <a:off x="2481590" y="2224819"/>
                <a:ext cx="2058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zh-CN" altLang="en-US" sz="1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="" xmlns:a16="http://schemas.microsoft.com/office/drawing/2014/main" id="{35C189E9-12E0-4876-9F86-36DC1FCAFE17}"/>
                  </a:ext>
                </a:extLst>
              </p:cNvPr>
              <p:cNvSpPr txBox="1"/>
              <p:nvPr/>
            </p:nvSpPr>
            <p:spPr>
              <a:xfrm>
                <a:off x="3014990" y="2224819"/>
                <a:ext cx="2058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CN" altLang="en-US" sz="1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="" xmlns:a16="http://schemas.microsoft.com/office/drawing/2014/main" id="{569ADABB-73B6-470F-BCEE-C0097BACCEA9}"/>
                  </a:ext>
                </a:extLst>
              </p:cNvPr>
              <p:cNvSpPr txBox="1"/>
              <p:nvPr/>
            </p:nvSpPr>
            <p:spPr>
              <a:xfrm>
                <a:off x="3548390" y="2224819"/>
                <a:ext cx="2058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zh-CN" altLang="en-US" sz="1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="" xmlns:a16="http://schemas.microsoft.com/office/drawing/2014/main" id="{F9C79A8E-60E2-43FB-A43D-20DC6C00CB09}"/>
                  </a:ext>
                </a:extLst>
              </p:cNvPr>
              <p:cNvSpPr txBox="1"/>
              <p:nvPr/>
            </p:nvSpPr>
            <p:spPr>
              <a:xfrm>
                <a:off x="4191000" y="2224819"/>
                <a:ext cx="2058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zh-CN" altLang="en-US" sz="1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8" name="组合 67">
            <a:extLst>
              <a:ext uri="{FF2B5EF4-FFF2-40B4-BE49-F238E27FC236}">
                <a16:creationId xmlns="" xmlns:a16="http://schemas.microsoft.com/office/drawing/2014/main" id="{A5393AFD-0B97-4190-A390-4BF356729638}"/>
              </a:ext>
            </a:extLst>
          </p:cNvPr>
          <p:cNvGrpSpPr/>
          <p:nvPr/>
        </p:nvGrpSpPr>
        <p:grpSpPr>
          <a:xfrm>
            <a:off x="451194" y="5704620"/>
            <a:ext cx="3704250" cy="772381"/>
            <a:chOff x="338439" y="5704619"/>
            <a:chExt cx="2778549" cy="772381"/>
          </a:xfrm>
        </p:grpSpPr>
        <p:grpSp>
          <p:nvGrpSpPr>
            <p:cNvPr id="53" name="组合 52">
              <a:extLst>
                <a:ext uri="{FF2B5EF4-FFF2-40B4-BE49-F238E27FC236}">
                  <a16:creationId xmlns="" xmlns:a16="http://schemas.microsoft.com/office/drawing/2014/main" id="{5263CA4D-098E-4977-83E5-1AA2FB9CD9C7}"/>
                </a:ext>
              </a:extLst>
            </p:cNvPr>
            <p:cNvGrpSpPr/>
            <p:nvPr/>
          </p:nvGrpSpPr>
          <p:grpSpPr>
            <a:xfrm>
              <a:off x="1455034" y="6019800"/>
              <a:ext cx="1661954" cy="457200"/>
              <a:chOff x="1766183" y="2782472"/>
              <a:chExt cx="1475863" cy="218716"/>
            </a:xfrm>
          </p:grpSpPr>
          <p:sp>
            <p:nvSpPr>
              <p:cNvPr id="63" name="矩形 62">
                <a:extLst>
                  <a:ext uri="{FF2B5EF4-FFF2-40B4-BE49-F238E27FC236}">
                    <a16:creationId xmlns="" xmlns:a16="http://schemas.microsoft.com/office/drawing/2014/main" id="{E7048E01-FE23-4BAF-AB18-4BAB83083BB4}"/>
                  </a:ext>
                </a:extLst>
              </p:cNvPr>
              <p:cNvSpPr/>
              <p:nvPr/>
            </p:nvSpPr>
            <p:spPr bwMode="auto">
              <a:xfrm>
                <a:off x="2263651" y="2782472"/>
                <a:ext cx="501898" cy="21871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矩形 63">
                <a:extLst>
                  <a:ext uri="{FF2B5EF4-FFF2-40B4-BE49-F238E27FC236}">
                    <a16:creationId xmlns="" xmlns:a16="http://schemas.microsoft.com/office/drawing/2014/main" id="{927FBE89-CC7C-4DB1-9661-9E993DEF2C47}"/>
                  </a:ext>
                </a:extLst>
              </p:cNvPr>
              <p:cNvSpPr/>
              <p:nvPr/>
            </p:nvSpPr>
            <p:spPr bwMode="auto">
              <a:xfrm>
                <a:off x="2740148" y="2782472"/>
                <a:ext cx="501898" cy="21871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矩形 64">
                <a:extLst>
                  <a:ext uri="{FF2B5EF4-FFF2-40B4-BE49-F238E27FC236}">
                    <a16:creationId xmlns="" xmlns:a16="http://schemas.microsoft.com/office/drawing/2014/main" id="{D9F10239-2485-4264-852F-98577EBBEC89}"/>
                  </a:ext>
                </a:extLst>
              </p:cNvPr>
              <p:cNvSpPr/>
              <p:nvPr/>
            </p:nvSpPr>
            <p:spPr bwMode="auto">
              <a:xfrm>
                <a:off x="1766183" y="2782472"/>
                <a:ext cx="501898" cy="21871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4" name="矩形 53">
              <a:extLst>
                <a:ext uri="{FF2B5EF4-FFF2-40B4-BE49-F238E27FC236}">
                  <a16:creationId xmlns="" xmlns:a16="http://schemas.microsoft.com/office/drawing/2014/main" id="{A5EEB273-E5C0-436D-9C3C-0815BDE77E72}"/>
                </a:ext>
              </a:extLst>
            </p:cNvPr>
            <p:cNvSpPr/>
            <p:nvPr/>
          </p:nvSpPr>
          <p:spPr bwMode="auto">
            <a:xfrm>
              <a:off x="338439" y="6019800"/>
              <a:ext cx="565182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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5" name="直接箭头连接符 54">
              <a:extLst>
                <a:ext uri="{FF2B5EF4-FFF2-40B4-BE49-F238E27FC236}">
                  <a16:creationId xmlns="" xmlns:a16="http://schemas.microsoft.com/office/drawing/2014/main" id="{5E90254B-4D75-47A5-B982-096DCAF6688F}"/>
                </a:ext>
              </a:extLst>
            </p:cNvPr>
            <p:cNvCxnSpPr>
              <a:cxnSpLocks/>
              <a:endCxn id="65" idx="1"/>
            </p:cNvCxnSpPr>
            <p:nvPr/>
          </p:nvCxnSpPr>
          <p:spPr bwMode="auto">
            <a:xfrm>
              <a:off x="679450" y="6248400"/>
              <a:ext cx="775583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6" name="组合 55">
              <a:extLst>
                <a:ext uri="{FF2B5EF4-FFF2-40B4-BE49-F238E27FC236}">
                  <a16:creationId xmlns="" xmlns:a16="http://schemas.microsoft.com/office/drawing/2014/main" id="{E29D6ACC-4DA2-4380-B2F5-95BCCBAC2258}"/>
                </a:ext>
              </a:extLst>
            </p:cNvPr>
            <p:cNvGrpSpPr/>
            <p:nvPr/>
          </p:nvGrpSpPr>
          <p:grpSpPr>
            <a:xfrm>
              <a:off x="502054" y="5704619"/>
              <a:ext cx="2407638" cy="307777"/>
              <a:chOff x="813204" y="2224819"/>
              <a:chExt cx="2407638" cy="307777"/>
            </a:xfrm>
          </p:grpSpPr>
          <p:sp>
            <p:nvSpPr>
              <p:cNvPr id="57" name="文本框 56">
                <a:extLst>
                  <a:ext uri="{FF2B5EF4-FFF2-40B4-BE49-F238E27FC236}">
                    <a16:creationId xmlns="" xmlns:a16="http://schemas.microsoft.com/office/drawing/2014/main" id="{E4B0A8F4-1A58-406C-B126-379F71A6EA14}"/>
                  </a:ext>
                </a:extLst>
              </p:cNvPr>
              <p:cNvSpPr txBox="1"/>
              <p:nvPr/>
            </p:nvSpPr>
            <p:spPr>
              <a:xfrm>
                <a:off x="813204" y="2224819"/>
                <a:ext cx="2058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zh-CN" altLang="en-US" sz="1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文本框 57">
                <a:extLst>
                  <a:ext uri="{FF2B5EF4-FFF2-40B4-BE49-F238E27FC236}">
                    <a16:creationId xmlns="" xmlns:a16="http://schemas.microsoft.com/office/drawing/2014/main" id="{60F347B6-65B5-44C7-9B47-19EA02347A4A}"/>
                  </a:ext>
                </a:extLst>
              </p:cNvPr>
              <p:cNvSpPr txBox="1"/>
              <p:nvPr/>
            </p:nvSpPr>
            <p:spPr>
              <a:xfrm>
                <a:off x="1905000" y="2224819"/>
                <a:ext cx="2058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zh-CN" altLang="en-US" sz="1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文本框 58">
                <a:extLst>
                  <a:ext uri="{FF2B5EF4-FFF2-40B4-BE49-F238E27FC236}">
                    <a16:creationId xmlns="" xmlns:a16="http://schemas.microsoft.com/office/drawing/2014/main" id="{785F89A4-EE98-4DB9-B8EA-3911D91B9FDA}"/>
                  </a:ext>
                </a:extLst>
              </p:cNvPr>
              <p:cNvSpPr txBox="1"/>
              <p:nvPr/>
            </p:nvSpPr>
            <p:spPr>
              <a:xfrm>
                <a:off x="2481590" y="2224819"/>
                <a:ext cx="2058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zh-CN" altLang="en-US" sz="1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文本框 59">
                <a:extLst>
                  <a:ext uri="{FF2B5EF4-FFF2-40B4-BE49-F238E27FC236}">
                    <a16:creationId xmlns="" xmlns:a16="http://schemas.microsoft.com/office/drawing/2014/main" id="{AA0C6518-AB04-47E0-A76A-6DE63F190656}"/>
                  </a:ext>
                </a:extLst>
              </p:cNvPr>
              <p:cNvSpPr txBox="1"/>
              <p:nvPr/>
            </p:nvSpPr>
            <p:spPr>
              <a:xfrm>
                <a:off x="3014990" y="2224819"/>
                <a:ext cx="2058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CN" altLang="en-US" sz="1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6660627" y="5008438"/>
            <a:ext cx="5229201" cy="1544762"/>
            <a:chOff x="4996120" y="5008438"/>
            <a:chExt cx="3922411" cy="1544762"/>
          </a:xfrm>
        </p:grpSpPr>
        <p:grpSp>
          <p:nvGrpSpPr>
            <p:cNvPr id="70" name="组合 69">
              <a:extLst>
                <a:ext uri="{FF2B5EF4-FFF2-40B4-BE49-F238E27FC236}">
                  <a16:creationId xmlns="" xmlns:a16="http://schemas.microsoft.com/office/drawing/2014/main" id="{C21BB590-9C7F-4D04-95A6-B8AD39D56AAB}"/>
                </a:ext>
              </a:extLst>
            </p:cNvPr>
            <p:cNvGrpSpPr/>
            <p:nvPr/>
          </p:nvGrpSpPr>
          <p:grpSpPr>
            <a:xfrm>
              <a:off x="6112714" y="5704619"/>
              <a:ext cx="2805817" cy="457200"/>
              <a:chOff x="1766183" y="2782472"/>
              <a:chExt cx="2491647" cy="218716"/>
            </a:xfrm>
          </p:grpSpPr>
          <p:sp>
            <p:nvSpPr>
              <p:cNvPr id="80" name="矩形 79">
                <a:extLst>
                  <a:ext uri="{FF2B5EF4-FFF2-40B4-BE49-F238E27FC236}">
                    <a16:creationId xmlns="" xmlns:a16="http://schemas.microsoft.com/office/drawing/2014/main" id="{F40D3D72-DD35-4223-BEA6-B6802038B520}"/>
                  </a:ext>
                </a:extLst>
              </p:cNvPr>
              <p:cNvSpPr/>
              <p:nvPr/>
            </p:nvSpPr>
            <p:spPr bwMode="auto">
              <a:xfrm>
                <a:off x="2263651" y="2782472"/>
                <a:ext cx="501898" cy="21871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矩形 80">
                <a:extLst>
                  <a:ext uri="{FF2B5EF4-FFF2-40B4-BE49-F238E27FC236}">
                    <a16:creationId xmlns="" xmlns:a16="http://schemas.microsoft.com/office/drawing/2014/main" id="{7C2DB522-56DB-43ED-9931-A2A2BA8F5F44}"/>
                  </a:ext>
                </a:extLst>
              </p:cNvPr>
              <p:cNvSpPr/>
              <p:nvPr/>
            </p:nvSpPr>
            <p:spPr bwMode="auto">
              <a:xfrm>
                <a:off x="2740148" y="2782472"/>
                <a:ext cx="501898" cy="21871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矩形 81">
                <a:extLst>
                  <a:ext uri="{FF2B5EF4-FFF2-40B4-BE49-F238E27FC236}">
                    <a16:creationId xmlns="" xmlns:a16="http://schemas.microsoft.com/office/drawing/2014/main" id="{94A2F42A-23EF-4D7E-95B3-C93C239260E0}"/>
                  </a:ext>
                </a:extLst>
              </p:cNvPr>
              <p:cNvSpPr/>
              <p:nvPr/>
            </p:nvSpPr>
            <p:spPr bwMode="auto">
              <a:xfrm>
                <a:off x="1766183" y="2782472"/>
                <a:ext cx="501898" cy="21871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矩形 82">
                <a:extLst>
                  <a:ext uri="{FF2B5EF4-FFF2-40B4-BE49-F238E27FC236}">
                    <a16:creationId xmlns="" xmlns:a16="http://schemas.microsoft.com/office/drawing/2014/main" id="{8B3698E0-00C3-4A9A-8C44-5F79B01DF278}"/>
                  </a:ext>
                </a:extLst>
              </p:cNvPr>
              <p:cNvSpPr/>
              <p:nvPr/>
            </p:nvSpPr>
            <p:spPr bwMode="auto">
              <a:xfrm>
                <a:off x="3245888" y="2782472"/>
                <a:ext cx="501898" cy="21871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矩形 83">
                <a:extLst>
                  <a:ext uri="{FF2B5EF4-FFF2-40B4-BE49-F238E27FC236}">
                    <a16:creationId xmlns="" xmlns:a16="http://schemas.microsoft.com/office/drawing/2014/main" id="{30EB1B98-D0B4-480F-A15E-7E77FB77F12B}"/>
                  </a:ext>
                </a:extLst>
              </p:cNvPr>
              <p:cNvSpPr/>
              <p:nvPr/>
            </p:nvSpPr>
            <p:spPr bwMode="auto">
              <a:xfrm>
                <a:off x="3755932" y="2782472"/>
                <a:ext cx="501898" cy="21871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1" name="矩形 70">
              <a:extLst>
                <a:ext uri="{FF2B5EF4-FFF2-40B4-BE49-F238E27FC236}">
                  <a16:creationId xmlns="" xmlns:a16="http://schemas.microsoft.com/office/drawing/2014/main" id="{0D5C9683-A57B-4901-9853-990D56801A42}"/>
                </a:ext>
              </a:extLst>
            </p:cNvPr>
            <p:cNvSpPr/>
            <p:nvPr/>
          </p:nvSpPr>
          <p:spPr bwMode="auto">
            <a:xfrm>
              <a:off x="4996120" y="5323619"/>
              <a:ext cx="565182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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2" name="直接箭头连接符 71">
              <a:extLst>
                <a:ext uri="{FF2B5EF4-FFF2-40B4-BE49-F238E27FC236}">
                  <a16:creationId xmlns="" xmlns:a16="http://schemas.microsoft.com/office/drawing/2014/main" id="{53FA2EF0-7B1E-400C-A03F-CD4BA8C7B95A}"/>
                </a:ext>
              </a:extLst>
            </p:cNvPr>
            <p:cNvCxnSpPr>
              <a:cxnSpLocks/>
              <a:endCxn id="82" idx="1"/>
            </p:cNvCxnSpPr>
            <p:nvPr/>
          </p:nvCxnSpPr>
          <p:spPr bwMode="auto">
            <a:xfrm>
              <a:off x="5337131" y="5552219"/>
              <a:ext cx="775583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4" name="文本框 73">
              <a:extLst>
                <a:ext uri="{FF2B5EF4-FFF2-40B4-BE49-F238E27FC236}">
                  <a16:creationId xmlns="" xmlns:a16="http://schemas.microsoft.com/office/drawing/2014/main" id="{6D467579-4398-45C3-AA47-7A5ED2A98411}"/>
                </a:ext>
              </a:extLst>
            </p:cNvPr>
            <p:cNvSpPr txBox="1"/>
            <p:nvPr/>
          </p:nvSpPr>
          <p:spPr>
            <a:xfrm>
              <a:off x="5146303" y="5008438"/>
              <a:ext cx="1986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文本框 74">
              <a:extLst>
                <a:ext uri="{FF2B5EF4-FFF2-40B4-BE49-F238E27FC236}">
                  <a16:creationId xmlns="" xmlns:a16="http://schemas.microsoft.com/office/drawing/2014/main" id="{C5BDFD28-A171-4316-BDBE-77D12FBC4B3D}"/>
                </a:ext>
              </a:extLst>
            </p:cNvPr>
            <p:cNvSpPr txBox="1"/>
            <p:nvPr/>
          </p:nvSpPr>
          <p:spPr>
            <a:xfrm>
              <a:off x="6251531" y="5389438"/>
              <a:ext cx="2058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文本框 75">
              <a:extLst>
                <a:ext uri="{FF2B5EF4-FFF2-40B4-BE49-F238E27FC236}">
                  <a16:creationId xmlns="" xmlns:a16="http://schemas.microsoft.com/office/drawing/2014/main" id="{A68EBE3C-1253-4674-84A3-E1F3A30B722A}"/>
                </a:ext>
              </a:extLst>
            </p:cNvPr>
            <p:cNvSpPr txBox="1"/>
            <p:nvPr/>
          </p:nvSpPr>
          <p:spPr>
            <a:xfrm>
              <a:off x="6828121" y="5389438"/>
              <a:ext cx="2058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文本框 76">
              <a:extLst>
                <a:ext uri="{FF2B5EF4-FFF2-40B4-BE49-F238E27FC236}">
                  <a16:creationId xmlns="" xmlns:a16="http://schemas.microsoft.com/office/drawing/2014/main" id="{F2D5CCD0-A9E6-414E-A8F9-53957012AF66}"/>
                </a:ext>
              </a:extLst>
            </p:cNvPr>
            <p:cNvSpPr txBox="1"/>
            <p:nvPr/>
          </p:nvSpPr>
          <p:spPr>
            <a:xfrm>
              <a:off x="7361521" y="5389438"/>
              <a:ext cx="2058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文本框 77">
              <a:extLst>
                <a:ext uri="{FF2B5EF4-FFF2-40B4-BE49-F238E27FC236}">
                  <a16:creationId xmlns="" xmlns:a16="http://schemas.microsoft.com/office/drawing/2014/main" id="{87BE27AF-D1AA-475D-94B0-96CFEF4B2EF8}"/>
                </a:ext>
              </a:extLst>
            </p:cNvPr>
            <p:cNvSpPr txBox="1"/>
            <p:nvPr/>
          </p:nvSpPr>
          <p:spPr>
            <a:xfrm>
              <a:off x="7894921" y="5389438"/>
              <a:ext cx="2058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文本框 78">
              <a:extLst>
                <a:ext uri="{FF2B5EF4-FFF2-40B4-BE49-F238E27FC236}">
                  <a16:creationId xmlns="" xmlns:a16="http://schemas.microsoft.com/office/drawing/2014/main" id="{A0B9DB17-29E1-41BF-B2CF-456F61FEE7D9}"/>
                </a:ext>
              </a:extLst>
            </p:cNvPr>
            <p:cNvSpPr txBox="1"/>
            <p:nvPr/>
          </p:nvSpPr>
          <p:spPr>
            <a:xfrm>
              <a:off x="8537531" y="5389438"/>
              <a:ext cx="2058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矩形 84">
              <a:extLst>
                <a:ext uri="{FF2B5EF4-FFF2-40B4-BE49-F238E27FC236}">
                  <a16:creationId xmlns="" xmlns:a16="http://schemas.microsoft.com/office/drawing/2014/main" id="{88E8FEFA-B5DE-4FA5-BA2C-3033E628F65D}"/>
                </a:ext>
              </a:extLst>
            </p:cNvPr>
            <p:cNvSpPr/>
            <p:nvPr/>
          </p:nvSpPr>
          <p:spPr bwMode="auto">
            <a:xfrm>
              <a:off x="4996120" y="6096000"/>
              <a:ext cx="565182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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6" name="直接箭头连接符 85">
              <a:extLst>
                <a:ext uri="{FF2B5EF4-FFF2-40B4-BE49-F238E27FC236}">
                  <a16:creationId xmlns="" xmlns:a16="http://schemas.microsoft.com/office/drawing/2014/main" id="{DBF61FD2-376C-4BEA-BE64-2B6D3B2EDABA}"/>
                </a:ext>
              </a:extLst>
            </p:cNvPr>
            <p:cNvCxnSpPr>
              <a:cxnSpLocks/>
              <a:endCxn id="82" idx="1"/>
            </p:cNvCxnSpPr>
            <p:nvPr/>
          </p:nvCxnSpPr>
          <p:spPr bwMode="auto">
            <a:xfrm flipV="1">
              <a:off x="5320417" y="5933219"/>
              <a:ext cx="792297" cy="39138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文本框 86">
              <a:extLst>
                <a:ext uri="{FF2B5EF4-FFF2-40B4-BE49-F238E27FC236}">
                  <a16:creationId xmlns="" xmlns:a16="http://schemas.microsoft.com/office/drawing/2014/main" id="{547BDD16-180B-4AC4-970D-6059D0D16F7E}"/>
                </a:ext>
              </a:extLst>
            </p:cNvPr>
            <p:cNvSpPr txBox="1"/>
            <p:nvPr/>
          </p:nvSpPr>
          <p:spPr>
            <a:xfrm>
              <a:off x="5141494" y="5780819"/>
              <a:ext cx="2058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912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AEFC351-987E-4F80-8E1B-44E8DAF89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041" y="171451"/>
            <a:ext cx="9853917" cy="487363"/>
          </a:xfrm>
        </p:spPr>
        <p:txBody>
          <a:bodyPr/>
          <a:lstStyle/>
          <a:p>
            <a:r>
              <a:rPr lang="zh-CN" altLang="en-US" dirty="0"/>
              <a:t>数组元素及数组名传递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15CC7799-915F-4EF4-98E7-E8A15B63B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zh-CN" altLang="en-US" dirty="0">
                <a:latin typeface="Times New Roman" pitchFamily="18" charset="0"/>
              </a:rPr>
              <a:t>数组元素作为成员方法的实参时</a:t>
            </a:r>
            <a:endParaRPr lang="en-US" altLang="zh-CN" dirty="0">
              <a:latin typeface="Times New Roman" pitchFamily="18" charset="0"/>
            </a:endParaRPr>
          </a:p>
          <a:p>
            <a:pPr lvl="1" algn="just"/>
            <a:r>
              <a:rPr lang="zh-CN" altLang="en-US" dirty="0">
                <a:latin typeface="Times New Roman" pitchFamily="18" charset="0"/>
              </a:rPr>
              <a:t>如果数组元素是基本数据类型，是单向值传递</a:t>
            </a:r>
            <a:endParaRPr lang="en-US" altLang="zh-CN" dirty="0">
              <a:latin typeface="Times New Roman" pitchFamily="18" charset="0"/>
            </a:endParaRPr>
          </a:p>
          <a:p>
            <a:pPr lvl="1" algn="just"/>
            <a:r>
              <a:rPr lang="zh-CN" altLang="en-US" dirty="0">
                <a:latin typeface="Times New Roman" pitchFamily="18" charset="0"/>
              </a:rPr>
              <a:t>如果数组元素是对象数据类型，是双向地址传递，即引用传递</a:t>
            </a:r>
            <a:endParaRPr lang="en-US" altLang="zh-CN" dirty="0">
              <a:latin typeface="Times New Roman" pitchFamily="18" charset="0"/>
            </a:endParaRPr>
          </a:p>
          <a:p>
            <a:pPr algn="just"/>
            <a:r>
              <a:rPr lang="zh-CN" altLang="en-US" dirty="0">
                <a:latin typeface="Times New Roman" pitchFamily="18" charset="0"/>
              </a:rPr>
              <a:t>数组名作为成员方法的实参时，是双向地址传递，即引用传递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4E79C2F-75BB-446D-A315-05755333D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513" y="9525"/>
            <a:ext cx="7771388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9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041" y="171451"/>
            <a:ext cx="10971372" cy="487363"/>
          </a:xfrm>
        </p:spPr>
        <p:txBody>
          <a:bodyPr/>
          <a:lstStyle/>
          <a:p>
            <a:pPr eaLnBrk="1" hangingPunct="1"/>
            <a:r>
              <a:rPr lang="zh-CN" altLang="en-US" sz="3800" dirty="0"/>
              <a:t>第五章：数组与字符串</a:t>
            </a:r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数组的概念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一维数组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一维数组的声明及初始化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增长原理、赋值及参数传递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对象数组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二维数组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二维数组的声明及初始化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二维数组的本质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字符串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en-US" altLang="zh-CN" dirty="0">
                <a:latin typeface="Times New Roman" pitchFamily="18" charset="0"/>
                <a:ea typeface="宋体" panose="02010600030101010101" pitchFamily="2" charset="-122"/>
              </a:rPr>
              <a:t>String</a:t>
            </a:r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类、</a:t>
            </a:r>
            <a:r>
              <a:rPr lang="en-US" altLang="zh-CN" dirty="0">
                <a:latin typeface="Times New Roman" pitchFamily="18" charset="0"/>
                <a:ea typeface="宋体" panose="02010600030101010101" pitchFamily="2" charset="-122"/>
              </a:rPr>
              <a:t> StringBuffer</a:t>
            </a:r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及</a:t>
            </a:r>
            <a:r>
              <a:rPr lang="en-US" altLang="zh-CN" dirty="0" err="1">
                <a:latin typeface="Times New Roman" pitchFamily="18" charset="0"/>
                <a:ea typeface="宋体" panose="02010600030101010101" pitchFamily="2" charset="-122"/>
              </a:rPr>
              <a:t>StringBuilder</a:t>
            </a:r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类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本章小节</a:t>
            </a:r>
          </a:p>
        </p:txBody>
      </p:sp>
    </p:spTree>
    <p:extLst>
      <p:ext uri="{BB962C8B-B14F-4D97-AF65-F5344CB8AC3E}">
        <p14:creationId xmlns:p14="http://schemas.microsoft.com/office/powerpoint/2010/main" val="289677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82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1390014-8C4B-4CA1-8244-CA648DB7A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对象数组（</a:t>
            </a:r>
            <a:r>
              <a:rPr lang="en-US" altLang="zh-CN" dirty="0"/>
              <a:t>1/3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873BC2BC-16B6-469B-A9CC-FD3E807E7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zh-CN" altLang="en-US" dirty="0">
                <a:latin typeface="Times New Roman" pitchFamily="18" charset="0"/>
              </a:rPr>
              <a:t>实际问题中，往往需要把不同类型的数据组合成一个有机的整体（对象）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5DB04C26-A1F3-409D-A287-ABB54CCCF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0398"/>
            <a:ext cx="12190413" cy="275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1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EFF8FDC-A1BA-4387-A356-48DBAECA9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对象数组（</a:t>
            </a:r>
            <a:r>
              <a:rPr lang="en-US" altLang="zh-CN" dirty="0"/>
              <a:t>2/3</a:t>
            </a:r>
            <a:r>
              <a:rPr lang="zh-CN" altLang="en-US" dirty="0"/>
              <a:t>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D357ECB-C0E6-49D5-A866-5CC92F50E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20" y="152400"/>
            <a:ext cx="11263434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95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D1F73EE-EAEC-457F-9C22-068C067B7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对象数组（</a:t>
            </a:r>
            <a:r>
              <a:rPr lang="en-US" altLang="zh-CN" dirty="0"/>
              <a:t>3/3</a:t>
            </a:r>
            <a:r>
              <a:rPr lang="zh-CN" altLang="en-US" dirty="0"/>
              <a:t>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9A28350E-5A88-4905-A52F-741DCD3ED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1"/>
            <a:ext cx="12190413" cy="523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10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041" y="171451"/>
            <a:ext cx="10971372" cy="487363"/>
          </a:xfrm>
        </p:spPr>
        <p:txBody>
          <a:bodyPr/>
          <a:lstStyle/>
          <a:p>
            <a:pPr eaLnBrk="1" hangingPunct="1"/>
            <a:r>
              <a:rPr lang="zh-CN" altLang="en-US" sz="3800" dirty="0"/>
              <a:t>第五章：数组与字符串</a:t>
            </a:r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数组的概念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一维数组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一维数组的声明及初始化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增长原理、赋值及参数传递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对象数组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二维数组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二维数组的声明及初始化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二维数组的本质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字符串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en-US" altLang="zh-CN" dirty="0">
                <a:latin typeface="Times New Roman" pitchFamily="18" charset="0"/>
                <a:ea typeface="宋体" panose="02010600030101010101" pitchFamily="2" charset="-122"/>
              </a:rPr>
              <a:t>String</a:t>
            </a:r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类、</a:t>
            </a:r>
            <a:r>
              <a:rPr lang="en-US" altLang="zh-CN" dirty="0">
                <a:latin typeface="Times New Roman" pitchFamily="18" charset="0"/>
                <a:ea typeface="宋体" panose="02010600030101010101" pitchFamily="2" charset="-122"/>
              </a:rPr>
              <a:t>StringBuffer</a:t>
            </a:r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及</a:t>
            </a:r>
            <a:r>
              <a:rPr lang="en-US" altLang="zh-CN" dirty="0" err="1">
                <a:latin typeface="Times New Roman" pitchFamily="18" charset="0"/>
                <a:ea typeface="宋体" panose="02010600030101010101" pitchFamily="2" charset="-122"/>
              </a:rPr>
              <a:t>StringBuilder</a:t>
            </a:r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类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本章小节</a:t>
            </a:r>
          </a:p>
        </p:txBody>
      </p:sp>
    </p:spTree>
    <p:extLst>
      <p:ext uri="{BB962C8B-B14F-4D97-AF65-F5344CB8AC3E}">
        <p14:creationId xmlns:p14="http://schemas.microsoft.com/office/powerpoint/2010/main" val="401028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82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041" y="171451"/>
            <a:ext cx="10971372" cy="487363"/>
          </a:xfrm>
        </p:spPr>
        <p:txBody>
          <a:bodyPr/>
          <a:lstStyle/>
          <a:p>
            <a:pPr eaLnBrk="1" hangingPunct="1"/>
            <a:r>
              <a:rPr lang="zh-CN" altLang="en-US" sz="3800" dirty="0"/>
              <a:t>第五章：数组与字符串</a:t>
            </a:r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数组的概念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一维数组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一维数组的声明及初始化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增长原理、赋值及参数传递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对象数组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二维数组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二维数组的声明及初始化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二维数组的本质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字符串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en-US" altLang="zh-CN" dirty="0">
                <a:latin typeface="Times New Roman" pitchFamily="18" charset="0"/>
                <a:ea typeface="宋体" panose="02010600030101010101" pitchFamily="2" charset="-122"/>
              </a:rPr>
              <a:t>String</a:t>
            </a:r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类、</a:t>
            </a:r>
            <a:r>
              <a:rPr lang="en-US" altLang="zh-CN" dirty="0">
                <a:latin typeface="Times New Roman" pitchFamily="18" charset="0"/>
                <a:ea typeface="宋体" panose="02010600030101010101" pitchFamily="2" charset="-122"/>
              </a:rPr>
              <a:t> StringBuffer</a:t>
            </a:r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及</a:t>
            </a:r>
            <a:r>
              <a:rPr lang="en-US" altLang="zh-CN" dirty="0" err="1">
                <a:latin typeface="Times New Roman" pitchFamily="18" charset="0"/>
                <a:ea typeface="宋体" panose="02010600030101010101" pitchFamily="2" charset="-122"/>
              </a:rPr>
              <a:t>StringBuilder</a:t>
            </a:r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类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本章小节</a:t>
            </a:r>
          </a:p>
        </p:txBody>
      </p:sp>
    </p:spTree>
    <p:extLst>
      <p:ext uri="{BB962C8B-B14F-4D97-AF65-F5344CB8AC3E}">
        <p14:creationId xmlns:p14="http://schemas.microsoft.com/office/powerpoint/2010/main" val="70542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82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B898D56-30B4-46F9-B873-D17A2329A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二维数组的声明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6BC24CC-DF77-4DEE-886D-0FD76D15C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zh-CN" altLang="en-US" dirty="0">
                <a:latin typeface="Times New Roman" pitchFamily="18" charset="0"/>
              </a:rPr>
              <a:t>声明格式：</a:t>
            </a:r>
            <a:endParaRPr lang="en-US" altLang="zh-CN" dirty="0">
              <a:latin typeface="Times New Roman" pitchFamily="18" charset="0"/>
            </a:endParaRPr>
          </a:p>
          <a:p>
            <a:pPr lvl="1" algn="just"/>
            <a:r>
              <a:rPr lang="zh-CN" altLang="en-US" sz="2800" dirty="0">
                <a:latin typeface="Times New Roman" panose="02020603050405020304" pitchFamily="18" charset="0"/>
              </a:rPr>
              <a:t>类型说明符  数组名</a:t>
            </a:r>
            <a:r>
              <a:rPr lang="en-US" altLang="zh-CN" sz="2800" dirty="0">
                <a:latin typeface="Times New Roman" panose="02020603050405020304" pitchFamily="18" charset="0"/>
              </a:rPr>
              <a:t>[ ][ ]</a:t>
            </a:r>
            <a:r>
              <a:rPr lang="zh-CN" altLang="en-US" sz="2800" dirty="0">
                <a:latin typeface="Times New Roman" panose="02020603050405020304" pitchFamily="18" charset="0"/>
              </a:rPr>
              <a:t>；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 lvl="2" algn="just"/>
            <a:r>
              <a:rPr lang="en-US" altLang="zh-CN" sz="2600" dirty="0">
                <a:latin typeface="Times New Roman" panose="02020603050405020304" pitchFamily="18" charset="0"/>
              </a:rPr>
              <a:t>int a[][];</a:t>
            </a:r>
          </a:p>
          <a:p>
            <a:pPr lvl="1" algn="just"/>
            <a:r>
              <a:rPr lang="zh-CN" altLang="en-US" sz="2800" dirty="0">
                <a:latin typeface="Times New Roman" panose="02020603050405020304" pitchFamily="18" charset="0"/>
              </a:rPr>
              <a:t>类型说明符</a:t>
            </a:r>
            <a:r>
              <a:rPr lang="en-US" altLang="zh-CN" sz="2800" dirty="0">
                <a:latin typeface="Times New Roman" panose="02020603050405020304" pitchFamily="18" charset="0"/>
              </a:rPr>
              <a:t>[][]</a:t>
            </a:r>
            <a:r>
              <a:rPr lang="zh-CN" altLang="en-US" sz="2800" dirty="0">
                <a:latin typeface="Times New Roman" panose="02020603050405020304" pitchFamily="18" charset="0"/>
              </a:rPr>
              <a:t>  数组名；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 lvl="2" algn="just"/>
            <a:r>
              <a:rPr lang="en-US" altLang="zh-CN" dirty="0">
                <a:latin typeface="Times New Roman" panose="02020603050405020304" pitchFamily="18" charset="0"/>
              </a:rPr>
              <a:t>int[][] a; </a:t>
            </a:r>
          </a:p>
          <a:p>
            <a:pPr algn="just"/>
            <a:r>
              <a:rPr lang="zh-CN" altLang="en-US" dirty="0">
                <a:latin typeface="Times New Roman" panose="02020603050405020304" pitchFamily="18" charset="0"/>
              </a:rPr>
              <a:t>类型说明符可以是</a:t>
            </a:r>
            <a:r>
              <a:rPr lang="en-US" altLang="zh-CN" dirty="0">
                <a:latin typeface="Times New Roman" panose="02020603050405020304" pitchFamily="18" charset="0"/>
              </a:rPr>
              <a:t>Java</a:t>
            </a:r>
            <a:r>
              <a:rPr lang="zh-CN" altLang="en-US" dirty="0">
                <a:latin typeface="Times New Roman" panose="02020603050405020304" pitchFamily="18" charset="0"/>
              </a:rPr>
              <a:t>的基本类型、类或接口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algn="just"/>
            <a:r>
              <a:rPr lang="zh-CN" altLang="en-US" dirty="0">
                <a:latin typeface="Times New Roman" panose="02020603050405020304" pitchFamily="18" charset="0"/>
              </a:rPr>
              <a:t>数组名须遵循标识符命名规则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algn="just"/>
            <a:r>
              <a:rPr lang="zh-CN" altLang="en-US" dirty="0">
                <a:latin typeface="Times New Roman" panose="02020603050405020304" pitchFamily="18" charset="0"/>
              </a:rPr>
              <a:t>两个方括号中前面的方括号表示行，后面的方括号表示列</a:t>
            </a:r>
            <a:endParaRPr lang="en-US" altLang="zh-CN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335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A518E9E-1F06-45D4-B9E4-975FC81BD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042" y="171451"/>
            <a:ext cx="9752330" cy="487363"/>
          </a:xfrm>
        </p:spPr>
        <p:txBody>
          <a:bodyPr/>
          <a:lstStyle/>
          <a:p>
            <a:r>
              <a:rPr lang="zh-CN" altLang="en-US" dirty="0"/>
              <a:t>二维数组的缺省初始化（</a:t>
            </a:r>
            <a:r>
              <a:rPr lang="en-US" altLang="zh-CN" dirty="0"/>
              <a:t>1/2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7C49F47-4A04-44F2-B390-3F91A99C1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zh-CN" altLang="en-US" dirty="0">
                <a:latin typeface="Times New Roman" pitchFamily="18" charset="0"/>
              </a:rPr>
              <a:t>用</a:t>
            </a:r>
            <a:r>
              <a:rPr lang="en-US" altLang="zh-CN" dirty="0">
                <a:latin typeface="Times New Roman" pitchFamily="18" charset="0"/>
              </a:rPr>
              <a:t>new</a:t>
            </a:r>
            <a:r>
              <a:rPr lang="zh-CN" altLang="en-US" dirty="0">
                <a:latin typeface="Times New Roman" pitchFamily="18" charset="0"/>
              </a:rPr>
              <a:t>关键字初始化数组，先声明再初始化数组：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lvl="1" algn="just"/>
            <a:r>
              <a:rPr lang="zh-CN" altLang="en-US" dirty="0">
                <a:latin typeface="Times New Roman" panose="02020603050405020304" pitchFamily="18" charset="0"/>
              </a:rPr>
              <a:t>数组名</a:t>
            </a:r>
            <a:r>
              <a:rPr lang="en-US" altLang="zh-CN" dirty="0">
                <a:latin typeface="Times New Roman" panose="02020603050405020304" pitchFamily="18" charset="0"/>
              </a:rPr>
              <a:t>=new </a:t>
            </a:r>
            <a:r>
              <a:rPr lang="zh-CN" altLang="en-US" dirty="0">
                <a:latin typeface="Times New Roman" panose="02020603050405020304" pitchFamily="18" charset="0"/>
              </a:rPr>
              <a:t>类型说明符</a:t>
            </a:r>
            <a:r>
              <a:rPr lang="en-US" altLang="zh-CN" dirty="0">
                <a:latin typeface="Times New Roman" panose="02020603050405020304" pitchFamily="18" charset="0"/>
              </a:rPr>
              <a:t>[</a:t>
            </a:r>
            <a:r>
              <a:rPr lang="zh-CN" altLang="en-US" dirty="0">
                <a:latin typeface="Times New Roman" panose="02020603050405020304" pitchFamily="18" charset="0"/>
              </a:rPr>
              <a:t>数组长度</a:t>
            </a:r>
            <a:r>
              <a:rPr lang="en-US" altLang="zh-CN" dirty="0">
                <a:latin typeface="Times New Roman" panose="02020603050405020304" pitchFamily="18" charset="0"/>
              </a:rPr>
              <a:t>][ ]</a:t>
            </a:r>
            <a:r>
              <a:rPr lang="zh-CN" altLang="en-US" dirty="0">
                <a:latin typeface="Times New Roman" panose="02020603050405020304" pitchFamily="18" charset="0"/>
              </a:rPr>
              <a:t>；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lvl="1" algn="just"/>
            <a:r>
              <a:rPr lang="zh-CN" altLang="en-US" dirty="0">
                <a:latin typeface="Times New Roman" panose="02020603050405020304" pitchFamily="18" charset="0"/>
              </a:rPr>
              <a:t>数组名</a:t>
            </a:r>
            <a:r>
              <a:rPr lang="en-US" altLang="zh-CN" dirty="0">
                <a:latin typeface="Times New Roman" panose="02020603050405020304" pitchFamily="18" charset="0"/>
              </a:rPr>
              <a:t>=new </a:t>
            </a:r>
            <a:r>
              <a:rPr lang="zh-CN" altLang="en-US" dirty="0">
                <a:latin typeface="Times New Roman" panose="02020603050405020304" pitchFamily="18" charset="0"/>
              </a:rPr>
              <a:t>类型说明符</a:t>
            </a:r>
            <a:r>
              <a:rPr lang="en-US" altLang="zh-CN" dirty="0">
                <a:latin typeface="Times New Roman" panose="02020603050405020304" pitchFamily="18" charset="0"/>
              </a:rPr>
              <a:t>[</a:t>
            </a:r>
            <a:r>
              <a:rPr lang="zh-CN" altLang="en-US" dirty="0">
                <a:latin typeface="Times New Roman" panose="02020603050405020304" pitchFamily="18" charset="0"/>
              </a:rPr>
              <a:t>数组长度</a:t>
            </a:r>
            <a:r>
              <a:rPr lang="en-US" altLang="zh-CN" dirty="0">
                <a:latin typeface="Times New Roman" panose="02020603050405020304" pitchFamily="18" charset="0"/>
              </a:rPr>
              <a:t>][ </a:t>
            </a:r>
            <a:r>
              <a:rPr lang="zh-CN" altLang="en-US" dirty="0">
                <a:latin typeface="Times New Roman" panose="02020603050405020304" pitchFamily="18" charset="0"/>
              </a:rPr>
              <a:t>数组长度</a:t>
            </a:r>
            <a:r>
              <a:rPr lang="en-US" altLang="zh-CN" dirty="0">
                <a:latin typeface="Times New Roman" panose="02020603050405020304" pitchFamily="18" charset="0"/>
              </a:rPr>
              <a:t>]</a:t>
            </a:r>
            <a:r>
              <a:rPr lang="zh-CN" altLang="en-US" dirty="0">
                <a:latin typeface="Times New Roman" panose="02020603050405020304" pitchFamily="18" charset="0"/>
              </a:rPr>
              <a:t>；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algn="just"/>
            <a:r>
              <a:rPr lang="en-US" altLang="zh-CN" dirty="0">
                <a:latin typeface="Times New Roman" panose="02020603050405020304" pitchFamily="18" charset="0"/>
              </a:rPr>
              <a:t>int arra[ ][ ];  //</a:t>
            </a:r>
            <a:r>
              <a:rPr lang="zh-CN" altLang="en-US" dirty="0">
                <a:latin typeface="Times New Roman" panose="02020603050405020304" pitchFamily="18" charset="0"/>
              </a:rPr>
              <a:t>声明二维数组</a:t>
            </a:r>
          </a:p>
          <a:p>
            <a:pPr algn="just"/>
            <a:r>
              <a:rPr lang="en-US" altLang="zh-CN" dirty="0">
                <a:latin typeface="Times New Roman" panose="02020603050405020304" pitchFamily="18" charset="0"/>
              </a:rPr>
              <a:t>arra = new int[3][4]</a:t>
            </a:r>
            <a:r>
              <a:rPr lang="zh-CN" altLang="en-US" dirty="0">
                <a:latin typeface="Times New Roman" panose="02020603050405020304" pitchFamily="18" charset="0"/>
              </a:rPr>
              <a:t>；</a:t>
            </a:r>
            <a:r>
              <a:rPr lang="en-US" altLang="zh-CN" dirty="0">
                <a:latin typeface="Times New Roman" panose="02020603050405020304" pitchFamily="18" charset="0"/>
              </a:rPr>
              <a:t>//</a:t>
            </a:r>
            <a:r>
              <a:rPr lang="zh-CN" altLang="en-US" dirty="0">
                <a:latin typeface="Times New Roman" panose="02020603050405020304" pitchFamily="18" charset="0"/>
              </a:rPr>
              <a:t>初始化二维数组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algn="just"/>
            <a:r>
              <a:rPr lang="zh-CN" altLang="en-US" dirty="0">
                <a:latin typeface="Times New Roman" panose="02020603050405020304" pitchFamily="18" charset="0"/>
              </a:rPr>
              <a:t>相当于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lvl="1" algn="just"/>
            <a:r>
              <a:rPr lang="en-US" altLang="zh-CN" dirty="0">
                <a:latin typeface="Times New Roman" panose="02020603050405020304" pitchFamily="18" charset="0"/>
              </a:rPr>
              <a:t>arra = new int[3][ ]</a:t>
            </a:r>
            <a:r>
              <a:rPr lang="zh-CN" altLang="en-US" dirty="0">
                <a:latin typeface="Times New Roman" panose="02020603050405020304" pitchFamily="18" charset="0"/>
              </a:rPr>
              <a:t>；</a:t>
            </a:r>
            <a:r>
              <a:rPr lang="en-US" altLang="zh-CN" dirty="0">
                <a:latin typeface="Times New Roman" panose="02020603050405020304" pitchFamily="18" charset="0"/>
              </a:rPr>
              <a:t>//</a:t>
            </a:r>
            <a:r>
              <a:rPr lang="zh-CN" altLang="en-US" dirty="0">
                <a:latin typeface="Times New Roman" panose="02020603050405020304" pitchFamily="18" charset="0"/>
              </a:rPr>
              <a:t>创建有</a:t>
            </a:r>
            <a:r>
              <a:rPr lang="en-US" altLang="zh-CN" dirty="0">
                <a:latin typeface="Times New Roman" panose="02020603050405020304" pitchFamily="18" charset="0"/>
              </a:rPr>
              <a:t>3</a:t>
            </a:r>
            <a:r>
              <a:rPr lang="zh-CN" altLang="en-US" dirty="0">
                <a:latin typeface="Times New Roman" panose="02020603050405020304" pitchFamily="18" charset="0"/>
              </a:rPr>
              <a:t>个元素的数组，且每个元素也是一个数组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lvl="1" algn="just"/>
            <a:r>
              <a:rPr lang="en-US" altLang="zh-CN" dirty="0">
                <a:latin typeface="Times New Roman" panose="02020603050405020304" pitchFamily="18" charset="0"/>
              </a:rPr>
              <a:t>arra[0] = new int[4]</a:t>
            </a:r>
            <a:r>
              <a:rPr lang="zh-CN" altLang="en-US" dirty="0">
                <a:latin typeface="Times New Roman" panose="02020603050405020304" pitchFamily="18" charset="0"/>
              </a:rPr>
              <a:t>；</a:t>
            </a:r>
            <a:r>
              <a:rPr lang="en-US" altLang="zh-CN" dirty="0">
                <a:latin typeface="Times New Roman" panose="02020603050405020304" pitchFamily="18" charset="0"/>
              </a:rPr>
              <a:t>//</a:t>
            </a:r>
            <a:r>
              <a:rPr lang="zh-CN" altLang="en-US" dirty="0">
                <a:latin typeface="Times New Roman" panose="02020603050405020304" pitchFamily="18" charset="0"/>
              </a:rPr>
              <a:t>创建</a:t>
            </a:r>
            <a:r>
              <a:rPr lang="en-US" altLang="zh-CN" dirty="0">
                <a:latin typeface="Times New Roman" panose="02020603050405020304" pitchFamily="18" charset="0"/>
              </a:rPr>
              <a:t>arra[0]</a:t>
            </a:r>
            <a:r>
              <a:rPr lang="zh-CN" altLang="en-US" dirty="0">
                <a:latin typeface="Times New Roman" panose="02020603050405020304" pitchFamily="18" charset="0"/>
              </a:rPr>
              <a:t>元素的数组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lvl="1" algn="just"/>
            <a:r>
              <a:rPr lang="en-US" altLang="zh-CN" dirty="0">
                <a:latin typeface="Times New Roman" panose="02020603050405020304" pitchFamily="18" charset="0"/>
              </a:rPr>
              <a:t>arra[1] = new int[4]</a:t>
            </a:r>
            <a:r>
              <a:rPr lang="zh-CN" altLang="en-US" dirty="0">
                <a:latin typeface="Times New Roman" panose="02020603050405020304" pitchFamily="18" charset="0"/>
              </a:rPr>
              <a:t>；</a:t>
            </a:r>
            <a:r>
              <a:rPr lang="en-US" altLang="zh-CN" dirty="0">
                <a:latin typeface="Times New Roman" panose="02020603050405020304" pitchFamily="18" charset="0"/>
              </a:rPr>
              <a:t>//</a:t>
            </a:r>
            <a:r>
              <a:rPr lang="zh-CN" altLang="en-US" dirty="0">
                <a:latin typeface="Times New Roman" panose="02020603050405020304" pitchFamily="18" charset="0"/>
              </a:rPr>
              <a:t>创建</a:t>
            </a:r>
            <a:r>
              <a:rPr lang="en-US" altLang="zh-CN" dirty="0">
                <a:latin typeface="Times New Roman" panose="02020603050405020304" pitchFamily="18" charset="0"/>
              </a:rPr>
              <a:t>arra[1]</a:t>
            </a:r>
            <a:r>
              <a:rPr lang="zh-CN" altLang="en-US" dirty="0">
                <a:latin typeface="Times New Roman" panose="02020603050405020304" pitchFamily="18" charset="0"/>
              </a:rPr>
              <a:t>元素的数组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lvl="1" algn="just"/>
            <a:r>
              <a:rPr lang="en-US" altLang="zh-CN" dirty="0">
                <a:latin typeface="Times New Roman" panose="02020603050405020304" pitchFamily="18" charset="0"/>
              </a:rPr>
              <a:t>arra[2] = new int[4]</a:t>
            </a:r>
            <a:r>
              <a:rPr lang="zh-CN" altLang="en-US" dirty="0">
                <a:latin typeface="Times New Roman" panose="02020603050405020304" pitchFamily="18" charset="0"/>
              </a:rPr>
              <a:t>；</a:t>
            </a:r>
            <a:r>
              <a:rPr lang="en-US" altLang="zh-CN" dirty="0">
                <a:latin typeface="Times New Roman" panose="02020603050405020304" pitchFamily="18" charset="0"/>
              </a:rPr>
              <a:t>//</a:t>
            </a:r>
            <a:r>
              <a:rPr lang="zh-CN" altLang="en-US" dirty="0">
                <a:latin typeface="Times New Roman" panose="02020603050405020304" pitchFamily="18" charset="0"/>
              </a:rPr>
              <a:t>创建</a:t>
            </a:r>
            <a:r>
              <a:rPr lang="en-US" altLang="zh-CN" dirty="0">
                <a:latin typeface="Times New Roman" panose="02020603050405020304" pitchFamily="18" charset="0"/>
              </a:rPr>
              <a:t>arra[2]</a:t>
            </a:r>
            <a:r>
              <a:rPr lang="zh-CN" altLang="en-US" dirty="0">
                <a:latin typeface="Times New Roman" panose="02020603050405020304" pitchFamily="18" charset="0"/>
              </a:rPr>
              <a:t>元素的数组</a:t>
            </a:r>
            <a:endParaRPr lang="en-US" altLang="zh-CN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98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171D812-7C9D-4D30-B613-EABAF73BF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042" y="171451"/>
            <a:ext cx="9752330" cy="487363"/>
          </a:xfrm>
        </p:spPr>
        <p:txBody>
          <a:bodyPr/>
          <a:lstStyle/>
          <a:p>
            <a:r>
              <a:rPr lang="zh-CN" altLang="en-US" dirty="0"/>
              <a:t>二维数组的缺省初始化（</a:t>
            </a:r>
            <a:r>
              <a:rPr lang="en-US" altLang="zh-CN" dirty="0"/>
              <a:t>2/2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EB7E740-5E08-4957-82B7-4765CBA45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zh-CN" altLang="en-US" dirty="0">
                <a:latin typeface="Times New Roman" pitchFamily="18" charset="0"/>
              </a:rPr>
              <a:t>也等价于</a:t>
            </a:r>
            <a:endParaRPr lang="en-US" altLang="zh-CN" dirty="0">
              <a:latin typeface="Times New Roman" pitchFamily="18" charset="0"/>
            </a:endParaRPr>
          </a:p>
          <a:p>
            <a:pPr lvl="1" algn="just"/>
            <a:r>
              <a:rPr lang="en-US" altLang="zh-CN" dirty="0">
                <a:latin typeface="Times New Roman" pitchFamily="18" charset="0"/>
              </a:rPr>
              <a:t>arra = new int[3][ ]</a:t>
            </a:r>
            <a:r>
              <a:rPr lang="zh-CN" altLang="en-US" dirty="0">
                <a:latin typeface="Times New Roman" panose="02020603050405020304" pitchFamily="18" charset="0"/>
              </a:rPr>
              <a:t>；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lvl="1" algn="just"/>
            <a:r>
              <a:rPr lang="en-US" altLang="zh-CN" dirty="0">
                <a:latin typeface="Times New Roman" panose="02020603050405020304" pitchFamily="18" charset="0"/>
              </a:rPr>
              <a:t>for (int i = 0; i &lt; </a:t>
            </a:r>
            <a:r>
              <a:rPr lang="en-US" altLang="zh-CN" dirty="0" err="1">
                <a:latin typeface="Times New Roman" panose="02020603050405020304" pitchFamily="18" charset="0"/>
              </a:rPr>
              <a:t>arra.length</a:t>
            </a:r>
            <a:r>
              <a:rPr lang="en-US" altLang="zh-CN" dirty="0">
                <a:latin typeface="Times New Roman" panose="02020603050405020304" pitchFamily="18" charset="0"/>
              </a:rPr>
              <a:t>; i++) {</a:t>
            </a:r>
          </a:p>
          <a:p>
            <a:pPr lvl="2" algn="just"/>
            <a:r>
              <a:rPr lang="en-US" altLang="zh-CN" dirty="0" err="1">
                <a:latin typeface="Times New Roman" panose="02020603050405020304" pitchFamily="18" charset="0"/>
              </a:rPr>
              <a:t>arra</a:t>
            </a:r>
            <a:r>
              <a:rPr lang="en-US" altLang="zh-CN" dirty="0">
                <a:latin typeface="Times New Roman" panose="02020603050405020304" pitchFamily="18" charset="0"/>
              </a:rPr>
              <a:t>[i] = new int[4]; </a:t>
            </a:r>
          </a:p>
          <a:p>
            <a:pPr lvl="1" algn="just"/>
            <a:r>
              <a:rPr lang="en-US" altLang="zh-CN" dirty="0">
                <a:latin typeface="Times New Roman" panose="02020603050405020304" pitchFamily="18" charset="0"/>
              </a:rPr>
              <a:t>}</a:t>
            </a:r>
            <a:endParaRPr lang="zh-CN" altLang="en-US" dirty="0">
              <a:latin typeface="Times New Roman" pitchFamily="18" charset="0"/>
            </a:endParaRPr>
          </a:p>
        </p:txBody>
      </p:sp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1930149" y="4344889"/>
            <a:ext cx="8330116" cy="1638123"/>
            <a:chOff x="2057400" y="1409877"/>
            <a:chExt cx="6248400" cy="1638123"/>
          </a:xfrm>
        </p:grpSpPr>
        <p:grpSp>
          <p:nvGrpSpPr>
            <p:cNvPr id="6" name="组合 5"/>
            <p:cNvGrpSpPr/>
            <p:nvPr/>
          </p:nvGrpSpPr>
          <p:grpSpPr>
            <a:xfrm>
              <a:off x="2057400" y="1905000"/>
              <a:ext cx="1066800" cy="1143000"/>
              <a:chOff x="533400" y="1600200"/>
              <a:chExt cx="1066800" cy="1143000"/>
            </a:xfrm>
          </p:grpSpPr>
          <p:sp>
            <p:nvSpPr>
              <p:cNvPr id="32" name="矩形 31"/>
              <p:cNvSpPr/>
              <p:nvPr/>
            </p:nvSpPr>
            <p:spPr bwMode="auto">
              <a:xfrm>
                <a:off x="533400" y="16002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arra[0]</a:t>
                </a:r>
                <a:endParaRPr kumimoji="0" lang="zh-CN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 bwMode="auto">
              <a:xfrm>
                <a:off x="533400" y="19812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arra[1]</a:t>
                </a:r>
                <a:endParaRPr kumimoji="0" lang="zh-CN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 bwMode="auto">
              <a:xfrm>
                <a:off x="533400" y="23622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arra[2]</a:t>
                </a:r>
                <a:endParaRPr kumimoji="0" lang="zh-CN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4038600" y="1905000"/>
              <a:ext cx="1066800" cy="1143000"/>
              <a:chOff x="533400" y="1600200"/>
              <a:chExt cx="1066800" cy="1143000"/>
            </a:xfrm>
          </p:grpSpPr>
          <p:sp>
            <p:nvSpPr>
              <p:cNvPr id="29" name="矩形 28"/>
              <p:cNvSpPr/>
              <p:nvPr/>
            </p:nvSpPr>
            <p:spPr bwMode="auto">
              <a:xfrm>
                <a:off x="533400" y="16002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arra[0][0]</a:t>
                </a:r>
                <a:endParaRPr kumimoji="0" lang="zh-CN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 bwMode="auto">
              <a:xfrm>
                <a:off x="533400" y="19812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arra[1][0]</a:t>
                </a:r>
                <a:endParaRPr kumimoji="0" lang="zh-CN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 bwMode="auto">
              <a:xfrm>
                <a:off x="533400" y="23622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arra[2][0]</a:t>
                </a:r>
                <a:endParaRPr kumimoji="0" lang="zh-CN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5105400" y="1905000"/>
              <a:ext cx="1066800" cy="1143000"/>
              <a:chOff x="533400" y="1600200"/>
              <a:chExt cx="1066800" cy="1143000"/>
            </a:xfrm>
          </p:grpSpPr>
          <p:sp>
            <p:nvSpPr>
              <p:cNvPr id="26" name="矩形 25"/>
              <p:cNvSpPr/>
              <p:nvPr/>
            </p:nvSpPr>
            <p:spPr bwMode="auto">
              <a:xfrm>
                <a:off x="533400" y="16002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arra[0][1]</a:t>
                </a:r>
                <a:endParaRPr kumimoji="0" lang="zh-CN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 bwMode="auto">
              <a:xfrm>
                <a:off x="533400" y="19812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arra[1][1]</a:t>
                </a:r>
                <a:endParaRPr kumimoji="0" lang="zh-CN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 bwMode="auto">
              <a:xfrm>
                <a:off x="533400" y="23622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arra[2][1]</a:t>
                </a:r>
                <a:endParaRPr kumimoji="0" lang="zh-CN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6172200" y="1905000"/>
              <a:ext cx="1066800" cy="1143000"/>
              <a:chOff x="533400" y="1600200"/>
              <a:chExt cx="1066800" cy="1143000"/>
            </a:xfrm>
          </p:grpSpPr>
          <p:sp>
            <p:nvSpPr>
              <p:cNvPr id="23" name="矩形 22"/>
              <p:cNvSpPr/>
              <p:nvPr/>
            </p:nvSpPr>
            <p:spPr bwMode="auto">
              <a:xfrm>
                <a:off x="533400" y="16002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arra[0][2]</a:t>
                </a:r>
                <a:endParaRPr kumimoji="0" lang="zh-CN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 bwMode="auto">
              <a:xfrm>
                <a:off x="533400" y="19812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arra[1][2]</a:t>
                </a:r>
                <a:endParaRPr kumimoji="0" lang="zh-CN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 bwMode="auto">
              <a:xfrm>
                <a:off x="533400" y="23622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arra[2][2]</a:t>
                </a:r>
                <a:endParaRPr kumimoji="0" lang="zh-CN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7239000" y="1905000"/>
              <a:ext cx="1066800" cy="1143000"/>
              <a:chOff x="533400" y="1600200"/>
              <a:chExt cx="1066800" cy="1143000"/>
            </a:xfrm>
          </p:grpSpPr>
          <p:sp>
            <p:nvSpPr>
              <p:cNvPr id="20" name="矩形 19"/>
              <p:cNvSpPr/>
              <p:nvPr/>
            </p:nvSpPr>
            <p:spPr bwMode="auto">
              <a:xfrm>
                <a:off x="533400" y="16002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arra[0][3]</a:t>
                </a:r>
                <a:endParaRPr kumimoji="0" lang="zh-CN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 bwMode="auto">
              <a:xfrm>
                <a:off x="533400" y="19812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arra[1][3]</a:t>
                </a:r>
                <a:endParaRPr kumimoji="0" lang="zh-CN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 bwMode="auto">
              <a:xfrm>
                <a:off x="533400" y="23622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arra[2][3]</a:t>
                </a:r>
                <a:endParaRPr kumimoji="0" lang="zh-CN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1" name="直接箭头连接符 10"/>
            <p:cNvCxnSpPr>
              <a:stCxn id="32" idx="3"/>
              <a:endCxn id="29" idx="1"/>
            </p:cNvCxnSpPr>
            <p:nvPr/>
          </p:nvCxnSpPr>
          <p:spPr bwMode="auto">
            <a:xfrm>
              <a:off x="3124200" y="2095500"/>
              <a:ext cx="9144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直接箭头连接符 11"/>
            <p:cNvCxnSpPr>
              <a:stCxn id="33" idx="3"/>
              <a:endCxn id="30" idx="1"/>
            </p:cNvCxnSpPr>
            <p:nvPr/>
          </p:nvCxnSpPr>
          <p:spPr bwMode="auto">
            <a:xfrm>
              <a:off x="3124200" y="2476500"/>
              <a:ext cx="9144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直接箭头连接符 12"/>
            <p:cNvCxnSpPr>
              <a:stCxn id="34" idx="3"/>
              <a:endCxn id="31" idx="1"/>
            </p:cNvCxnSpPr>
            <p:nvPr/>
          </p:nvCxnSpPr>
          <p:spPr bwMode="auto">
            <a:xfrm>
              <a:off x="3124200" y="2857500"/>
              <a:ext cx="9144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文本框 17">
              <a:extLst>
                <a:ext uri="{FF2B5EF4-FFF2-40B4-BE49-F238E27FC236}">
                  <a16:creationId xmlns="" xmlns:a16="http://schemas.microsoft.com/office/drawing/2014/main" id="{278228B2-0EC9-40B5-92D9-4533FB0C4B81}"/>
                </a:ext>
              </a:extLst>
            </p:cNvPr>
            <p:cNvSpPr txBox="1"/>
            <p:nvPr/>
          </p:nvSpPr>
          <p:spPr>
            <a:xfrm>
              <a:off x="2359006" y="1409877"/>
              <a:ext cx="3477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arra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文本框 17">
              <a:extLst>
                <a:ext uri="{FF2B5EF4-FFF2-40B4-BE49-F238E27FC236}">
                  <a16:creationId xmlns="" xmlns:a16="http://schemas.microsoft.com/office/drawing/2014/main" id="{278228B2-0EC9-40B5-92D9-4533FB0C4B81}"/>
                </a:ext>
              </a:extLst>
            </p:cNvPr>
            <p:cNvSpPr txBox="1"/>
            <p:nvPr/>
          </p:nvSpPr>
          <p:spPr>
            <a:xfrm>
              <a:off x="4434783" y="1597223"/>
              <a:ext cx="2058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文本框 17">
              <a:extLst>
                <a:ext uri="{FF2B5EF4-FFF2-40B4-BE49-F238E27FC236}">
                  <a16:creationId xmlns="" xmlns:a16="http://schemas.microsoft.com/office/drawing/2014/main" id="{278228B2-0EC9-40B5-92D9-4533FB0C4B81}"/>
                </a:ext>
              </a:extLst>
            </p:cNvPr>
            <p:cNvSpPr txBox="1"/>
            <p:nvPr/>
          </p:nvSpPr>
          <p:spPr>
            <a:xfrm>
              <a:off x="5501583" y="1597223"/>
              <a:ext cx="2058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文本框 17">
              <a:extLst>
                <a:ext uri="{FF2B5EF4-FFF2-40B4-BE49-F238E27FC236}">
                  <a16:creationId xmlns="" xmlns:a16="http://schemas.microsoft.com/office/drawing/2014/main" id="{278228B2-0EC9-40B5-92D9-4533FB0C4B81}"/>
                </a:ext>
              </a:extLst>
            </p:cNvPr>
            <p:cNvSpPr txBox="1"/>
            <p:nvPr/>
          </p:nvSpPr>
          <p:spPr>
            <a:xfrm>
              <a:off x="6568383" y="1597223"/>
              <a:ext cx="2058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="" xmlns:a16="http://schemas.microsoft.com/office/drawing/2014/main" id="{278228B2-0EC9-40B5-92D9-4533FB0C4B81}"/>
                </a:ext>
              </a:extLst>
            </p:cNvPr>
            <p:cNvSpPr txBox="1"/>
            <p:nvPr/>
          </p:nvSpPr>
          <p:spPr>
            <a:xfrm>
              <a:off x="7635183" y="1597223"/>
              <a:ext cx="2058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直接箭头连接符 18"/>
            <p:cNvCxnSpPr>
              <a:stCxn id="14" idx="2"/>
              <a:endCxn id="32" idx="0"/>
            </p:cNvCxnSpPr>
            <p:nvPr/>
          </p:nvCxnSpPr>
          <p:spPr bwMode="auto">
            <a:xfrm>
              <a:off x="2532874" y="1717654"/>
              <a:ext cx="57926" cy="18734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54955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二维数</a:t>
            </a:r>
            <a:r>
              <a:rPr lang="zh-CN" altLang="en-US" dirty="0" smtClean="0"/>
              <a:t>组：不规整</a:t>
            </a:r>
            <a:endParaRPr lang="zh-CN" altLang="en-US" dirty="0"/>
          </a:p>
        </p:txBody>
      </p:sp>
      <p:grpSp>
        <p:nvGrpSpPr>
          <p:cNvPr id="41" name="组合 40"/>
          <p:cNvGrpSpPr/>
          <p:nvPr/>
        </p:nvGrpSpPr>
        <p:grpSpPr>
          <a:xfrm>
            <a:off x="1930149" y="4305478"/>
            <a:ext cx="8330116" cy="1638123"/>
            <a:chOff x="1447800" y="4305477"/>
            <a:chExt cx="6248400" cy="1638123"/>
          </a:xfrm>
        </p:grpSpPr>
        <p:grpSp>
          <p:nvGrpSpPr>
            <p:cNvPr id="8" name="组合 7"/>
            <p:cNvGrpSpPr/>
            <p:nvPr/>
          </p:nvGrpSpPr>
          <p:grpSpPr>
            <a:xfrm>
              <a:off x="1447800" y="4800600"/>
              <a:ext cx="1066800" cy="1143000"/>
              <a:chOff x="533400" y="1600200"/>
              <a:chExt cx="1066800" cy="1143000"/>
            </a:xfrm>
          </p:grpSpPr>
          <p:sp>
            <p:nvSpPr>
              <p:cNvPr id="5" name="矩形 4"/>
              <p:cNvSpPr/>
              <p:nvPr/>
            </p:nvSpPr>
            <p:spPr bwMode="auto">
              <a:xfrm>
                <a:off x="533400" y="16002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arra[0]</a:t>
                </a:r>
                <a:endParaRPr kumimoji="0" lang="zh-CN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 bwMode="auto">
              <a:xfrm>
                <a:off x="533400" y="19812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arra[1]</a:t>
                </a:r>
                <a:endParaRPr kumimoji="0" lang="zh-CN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 bwMode="auto">
              <a:xfrm>
                <a:off x="533400" y="23622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arra[2]</a:t>
                </a:r>
                <a:endParaRPr kumimoji="0" lang="zh-CN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3429000" y="4800600"/>
              <a:ext cx="1066800" cy="1143000"/>
              <a:chOff x="533400" y="1600200"/>
              <a:chExt cx="1066800" cy="1143000"/>
            </a:xfrm>
          </p:grpSpPr>
          <p:sp>
            <p:nvSpPr>
              <p:cNvPr id="10" name="矩形 9"/>
              <p:cNvSpPr/>
              <p:nvPr/>
            </p:nvSpPr>
            <p:spPr bwMode="auto">
              <a:xfrm>
                <a:off x="533400" y="16002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arra[0][0]</a:t>
                </a:r>
                <a:endParaRPr kumimoji="0" lang="zh-CN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 bwMode="auto">
              <a:xfrm>
                <a:off x="533400" y="19812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arra[1][0]</a:t>
                </a:r>
                <a:endParaRPr kumimoji="0" lang="zh-CN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 bwMode="auto">
              <a:xfrm>
                <a:off x="533400" y="23622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arra[2][0]</a:t>
                </a:r>
                <a:endParaRPr kumimoji="0" lang="zh-CN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4495800" y="4800600"/>
              <a:ext cx="1066800" cy="1143000"/>
              <a:chOff x="533400" y="1600200"/>
              <a:chExt cx="1066800" cy="1143000"/>
            </a:xfrm>
          </p:grpSpPr>
          <p:sp>
            <p:nvSpPr>
              <p:cNvPr id="14" name="矩形 13"/>
              <p:cNvSpPr/>
              <p:nvPr/>
            </p:nvSpPr>
            <p:spPr bwMode="auto">
              <a:xfrm>
                <a:off x="533400" y="16002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arra[0][1]</a:t>
                </a:r>
                <a:endParaRPr kumimoji="0" lang="zh-CN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 bwMode="auto">
              <a:xfrm>
                <a:off x="533400" y="19812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arra[1][1]</a:t>
                </a:r>
                <a:endParaRPr kumimoji="0" lang="zh-CN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 bwMode="auto">
              <a:xfrm>
                <a:off x="533400" y="23622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arra[2][1]</a:t>
                </a:r>
                <a:endParaRPr kumimoji="0" lang="zh-CN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5562600" y="4800600"/>
              <a:ext cx="1066800" cy="1143000"/>
              <a:chOff x="533400" y="1600200"/>
              <a:chExt cx="1066800" cy="1143000"/>
            </a:xfrm>
          </p:grpSpPr>
          <p:sp>
            <p:nvSpPr>
              <p:cNvPr id="18" name="矩形 17"/>
              <p:cNvSpPr/>
              <p:nvPr/>
            </p:nvSpPr>
            <p:spPr bwMode="auto">
              <a:xfrm>
                <a:off x="533400" y="16002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arra[0][2]</a:t>
                </a:r>
                <a:endParaRPr kumimoji="0" lang="zh-CN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 bwMode="auto">
              <a:xfrm>
                <a:off x="533400" y="23622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arra[2][2]</a:t>
                </a:r>
                <a:endParaRPr kumimoji="0" lang="zh-CN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2" name="矩形 21"/>
            <p:cNvSpPr/>
            <p:nvPr/>
          </p:nvSpPr>
          <p:spPr bwMode="auto">
            <a:xfrm>
              <a:off x="6629400" y="4800600"/>
              <a:ext cx="10668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arra[0][3]</a:t>
              </a:r>
              <a:endPara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直接箭头连接符 26"/>
            <p:cNvCxnSpPr>
              <a:stCxn id="5" idx="3"/>
              <a:endCxn id="10" idx="1"/>
            </p:cNvCxnSpPr>
            <p:nvPr/>
          </p:nvCxnSpPr>
          <p:spPr bwMode="auto">
            <a:xfrm>
              <a:off x="2514600" y="4991100"/>
              <a:ext cx="9144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直接箭头连接符 28"/>
            <p:cNvCxnSpPr>
              <a:stCxn id="6" idx="3"/>
              <a:endCxn id="11" idx="1"/>
            </p:cNvCxnSpPr>
            <p:nvPr/>
          </p:nvCxnSpPr>
          <p:spPr bwMode="auto">
            <a:xfrm>
              <a:off x="2514600" y="5372100"/>
              <a:ext cx="9144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直接箭头连接符 30"/>
            <p:cNvCxnSpPr>
              <a:stCxn id="7" idx="3"/>
              <a:endCxn id="12" idx="1"/>
            </p:cNvCxnSpPr>
            <p:nvPr/>
          </p:nvCxnSpPr>
          <p:spPr bwMode="auto">
            <a:xfrm>
              <a:off x="2514600" y="5753100"/>
              <a:ext cx="9144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" name="文本框 17">
              <a:extLst>
                <a:ext uri="{FF2B5EF4-FFF2-40B4-BE49-F238E27FC236}">
                  <a16:creationId xmlns="" xmlns:a16="http://schemas.microsoft.com/office/drawing/2014/main" id="{278228B2-0EC9-40B5-92D9-4533FB0C4B81}"/>
                </a:ext>
              </a:extLst>
            </p:cNvPr>
            <p:cNvSpPr txBox="1"/>
            <p:nvPr/>
          </p:nvSpPr>
          <p:spPr>
            <a:xfrm>
              <a:off x="1749406" y="4305477"/>
              <a:ext cx="3477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arra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文本框 17">
              <a:extLst>
                <a:ext uri="{FF2B5EF4-FFF2-40B4-BE49-F238E27FC236}">
                  <a16:creationId xmlns="" xmlns:a16="http://schemas.microsoft.com/office/drawing/2014/main" id="{278228B2-0EC9-40B5-92D9-4533FB0C4B81}"/>
                </a:ext>
              </a:extLst>
            </p:cNvPr>
            <p:cNvSpPr txBox="1"/>
            <p:nvPr/>
          </p:nvSpPr>
          <p:spPr>
            <a:xfrm>
              <a:off x="3825183" y="4492823"/>
              <a:ext cx="2058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文本框 17">
              <a:extLst>
                <a:ext uri="{FF2B5EF4-FFF2-40B4-BE49-F238E27FC236}">
                  <a16:creationId xmlns="" xmlns:a16="http://schemas.microsoft.com/office/drawing/2014/main" id="{278228B2-0EC9-40B5-92D9-4533FB0C4B81}"/>
                </a:ext>
              </a:extLst>
            </p:cNvPr>
            <p:cNvSpPr txBox="1"/>
            <p:nvPr/>
          </p:nvSpPr>
          <p:spPr>
            <a:xfrm>
              <a:off x="4891983" y="4492823"/>
              <a:ext cx="2058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文本框 17">
              <a:extLst>
                <a:ext uri="{FF2B5EF4-FFF2-40B4-BE49-F238E27FC236}">
                  <a16:creationId xmlns="" xmlns:a16="http://schemas.microsoft.com/office/drawing/2014/main" id="{278228B2-0EC9-40B5-92D9-4533FB0C4B81}"/>
                </a:ext>
              </a:extLst>
            </p:cNvPr>
            <p:cNvSpPr txBox="1"/>
            <p:nvPr/>
          </p:nvSpPr>
          <p:spPr>
            <a:xfrm>
              <a:off x="5958783" y="4492823"/>
              <a:ext cx="2058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文本框 17">
              <a:extLst>
                <a:ext uri="{FF2B5EF4-FFF2-40B4-BE49-F238E27FC236}">
                  <a16:creationId xmlns="" xmlns:a16="http://schemas.microsoft.com/office/drawing/2014/main" id="{278228B2-0EC9-40B5-92D9-4533FB0C4B81}"/>
                </a:ext>
              </a:extLst>
            </p:cNvPr>
            <p:cNvSpPr txBox="1"/>
            <p:nvPr/>
          </p:nvSpPr>
          <p:spPr>
            <a:xfrm>
              <a:off x="7025583" y="4492823"/>
              <a:ext cx="2058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8" name="直接箭头连接符 37"/>
            <p:cNvCxnSpPr>
              <a:stCxn id="32" idx="2"/>
              <a:endCxn id="5" idx="0"/>
            </p:cNvCxnSpPr>
            <p:nvPr/>
          </p:nvCxnSpPr>
          <p:spPr bwMode="auto">
            <a:xfrm>
              <a:off x="1923274" y="4613254"/>
              <a:ext cx="57926" cy="18734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" name="内容占位符 2">
            <a:extLst>
              <a:ext uri="{FF2B5EF4-FFF2-40B4-BE49-F238E27FC236}">
                <a16:creationId xmlns="" xmlns:a16="http://schemas.microsoft.com/office/drawing/2014/main" id="{FEB7E740-5E08-4957-82B7-4765CBA45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085" y="1168752"/>
            <a:ext cx="11377719" cy="5257800"/>
          </a:xfrm>
        </p:spPr>
        <p:txBody>
          <a:bodyPr/>
          <a:lstStyle/>
          <a:p>
            <a:pPr lvl="1"/>
            <a:r>
              <a:rPr lang="en-US" altLang="zh-CN" dirty="0" smtClean="0">
                <a:latin typeface="Times New Roman" panose="02020603050405020304" pitchFamily="18" charset="0"/>
              </a:rPr>
              <a:t>int[][] arra </a:t>
            </a:r>
            <a:r>
              <a:rPr lang="en-US" altLang="zh-CN" dirty="0">
                <a:latin typeface="Times New Roman" panose="02020603050405020304" pitchFamily="18" charset="0"/>
              </a:rPr>
              <a:t>= new int[3][ ]</a:t>
            </a:r>
            <a:r>
              <a:rPr lang="zh-CN" altLang="en-US" dirty="0">
                <a:latin typeface="Times New Roman" panose="02020603050405020304" pitchFamily="18" charset="0"/>
              </a:rPr>
              <a:t>；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lvl="1"/>
            <a:r>
              <a:rPr lang="en-US" altLang="zh-CN" dirty="0">
                <a:latin typeface="Times New Roman" panose="02020603050405020304" pitchFamily="18" charset="0"/>
              </a:rPr>
              <a:t>arra[0] = new int[4</a:t>
            </a:r>
            <a:r>
              <a:rPr lang="en-US" altLang="zh-CN" dirty="0" smtClean="0">
                <a:latin typeface="Times New Roman" panose="02020603050405020304" pitchFamily="18" charset="0"/>
              </a:rPr>
              <a:t>]; 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</a:rPr>
              <a:t>arra[1] </a:t>
            </a:r>
            <a:r>
              <a:rPr lang="en-US" altLang="zh-CN" dirty="0">
                <a:latin typeface="Times New Roman" panose="02020603050405020304" pitchFamily="18" charset="0"/>
              </a:rPr>
              <a:t>= new </a:t>
            </a:r>
            <a:r>
              <a:rPr lang="en-US" altLang="zh-CN" dirty="0" smtClean="0">
                <a:latin typeface="Times New Roman" panose="02020603050405020304" pitchFamily="18" charset="0"/>
              </a:rPr>
              <a:t>int[2]; 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</a:rPr>
              <a:t>arra[2] </a:t>
            </a:r>
            <a:r>
              <a:rPr lang="en-US" altLang="zh-CN" dirty="0">
                <a:latin typeface="Times New Roman" panose="02020603050405020304" pitchFamily="18" charset="0"/>
              </a:rPr>
              <a:t>= new </a:t>
            </a:r>
            <a:r>
              <a:rPr lang="en-US" altLang="zh-CN" dirty="0" smtClean="0">
                <a:latin typeface="Times New Roman" panose="02020603050405020304" pitchFamily="18" charset="0"/>
              </a:rPr>
              <a:t>int[3]; 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lvl="1"/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24282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D828B7F-A037-46CA-8F09-8E1641CE8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041" y="171451"/>
            <a:ext cx="9650744" cy="487363"/>
          </a:xfrm>
        </p:spPr>
        <p:txBody>
          <a:bodyPr/>
          <a:lstStyle/>
          <a:p>
            <a:r>
              <a:rPr lang="zh-CN" altLang="en-US" dirty="0"/>
              <a:t>二维数组的显式初始化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50B3892-BF3F-4D0F-9FDC-666CD357A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Times New Roman" pitchFamily="18" charset="0"/>
              </a:rPr>
              <a:t>用直接指定初值的方式创建二维数组对象，是在数组声明的同时创建数组对象，将数组元素的初值依次写入赋值号后</a:t>
            </a:r>
            <a:endParaRPr lang="en-US" altLang="zh-CN" dirty="0">
              <a:latin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itchFamily="18" charset="0"/>
              </a:rPr>
              <a:t>3</a:t>
            </a:r>
            <a:r>
              <a:rPr lang="zh-CN" altLang="en-US" dirty="0">
                <a:latin typeface="Times New Roman" pitchFamily="18" charset="0"/>
              </a:rPr>
              <a:t>行</a:t>
            </a:r>
            <a:r>
              <a:rPr lang="en-US" altLang="zh-CN" dirty="0">
                <a:latin typeface="Times New Roman" pitchFamily="18" charset="0"/>
              </a:rPr>
              <a:t>3</a:t>
            </a:r>
            <a:r>
              <a:rPr lang="zh-CN" altLang="en-US" dirty="0">
                <a:latin typeface="Times New Roman" pitchFamily="18" charset="0"/>
              </a:rPr>
              <a:t>列数组：</a:t>
            </a:r>
            <a:endParaRPr lang="en-US" altLang="zh-CN" dirty="0">
              <a:latin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altLang="zh-CN" dirty="0">
                <a:latin typeface="Times New Roman" pitchFamily="18" charset="0"/>
              </a:rPr>
              <a:t>int[][] a = {{3, -9, 6}, {8, 0, 1}, {11, 9, 8}}; 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Times New Roman" pitchFamily="18" charset="0"/>
              </a:rPr>
              <a:t>各子数组元素的个数可以不同</a:t>
            </a:r>
            <a:endParaRPr lang="en-US" altLang="zh-CN" dirty="0">
              <a:latin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altLang="zh-CN" dirty="0">
                <a:latin typeface="Times New Roman" pitchFamily="18" charset="0"/>
              </a:rPr>
              <a:t>int[][] b = {{3, -9}, {8, 0, 1}, {10, 11, 9, 8}}; </a:t>
            </a:r>
          </a:p>
        </p:txBody>
      </p:sp>
    </p:spTree>
    <p:extLst>
      <p:ext uri="{BB962C8B-B14F-4D97-AF65-F5344CB8AC3E}">
        <p14:creationId xmlns:p14="http://schemas.microsoft.com/office/powerpoint/2010/main" val="122213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041" y="171451"/>
            <a:ext cx="10971372" cy="487363"/>
          </a:xfrm>
        </p:spPr>
        <p:txBody>
          <a:bodyPr/>
          <a:lstStyle/>
          <a:p>
            <a:pPr eaLnBrk="1" hangingPunct="1"/>
            <a:r>
              <a:rPr lang="zh-CN" altLang="en-US" sz="3800" dirty="0"/>
              <a:t>第五章：数组与字符串</a:t>
            </a:r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数组的概念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一维数组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一维数组的声明及初始化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增长原理、赋值及参数传递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对象数组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二维数组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二维数组的声明及初始化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二维数组的本质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字符串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en-US" altLang="zh-CN" dirty="0">
                <a:latin typeface="Times New Roman" pitchFamily="18" charset="0"/>
                <a:ea typeface="宋体" panose="02010600030101010101" pitchFamily="2" charset="-122"/>
              </a:rPr>
              <a:t>String</a:t>
            </a:r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类、</a:t>
            </a:r>
            <a:r>
              <a:rPr lang="en-US" altLang="zh-CN" dirty="0">
                <a:latin typeface="Times New Roman" pitchFamily="18" charset="0"/>
                <a:ea typeface="宋体" panose="02010600030101010101" pitchFamily="2" charset="-122"/>
              </a:rPr>
              <a:t> StringBuffer</a:t>
            </a:r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及</a:t>
            </a:r>
            <a:r>
              <a:rPr lang="en-US" altLang="zh-CN" dirty="0" err="1">
                <a:latin typeface="Times New Roman" pitchFamily="18" charset="0"/>
                <a:ea typeface="宋体" panose="02010600030101010101" pitchFamily="2" charset="-122"/>
              </a:rPr>
              <a:t>StringBuilder</a:t>
            </a:r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类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本章小节</a:t>
            </a:r>
          </a:p>
        </p:txBody>
      </p:sp>
    </p:spTree>
    <p:extLst>
      <p:ext uri="{BB962C8B-B14F-4D97-AF65-F5344CB8AC3E}">
        <p14:creationId xmlns:p14="http://schemas.microsoft.com/office/powerpoint/2010/main" val="363718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82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DD98F1B-0688-4D90-A5F5-CBF362192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041" y="171451"/>
            <a:ext cx="9650744" cy="487363"/>
          </a:xfrm>
        </p:spPr>
        <p:txBody>
          <a:bodyPr/>
          <a:lstStyle/>
          <a:p>
            <a:r>
              <a:rPr lang="zh-CN" altLang="en-US" dirty="0"/>
              <a:t>二维数</a:t>
            </a:r>
            <a:r>
              <a:rPr lang="zh-CN" altLang="en-US"/>
              <a:t>组的本质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74311E00-598B-4A4D-8A58-C29DBBEE2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zh-CN" altLang="en-US" dirty="0">
                <a:latin typeface="Times New Roman" pitchFamily="18" charset="0"/>
              </a:rPr>
              <a:t>一维数组相当于一条线，二维数组相当于一个平面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algn="just"/>
            <a:r>
              <a:rPr lang="zh-CN" altLang="en-US" dirty="0">
                <a:latin typeface="Times New Roman" pitchFamily="18" charset="0"/>
              </a:rPr>
              <a:t>二维数组本质上是一维数组的一维数组</a:t>
            </a:r>
          </a:p>
          <a:p>
            <a:pPr marL="0" indent="0" algn="just">
              <a:buNone/>
            </a:pPr>
            <a:endParaRPr lang="zh-CN" altLang="en-US" dirty="0">
              <a:latin typeface="Times New Roman" pitchFamily="18" charset="0"/>
            </a:endParaRPr>
          </a:p>
        </p:txBody>
      </p:sp>
      <p:graphicFrame>
        <p:nvGraphicFramePr>
          <p:cNvPr id="5" name="Group 4">
            <a:extLst>
              <a:ext uri="{FF2B5EF4-FFF2-40B4-BE49-F238E27FC236}">
                <a16:creationId xmlns="" xmlns:a16="http://schemas.microsoft.com/office/drawing/2014/main" id="{FE5C1D83-B653-4269-AD70-77D69260A6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605738"/>
              </p:ext>
            </p:extLst>
          </p:nvPr>
        </p:nvGraphicFramePr>
        <p:xfrm>
          <a:off x="3758711" y="2436528"/>
          <a:ext cx="4165059" cy="1361124"/>
        </p:xfrm>
        <a:graphic>
          <a:graphicData uri="http://schemas.openxmlformats.org/drawingml/2006/table">
            <a:tbl>
              <a:tblPr/>
              <a:tblGrid>
                <a:gridCol w="13883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883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883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537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a[0][0] =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a[0][1] =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-9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a[0][2] =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37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a[1][0] =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8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a[1][1] =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a[1][2] =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37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a[2][0] =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11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a[2][1] =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9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a[2][2] =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8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156380" y="4343401"/>
            <a:ext cx="11877655" cy="1907977"/>
            <a:chOff x="117300" y="4343400"/>
            <a:chExt cx="8909401" cy="1907977"/>
          </a:xfrm>
        </p:grpSpPr>
        <p:grpSp>
          <p:nvGrpSpPr>
            <p:cNvPr id="7" name="组合 6"/>
            <p:cNvGrpSpPr/>
            <p:nvPr/>
          </p:nvGrpSpPr>
          <p:grpSpPr>
            <a:xfrm>
              <a:off x="117300" y="4343400"/>
              <a:ext cx="8909400" cy="1143000"/>
              <a:chOff x="158400" y="4343400"/>
              <a:chExt cx="8909400" cy="1143000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158400" y="4724400"/>
                <a:ext cx="8909400" cy="381000"/>
                <a:chOff x="158400" y="4724400"/>
                <a:chExt cx="8909400" cy="381000"/>
              </a:xfrm>
            </p:grpSpPr>
            <p:sp>
              <p:nvSpPr>
                <p:cNvPr id="33" name="矩形 32"/>
                <p:cNvSpPr/>
                <p:nvPr/>
              </p:nvSpPr>
              <p:spPr bwMode="auto">
                <a:xfrm>
                  <a:off x="158400" y="4724400"/>
                  <a:ext cx="990000" cy="381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第</a:t>
                  </a:r>
                  <a:r>
                    <a:rPr lang="en-US" altLang="zh-CN" sz="1600" b="0" dirty="0" smtClean="0"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0</a:t>
                  </a:r>
                  <a:r>
                    <a:rPr lang="zh-CN" altLang="en-US" sz="1600" b="0" dirty="0" smtClean="0"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列</a:t>
                  </a:r>
                  <a:endParaRPr kumimoji="0" lang="zh-CN" alt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4" name="矩形 33"/>
                <p:cNvSpPr/>
                <p:nvPr/>
              </p:nvSpPr>
              <p:spPr bwMode="auto">
                <a:xfrm>
                  <a:off x="1148325" y="4724400"/>
                  <a:ext cx="990000" cy="381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en-US" sz="1600" b="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第</a:t>
                  </a:r>
                  <a:r>
                    <a:rPr kumimoji="0" lang="en-US" altLang="zh-CN" sz="1600" b="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1</a:t>
                  </a:r>
                  <a:r>
                    <a:rPr kumimoji="0" lang="zh-CN" altLang="en-US" sz="1600" b="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列</a:t>
                  </a:r>
                </a:p>
              </p:txBody>
            </p:sp>
            <p:sp>
              <p:nvSpPr>
                <p:cNvPr id="35" name="矩形 34"/>
                <p:cNvSpPr/>
                <p:nvPr/>
              </p:nvSpPr>
              <p:spPr bwMode="auto">
                <a:xfrm>
                  <a:off x="2138250" y="4724400"/>
                  <a:ext cx="990000" cy="381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zh-CN" altLang="en-US" sz="1600" b="0" dirty="0" smtClean="0"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第</a:t>
                  </a:r>
                  <a:r>
                    <a:rPr lang="en-US" altLang="zh-CN" sz="1600" b="0" dirty="0" smtClean="0"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2</a:t>
                  </a:r>
                  <a:r>
                    <a:rPr lang="zh-CN" altLang="en-US" sz="1600" b="0" dirty="0" smtClean="0"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列</a:t>
                  </a:r>
                  <a:endParaRPr kumimoji="0" lang="zh-CN" altLang="en-US" sz="1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6" name="矩形 35"/>
                <p:cNvSpPr/>
                <p:nvPr/>
              </p:nvSpPr>
              <p:spPr bwMode="auto">
                <a:xfrm>
                  <a:off x="3128175" y="4724400"/>
                  <a:ext cx="990000" cy="381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en-US" sz="1600" b="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第</a:t>
                  </a:r>
                  <a:r>
                    <a:rPr kumimoji="0" lang="en-US" altLang="zh-CN" sz="1600" b="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0</a:t>
                  </a:r>
                  <a:r>
                    <a:rPr kumimoji="0" lang="zh-CN" altLang="en-US" sz="1600" b="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列</a:t>
                  </a:r>
                </a:p>
              </p:txBody>
            </p:sp>
            <p:sp>
              <p:nvSpPr>
                <p:cNvPr id="37" name="矩形 36"/>
                <p:cNvSpPr/>
                <p:nvPr/>
              </p:nvSpPr>
              <p:spPr bwMode="auto">
                <a:xfrm>
                  <a:off x="4118100" y="4724400"/>
                  <a:ext cx="990000" cy="381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en-US" sz="1600" b="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第</a:t>
                  </a:r>
                  <a:r>
                    <a:rPr kumimoji="0" lang="en-US" altLang="zh-CN" sz="1600" b="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1</a:t>
                  </a:r>
                  <a:r>
                    <a:rPr kumimoji="0" lang="zh-CN" altLang="en-US" sz="1600" b="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列</a:t>
                  </a:r>
                </a:p>
              </p:txBody>
            </p:sp>
            <p:sp>
              <p:nvSpPr>
                <p:cNvPr id="38" name="矩形 37"/>
                <p:cNvSpPr/>
                <p:nvPr/>
              </p:nvSpPr>
              <p:spPr bwMode="auto">
                <a:xfrm>
                  <a:off x="5108025" y="4724400"/>
                  <a:ext cx="990000" cy="381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en-US" sz="1600" b="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第</a:t>
                  </a:r>
                  <a:r>
                    <a:rPr kumimoji="0" lang="en-US" altLang="zh-CN" sz="1600" b="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2</a:t>
                  </a:r>
                  <a:r>
                    <a:rPr kumimoji="0" lang="zh-CN" altLang="en-US" sz="1600" b="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列</a:t>
                  </a:r>
                </a:p>
              </p:txBody>
            </p:sp>
            <p:sp>
              <p:nvSpPr>
                <p:cNvPr id="39" name="矩形 38"/>
                <p:cNvSpPr/>
                <p:nvPr/>
              </p:nvSpPr>
              <p:spPr bwMode="auto">
                <a:xfrm>
                  <a:off x="6097950" y="4724400"/>
                  <a:ext cx="990000" cy="381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en-US" sz="1600" b="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第</a:t>
                  </a:r>
                  <a:r>
                    <a:rPr kumimoji="0" lang="en-US" altLang="zh-CN" sz="1600" b="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0</a:t>
                  </a:r>
                  <a:r>
                    <a:rPr kumimoji="0" lang="zh-CN" altLang="en-US" sz="1600" b="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列</a:t>
                  </a:r>
                </a:p>
              </p:txBody>
            </p:sp>
            <p:sp>
              <p:nvSpPr>
                <p:cNvPr id="40" name="矩形 39"/>
                <p:cNvSpPr/>
                <p:nvPr/>
              </p:nvSpPr>
              <p:spPr bwMode="auto">
                <a:xfrm>
                  <a:off x="7087875" y="4724400"/>
                  <a:ext cx="990000" cy="381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en-US" sz="1600" b="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第</a:t>
                  </a:r>
                  <a:r>
                    <a:rPr kumimoji="0" lang="en-US" altLang="zh-CN" sz="1600" b="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1</a:t>
                  </a:r>
                  <a:r>
                    <a:rPr kumimoji="0" lang="zh-CN" altLang="en-US" sz="1600" b="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列</a:t>
                  </a:r>
                </a:p>
              </p:txBody>
            </p:sp>
            <p:sp>
              <p:nvSpPr>
                <p:cNvPr id="41" name="矩形 40"/>
                <p:cNvSpPr/>
                <p:nvPr/>
              </p:nvSpPr>
              <p:spPr bwMode="auto">
                <a:xfrm>
                  <a:off x="8077800" y="4724400"/>
                  <a:ext cx="990000" cy="381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en-US" sz="1600" b="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第</a:t>
                  </a:r>
                  <a:r>
                    <a:rPr kumimoji="0" lang="en-US" altLang="zh-CN" sz="1600" b="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2</a:t>
                  </a:r>
                  <a:r>
                    <a:rPr kumimoji="0" lang="zh-CN" altLang="en-US" sz="1600" b="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列</a:t>
                  </a:r>
                </a:p>
              </p:txBody>
            </p:sp>
          </p:grpSp>
          <p:grpSp>
            <p:nvGrpSpPr>
              <p:cNvPr id="19" name="组合 18"/>
              <p:cNvGrpSpPr/>
              <p:nvPr/>
            </p:nvGrpSpPr>
            <p:grpSpPr>
              <a:xfrm>
                <a:off x="158400" y="5105400"/>
                <a:ext cx="8909400" cy="381000"/>
                <a:chOff x="158400" y="4724400"/>
                <a:chExt cx="8909400" cy="381000"/>
              </a:xfrm>
            </p:grpSpPr>
            <p:sp>
              <p:nvSpPr>
                <p:cNvPr id="24" name="矩形 23"/>
                <p:cNvSpPr/>
                <p:nvPr/>
              </p:nvSpPr>
              <p:spPr bwMode="auto">
                <a:xfrm>
                  <a:off x="158400" y="4724400"/>
                  <a:ext cx="990000" cy="381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3</a:t>
                  </a:r>
                  <a:endParaRPr kumimoji="0" lang="zh-CN" alt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5" name="矩形 24"/>
                <p:cNvSpPr/>
                <p:nvPr/>
              </p:nvSpPr>
              <p:spPr bwMode="auto">
                <a:xfrm>
                  <a:off x="1148325" y="4724400"/>
                  <a:ext cx="990000" cy="381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600" b="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-9</a:t>
                  </a:r>
                  <a:endParaRPr kumimoji="0" lang="zh-CN" altLang="en-US" sz="1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6" name="矩形 25"/>
                <p:cNvSpPr/>
                <p:nvPr/>
              </p:nvSpPr>
              <p:spPr bwMode="auto">
                <a:xfrm>
                  <a:off x="2138250" y="4724400"/>
                  <a:ext cx="990000" cy="381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sz="1600" b="0" dirty="0" smtClean="0"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6</a:t>
                  </a:r>
                  <a:endParaRPr kumimoji="0" lang="zh-CN" altLang="en-US" sz="1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 bwMode="auto">
                <a:xfrm>
                  <a:off x="3128175" y="4724400"/>
                  <a:ext cx="990000" cy="381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600" b="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8</a:t>
                  </a:r>
                  <a:endParaRPr kumimoji="0" lang="zh-CN" altLang="en-US" sz="1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8" name="矩形 27"/>
                <p:cNvSpPr/>
                <p:nvPr/>
              </p:nvSpPr>
              <p:spPr bwMode="auto">
                <a:xfrm>
                  <a:off x="4118100" y="4724400"/>
                  <a:ext cx="990000" cy="381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600" b="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0</a:t>
                  </a:r>
                  <a:endParaRPr kumimoji="0" lang="zh-CN" altLang="en-US" sz="1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9" name="矩形 28"/>
                <p:cNvSpPr/>
                <p:nvPr/>
              </p:nvSpPr>
              <p:spPr bwMode="auto">
                <a:xfrm>
                  <a:off x="5108025" y="4724400"/>
                  <a:ext cx="990000" cy="381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600" b="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1</a:t>
                  </a:r>
                  <a:endParaRPr kumimoji="0" lang="zh-CN" altLang="en-US" sz="1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0" name="矩形 29"/>
                <p:cNvSpPr/>
                <p:nvPr/>
              </p:nvSpPr>
              <p:spPr bwMode="auto">
                <a:xfrm>
                  <a:off x="6097950" y="4724400"/>
                  <a:ext cx="990000" cy="381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600" b="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11</a:t>
                  </a:r>
                  <a:endParaRPr kumimoji="0" lang="zh-CN" altLang="en-US" sz="1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 bwMode="auto">
                <a:xfrm>
                  <a:off x="7087875" y="4724400"/>
                  <a:ext cx="990000" cy="381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600" b="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9</a:t>
                  </a:r>
                  <a:endParaRPr kumimoji="0" lang="zh-CN" altLang="en-US" sz="1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2" name="矩形 31"/>
                <p:cNvSpPr/>
                <p:nvPr/>
              </p:nvSpPr>
              <p:spPr bwMode="auto">
                <a:xfrm>
                  <a:off x="8077800" y="4724400"/>
                  <a:ext cx="990000" cy="381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600" b="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8</a:t>
                  </a:r>
                  <a:endParaRPr kumimoji="0" lang="zh-CN" altLang="en-US" sz="1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159059" y="4343400"/>
                <a:ext cx="8908741" cy="381000"/>
                <a:chOff x="159059" y="4343400"/>
                <a:chExt cx="8908741" cy="381000"/>
              </a:xfrm>
            </p:grpSpPr>
            <p:sp>
              <p:nvSpPr>
                <p:cNvPr id="21" name="矩形 20"/>
                <p:cNvSpPr/>
                <p:nvPr/>
              </p:nvSpPr>
              <p:spPr bwMode="auto">
                <a:xfrm>
                  <a:off x="159059" y="4343400"/>
                  <a:ext cx="2969115" cy="381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第</a:t>
                  </a:r>
                  <a:r>
                    <a:rPr lang="en-US" altLang="zh-CN" sz="1600" b="0" dirty="0" smtClean="0"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0</a:t>
                  </a:r>
                  <a:r>
                    <a:rPr lang="zh-CN" altLang="en-US" sz="1600" b="0" dirty="0"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行</a:t>
                  </a:r>
                  <a:endParaRPr kumimoji="0" lang="zh-CN" alt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 bwMode="auto">
                <a:xfrm>
                  <a:off x="3128910" y="4343400"/>
                  <a:ext cx="2969115" cy="381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第</a:t>
                  </a:r>
                  <a:r>
                    <a:rPr lang="en-US" altLang="zh-CN" sz="1600" b="0" dirty="0" smtClean="0"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1</a:t>
                  </a:r>
                  <a:r>
                    <a:rPr lang="zh-CN" altLang="en-US" sz="1600" b="0" dirty="0" smtClean="0"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行</a:t>
                  </a:r>
                  <a:endParaRPr kumimoji="0" lang="zh-CN" alt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3" name="矩形 22"/>
                <p:cNvSpPr/>
                <p:nvPr/>
              </p:nvSpPr>
              <p:spPr bwMode="auto">
                <a:xfrm>
                  <a:off x="6098685" y="4343400"/>
                  <a:ext cx="2969115" cy="381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第</a:t>
                  </a:r>
                  <a:r>
                    <a:rPr lang="en-US" altLang="zh-CN" sz="1600" b="0" dirty="0" smtClean="0"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2</a:t>
                  </a:r>
                  <a:r>
                    <a:rPr lang="zh-CN" altLang="en-US" sz="1600" b="0" dirty="0" smtClean="0"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行</a:t>
                  </a:r>
                  <a:endParaRPr kumimoji="0" lang="zh-CN" alt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8" name="组合 7"/>
            <p:cNvGrpSpPr/>
            <p:nvPr/>
          </p:nvGrpSpPr>
          <p:grpSpPr>
            <a:xfrm>
              <a:off x="117958" y="5486400"/>
              <a:ext cx="8908743" cy="764977"/>
              <a:chOff x="117958" y="5486400"/>
              <a:chExt cx="8908743" cy="764977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117958" y="5486400"/>
                <a:ext cx="2969115" cy="764977"/>
                <a:chOff x="117958" y="5486400"/>
                <a:chExt cx="2969115" cy="764977"/>
              </a:xfrm>
            </p:grpSpPr>
            <p:sp>
              <p:nvSpPr>
                <p:cNvPr id="16" name="右大括号 15"/>
                <p:cNvSpPr/>
                <p:nvPr/>
              </p:nvSpPr>
              <p:spPr bwMode="auto">
                <a:xfrm rot="5400000">
                  <a:off x="1373916" y="4230442"/>
                  <a:ext cx="457200" cy="2969115"/>
                </a:xfrm>
                <a:prstGeom prst="rightBrace">
                  <a:avLst>
                    <a:gd name="adj1" fmla="val 14455"/>
                    <a:gd name="adj2" fmla="val 50629"/>
                  </a:avLst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" name="文本框 17">
                  <a:extLst>
                    <a:ext uri="{FF2B5EF4-FFF2-40B4-BE49-F238E27FC236}">
                      <a16:creationId xmlns="" xmlns:a16="http://schemas.microsoft.com/office/drawing/2014/main" id="{278228B2-0EC9-40B5-92D9-4533FB0C4B81}"/>
                    </a:ext>
                  </a:extLst>
                </p:cNvPr>
                <p:cNvSpPr txBox="1"/>
                <p:nvPr/>
              </p:nvSpPr>
              <p:spPr>
                <a:xfrm>
                  <a:off x="836922" y="5943600"/>
                  <a:ext cx="114854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1400" b="0" dirty="0" smtClean="0">
                      <a:latin typeface="Times New Roman" panose="02020603050405020304" pitchFamily="18" charset="0"/>
                      <a:ea typeface="宋体" pitchFamily="2" charset="-122"/>
                      <a:cs typeface="Times New Roman" panose="02020603050405020304" pitchFamily="18" charset="0"/>
                    </a:rPr>
                    <a:t>第</a:t>
                  </a:r>
                  <a:r>
                    <a:rPr lang="en-US" altLang="zh-CN" sz="1400" b="0" dirty="0" smtClean="0">
                      <a:latin typeface="Times New Roman" panose="02020603050405020304" pitchFamily="18" charset="0"/>
                      <a:ea typeface="宋体" pitchFamily="2" charset="-122"/>
                      <a:cs typeface="Times New Roman" panose="02020603050405020304" pitchFamily="18" charset="0"/>
                    </a:rPr>
                    <a:t>0</a:t>
                  </a:r>
                  <a:r>
                    <a:rPr lang="zh-CN" altLang="en-US" sz="1400" b="0" dirty="0" smtClean="0">
                      <a:latin typeface="Times New Roman" panose="02020603050405020304" pitchFamily="18" charset="0"/>
                      <a:ea typeface="宋体" pitchFamily="2" charset="-122"/>
                      <a:cs typeface="Times New Roman" panose="02020603050405020304" pitchFamily="18" charset="0"/>
                    </a:rPr>
                    <a:t>行的数组元素</a:t>
                  </a:r>
                  <a:endParaRPr lang="zh-CN" altLang="en-US" sz="1400" b="0" dirty="0">
                    <a:latin typeface="Times New Roman" panose="02020603050405020304" pitchFamily="18" charset="0"/>
                    <a:ea typeface="宋体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3088470" y="5486400"/>
                <a:ext cx="2969115" cy="764977"/>
                <a:chOff x="117958" y="5486400"/>
                <a:chExt cx="2969115" cy="764977"/>
              </a:xfrm>
            </p:grpSpPr>
            <p:sp>
              <p:nvSpPr>
                <p:cNvPr id="14" name="右大括号 13"/>
                <p:cNvSpPr/>
                <p:nvPr/>
              </p:nvSpPr>
              <p:spPr bwMode="auto">
                <a:xfrm rot="5400000">
                  <a:off x="1373916" y="4230442"/>
                  <a:ext cx="457200" cy="2969115"/>
                </a:xfrm>
                <a:prstGeom prst="rightBrace">
                  <a:avLst>
                    <a:gd name="adj1" fmla="val 14455"/>
                    <a:gd name="adj2" fmla="val 50629"/>
                  </a:avLst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" name="文本框 17">
                  <a:extLst>
                    <a:ext uri="{FF2B5EF4-FFF2-40B4-BE49-F238E27FC236}">
                      <a16:creationId xmlns="" xmlns:a16="http://schemas.microsoft.com/office/drawing/2014/main" id="{278228B2-0EC9-40B5-92D9-4533FB0C4B81}"/>
                    </a:ext>
                  </a:extLst>
                </p:cNvPr>
                <p:cNvSpPr txBox="1"/>
                <p:nvPr/>
              </p:nvSpPr>
              <p:spPr>
                <a:xfrm>
                  <a:off x="836922" y="5943600"/>
                  <a:ext cx="114854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1400" b="0" dirty="0" smtClean="0">
                      <a:latin typeface="Times New Roman" panose="02020603050405020304" pitchFamily="18" charset="0"/>
                      <a:ea typeface="宋体" pitchFamily="2" charset="-122"/>
                      <a:cs typeface="Times New Roman" panose="02020603050405020304" pitchFamily="18" charset="0"/>
                    </a:rPr>
                    <a:t>第</a:t>
                  </a:r>
                  <a:r>
                    <a:rPr lang="en-US" altLang="zh-CN" sz="1400" b="0" dirty="0" smtClean="0">
                      <a:latin typeface="Times New Roman" panose="02020603050405020304" pitchFamily="18" charset="0"/>
                      <a:ea typeface="宋体" pitchFamily="2" charset="-122"/>
                      <a:cs typeface="Times New Roman" panose="02020603050405020304" pitchFamily="18" charset="0"/>
                    </a:rPr>
                    <a:t>1</a:t>
                  </a:r>
                  <a:r>
                    <a:rPr lang="zh-CN" altLang="en-US" sz="1400" b="0" dirty="0" smtClean="0">
                      <a:latin typeface="Times New Roman" panose="02020603050405020304" pitchFamily="18" charset="0"/>
                      <a:ea typeface="宋体" pitchFamily="2" charset="-122"/>
                      <a:cs typeface="Times New Roman" panose="02020603050405020304" pitchFamily="18" charset="0"/>
                    </a:rPr>
                    <a:t>行的数组元素</a:t>
                  </a:r>
                  <a:endParaRPr lang="zh-CN" altLang="en-US" sz="1400" b="0" dirty="0">
                    <a:latin typeface="Times New Roman" panose="02020603050405020304" pitchFamily="18" charset="0"/>
                    <a:ea typeface="宋体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组合 10"/>
              <p:cNvGrpSpPr/>
              <p:nvPr/>
            </p:nvGrpSpPr>
            <p:grpSpPr>
              <a:xfrm>
                <a:off x="6057586" y="5486400"/>
                <a:ext cx="2969115" cy="764977"/>
                <a:chOff x="117958" y="5486400"/>
                <a:chExt cx="2969115" cy="764977"/>
              </a:xfrm>
            </p:grpSpPr>
            <p:sp>
              <p:nvSpPr>
                <p:cNvPr id="12" name="右大括号 11"/>
                <p:cNvSpPr/>
                <p:nvPr/>
              </p:nvSpPr>
              <p:spPr bwMode="auto">
                <a:xfrm rot="5400000">
                  <a:off x="1373916" y="4230442"/>
                  <a:ext cx="457200" cy="2969115"/>
                </a:xfrm>
                <a:prstGeom prst="rightBrace">
                  <a:avLst>
                    <a:gd name="adj1" fmla="val 14455"/>
                    <a:gd name="adj2" fmla="val 50629"/>
                  </a:avLst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" name="文本框 17">
                  <a:extLst>
                    <a:ext uri="{FF2B5EF4-FFF2-40B4-BE49-F238E27FC236}">
                      <a16:creationId xmlns="" xmlns:a16="http://schemas.microsoft.com/office/drawing/2014/main" id="{278228B2-0EC9-40B5-92D9-4533FB0C4B81}"/>
                    </a:ext>
                  </a:extLst>
                </p:cNvPr>
                <p:cNvSpPr txBox="1"/>
                <p:nvPr/>
              </p:nvSpPr>
              <p:spPr>
                <a:xfrm>
                  <a:off x="836922" y="5943600"/>
                  <a:ext cx="114854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1400" b="0" dirty="0" smtClean="0">
                      <a:latin typeface="Times New Roman" panose="02020603050405020304" pitchFamily="18" charset="0"/>
                      <a:ea typeface="宋体" pitchFamily="2" charset="-122"/>
                      <a:cs typeface="Times New Roman" panose="02020603050405020304" pitchFamily="18" charset="0"/>
                    </a:rPr>
                    <a:t>第</a:t>
                  </a:r>
                  <a:r>
                    <a:rPr lang="en-US" altLang="zh-CN" sz="1400" b="0" dirty="0" smtClean="0">
                      <a:latin typeface="Times New Roman" panose="02020603050405020304" pitchFamily="18" charset="0"/>
                      <a:ea typeface="宋体" pitchFamily="2" charset="-122"/>
                      <a:cs typeface="Times New Roman" panose="02020603050405020304" pitchFamily="18" charset="0"/>
                    </a:rPr>
                    <a:t>2</a:t>
                  </a:r>
                  <a:r>
                    <a:rPr lang="zh-CN" altLang="en-US" sz="1400" b="0" dirty="0" smtClean="0">
                      <a:latin typeface="Times New Roman" panose="02020603050405020304" pitchFamily="18" charset="0"/>
                      <a:ea typeface="宋体" pitchFamily="2" charset="-122"/>
                      <a:cs typeface="Times New Roman" panose="02020603050405020304" pitchFamily="18" charset="0"/>
                    </a:rPr>
                    <a:t>行的数组元素</a:t>
                  </a:r>
                  <a:endParaRPr lang="zh-CN" altLang="en-US" sz="1400" b="0" dirty="0">
                    <a:latin typeface="Times New Roman" panose="02020603050405020304" pitchFamily="18" charset="0"/>
                    <a:ea typeface="宋体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9868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74DF6F1-090B-44C5-ABE2-FEF79F69F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矩阵运算（</a:t>
            </a:r>
            <a:r>
              <a:rPr lang="en-US" altLang="zh-CN" dirty="0"/>
              <a:t>1/3</a:t>
            </a:r>
            <a:r>
              <a:rPr lang="zh-CN" altLang="en-US" dirty="0"/>
              <a:t>）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6D7654D-3D8C-425B-9EAD-322DF0588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941" y="0"/>
            <a:ext cx="10006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6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432FC49-27D9-478B-8997-D7C20460D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矩阵运算（</a:t>
            </a:r>
            <a:r>
              <a:rPr lang="en-US" altLang="zh-CN" dirty="0"/>
              <a:t>2/3</a:t>
            </a:r>
            <a:r>
              <a:rPr lang="zh-CN" altLang="en-US" dirty="0"/>
              <a:t>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4A9F4947-38A5-415A-A4A7-B53435FAE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600" y="0"/>
            <a:ext cx="8301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1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026BCED-720B-4331-8016-D9F77742B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数组的概念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EA2BC257-5745-4E89-91CE-FC40110CA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085" y="2514600"/>
            <a:ext cx="11377719" cy="3911952"/>
          </a:xfrm>
        </p:spPr>
        <p:txBody>
          <a:bodyPr/>
          <a:lstStyle/>
          <a:p>
            <a:pPr algn="just" eaLnBrk="1" hangingPunct="1">
              <a:lnSpc>
                <a:spcPct val="125000"/>
              </a:lnSpc>
              <a:spcBef>
                <a:spcPts val="0"/>
              </a:spcBef>
              <a:buClr>
                <a:schemeClr val="hlink"/>
              </a:buClr>
              <a:buSzPct val="75000"/>
            </a:pPr>
            <a:r>
              <a:rPr lang="zh-CN" altLang="en-US" dirty="0">
                <a:latin typeface="Times New Roman" pitchFamily="18" charset="0"/>
              </a:rPr>
              <a:t>数组是相同数据类型元素的集合；</a:t>
            </a:r>
          </a:p>
          <a:p>
            <a:pPr algn="just" eaLnBrk="1" hangingPunct="1">
              <a:lnSpc>
                <a:spcPct val="125000"/>
              </a:lnSpc>
              <a:spcBef>
                <a:spcPts val="0"/>
              </a:spcBef>
              <a:buClr>
                <a:schemeClr val="hlink"/>
              </a:buClr>
              <a:buSzPct val="75000"/>
            </a:pPr>
            <a:r>
              <a:rPr lang="zh-CN" altLang="en-US" dirty="0">
                <a:latin typeface="Times New Roman" pitchFamily="18" charset="0"/>
              </a:rPr>
              <a:t>数组中各元素是有先后顺序的，它们在内存中按照这个先后顺序连续存放在一起；</a:t>
            </a:r>
          </a:p>
          <a:p>
            <a:pPr algn="just" eaLnBrk="1" hangingPunct="1">
              <a:lnSpc>
                <a:spcPct val="125000"/>
              </a:lnSpc>
              <a:spcBef>
                <a:spcPts val="0"/>
              </a:spcBef>
              <a:buClr>
                <a:schemeClr val="hlink"/>
              </a:buClr>
              <a:buSzPct val="75000"/>
            </a:pPr>
            <a:r>
              <a:rPr lang="zh-CN" altLang="en-US" dirty="0">
                <a:latin typeface="Times New Roman" pitchFamily="18" charset="0"/>
              </a:rPr>
              <a:t>数组元素用整个数组的名字和它自己在数组中的顺序位置来表示。</a:t>
            </a:r>
            <a:endParaRPr lang="en-US" altLang="zh-CN" dirty="0">
              <a:latin typeface="Times New Roman" pitchFamily="18" charset="0"/>
            </a:endParaRPr>
          </a:p>
          <a:p>
            <a:pPr lvl="1" algn="just" eaLnBrk="1" hangingPunct="1">
              <a:lnSpc>
                <a:spcPct val="125000"/>
              </a:lnSpc>
              <a:spcBef>
                <a:spcPts val="0"/>
              </a:spcBef>
              <a:buClr>
                <a:schemeClr val="hlink"/>
              </a:buClr>
              <a:buSzPct val="75000"/>
            </a:pPr>
            <a:r>
              <a:rPr lang="zh-CN" altLang="en-US" dirty="0">
                <a:latin typeface="Times New Roman" pitchFamily="18" charset="0"/>
              </a:rPr>
              <a:t>例如，</a:t>
            </a:r>
            <a:r>
              <a:rPr lang="en-US" altLang="zh-CN" dirty="0">
                <a:latin typeface="Times New Roman" pitchFamily="18" charset="0"/>
              </a:rPr>
              <a:t>a[0]</a:t>
            </a:r>
            <a:r>
              <a:rPr lang="zh-CN" altLang="en-US" dirty="0">
                <a:latin typeface="Times New Roman" pitchFamily="18" charset="0"/>
              </a:rPr>
              <a:t>表示名字为</a:t>
            </a:r>
            <a:r>
              <a:rPr lang="en-US" altLang="zh-CN" dirty="0">
                <a:latin typeface="Times New Roman" pitchFamily="18" charset="0"/>
              </a:rPr>
              <a:t>a </a:t>
            </a:r>
            <a:r>
              <a:rPr lang="zh-CN" altLang="en-US" dirty="0">
                <a:latin typeface="Times New Roman" pitchFamily="18" charset="0"/>
              </a:rPr>
              <a:t>的数组中的第一个元素，</a:t>
            </a:r>
            <a:r>
              <a:rPr lang="en-US" altLang="zh-CN" dirty="0">
                <a:latin typeface="Times New Roman" pitchFamily="18" charset="0"/>
              </a:rPr>
              <a:t>a[1]</a:t>
            </a:r>
            <a:r>
              <a:rPr lang="zh-CN" altLang="en-US" dirty="0">
                <a:latin typeface="Times New Roman" pitchFamily="18" charset="0"/>
              </a:rPr>
              <a:t>代表数组</a:t>
            </a:r>
            <a:r>
              <a:rPr lang="en-US" altLang="zh-CN" dirty="0">
                <a:latin typeface="Times New Roman" pitchFamily="18" charset="0"/>
              </a:rPr>
              <a:t>a</a:t>
            </a:r>
            <a:r>
              <a:rPr lang="zh-CN" altLang="en-US" dirty="0">
                <a:latin typeface="Times New Roman" pitchFamily="18" charset="0"/>
              </a:rPr>
              <a:t>的第二个元素，依次类推。</a:t>
            </a:r>
          </a:p>
          <a:p>
            <a:pPr algn="just">
              <a:lnSpc>
                <a:spcPct val="125000"/>
              </a:lnSpc>
              <a:spcBef>
                <a:spcPts val="0"/>
              </a:spcBef>
            </a:pPr>
            <a:r>
              <a:rPr lang="zh-CN" altLang="en-US" dirty="0">
                <a:latin typeface="Times New Roman" pitchFamily="18" charset="0"/>
              </a:rPr>
              <a:t>数组也是一个对象，可以有属性，但没有方法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92120E55-D9F2-4812-B3A7-97BE46C3E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254" y="1219200"/>
            <a:ext cx="580314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043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F2A9ECB-136C-420C-8E3C-A861B5A18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矩阵运算（</a:t>
            </a:r>
            <a:r>
              <a:rPr lang="en-US" altLang="zh-CN" dirty="0"/>
              <a:t>3/3</a:t>
            </a:r>
            <a:r>
              <a:rPr lang="zh-CN" altLang="en-US" dirty="0"/>
              <a:t>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F90A950D-A5C4-43BA-9856-C34859698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67" y="119063"/>
            <a:ext cx="11682479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2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041" y="171451"/>
            <a:ext cx="10971372" cy="487363"/>
          </a:xfrm>
        </p:spPr>
        <p:txBody>
          <a:bodyPr/>
          <a:lstStyle/>
          <a:p>
            <a:pPr eaLnBrk="1" hangingPunct="1"/>
            <a:r>
              <a:rPr lang="zh-CN" altLang="en-US" sz="3800" dirty="0"/>
              <a:t>第五章：数组与字符串</a:t>
            </a:r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数组的概念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一维数组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一维数组的声明及初始化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增长原理、赋值及参数传递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对象数组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二维数组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二维数组的声明及初始化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二维数组的本质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字符串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en-US" altLang="zh-CN" dirty="0">
                <a:latin typeface="Times New Roman" pitchFamily="18" charset="0"/>
                <a:ea typeface="宋体" panose="02010600030101010101" pitchFamily="2" charset="-122"/>
              </a:rPr>
              <a:t>String</a:t>
            </a:r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类、</a:t>
            </a:r>
            <a:r>
              <a:rPr lang="en-US" altLang="zh-CN" dirty="0">
                <a:latin typeface="Times New Roman" pitchFamily="18" charset="0"/>
                <a:ea typeface="宋体" panose="02010600030101010101" pitchFamily="2" charset="-122"/>
              </a:rPr>
              <a:t> StringBuffer</a:t>
            </a:r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及</a:t>
            </a:r>
            <a:r>
              <a:rPr lang="en-US" altLang="zh-CN" dirty="0" err="1">
                <a:latin typeface="Times New Roman" pitchFamily="18" charset="0"/>
                <a:ea typeface="宋体" panose="02010600030101010101" pitchFamily="2" charset="-122"/>
              </a:rPr>
              <a:t>StringBuilder</a:t>
            </a:r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类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本章小节</a:t>
            </a:r>
          </a:p>
        </p:txBody>
      </p:sp>
    </p:spTree>
    <p:extLst>
      <p:ext uri="{BB962C8B-B14F-4D97-AF65-F5344CB8AC3E}">
        <p14:creationId xmlns:p14="http://schemas.microsoft.com/office/powerpoint/2010/main" val="298675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82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7ABCCCB-530F-4F25-AEF3-81606687F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字符串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B4A612FD-8D42-4BAC-8B62-70D05BA86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25000"/>
              </a:lnSpc>
            </a:pPr>
            <a:r>
              <a:rPr lang="en-US" altLang="zh-CN" dirty="0">
                <a:latin typeface="Times New Roman" pitchFamily="18" charset="0"/>
              </a:rPr>
              <a:t>String</a:t>
            </a:r>
            <a:r>
              <a:rPr lang="zh-CN" altLang="en-US" dirty="0">
                <a:latin typeface="Times New Roman" pitchFamily="18" charset="0"/>
              </a:rPr>
              <a:t>类</a:t>
            </a:r>
            <a:endParaRPr lang="en-US" altLang="zh-CN" dirty="0">
              <a:latin typeface="Times New Roman" pitchFamily="18" charset="0"/>
            </a:endParaRPr>
          </a:p>
          <a:p>
            <a:pPr lvl="1" algn="just">
              <a:lnSpc>
                <a:spcPct val="125000"/>
              </a:lnSpc>
            </a:pPr>
            <a:r>
              <a:rPr lang="zh-CN" altLang="en-US" sz="2800" dirty="0">
                <a:latin typeface="Times New Roman" pitchFamily="18" charset="0"/>
              </a:rPr>
              <a:t>字符串常量</a:t>
            </a:r>
            <a:endParaRPr lang="en-US" altLang="zh-CN" sz="2800" dirty="0">
              <a:latin typeface="Times New Roman" pitchFamily="18" charset="0"/>
            </a:endParaRPr>
          </a:p>
          <a:p>
            <a:pPr lvl="1" algn="just">
              <a:lnSpc>
                <a:spcPct val="125000"/>
              </a:lnSpc>
            </a:pPr>
            <a:r>
              <a:rPr lang="zh-CN" altLang="en-US" sz="2800" dirty="0">
                <a:latin typeface="Times New Roman" pitchFamily="18" charset="0"/>
              </a:rPr>
              <a:t>创建的对象在操作中不能变动和修改字符串的内容</a:t>
            </a:r>
            <a:endParaRPr lang="en-US" altLang="zh-CN" sz="2800" dirty="0">
              <a:latin typeface="Times New Roman" pitchFamily="18" charset="0"/>
            </a:endParaRPr>
          </a:p>
          <a:p>
            <a:pPr lvl="1" algn="just">
              <a:lnSpc>
                <a:spcPct val="125000"/>
              </a:lnSpc>
            </a:pPr>
            <a:r>
              <a:rPr lang="zh-CN" altLang="en-US" sz="2800" dirty="0">
                <a:latin typeface="Times New Roman" pitchFamily="18" charset="0"/>
              </a:rPr>
              <a:t>只能进行查找和比较等操作</a:t>
            </a:r>
            <a:endParaRPr lang="en-US" altLang="zh-CN" sz="2800" dirty="0">
              <a:latin typeface="Times New Roman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latin typeface="Times New Roman" pitchFamily="18" charset="0"/>
              </a:rPr>
              <a:t>StringBuffer</a:t>
            </a:r>
            <a:r>
              <a:rPr lang="zh-CN" altLang="en-US" dirty="0">
                <a:latin typeface="Times New Roman" pitchFamily="18" charset="0"/>
              </a:rPr>
              <a:t>类和</a:t>
            </a:r>
            <a:r>
              <a:rPr lang="en-US" altLang="zh-CN" dirty="0" err="1">
                <a:latin typeface="Times New Roman" pitchFamily="18" charset="0"/>
              </a:rPr>
              <a:t>StringBuilder</a:t>
            </a:r>
            <a:r>
              <a:rPr lang="zh-CN" altLang="en-US" dirty="0">
                <a:latin typeface="Times New Roman" pitchFamily="18" charset="0"/>
              </a:rPr>
              <a:t>类</a:t>
            </a:r>
            <a:endParaRPr lang="en-US" altLang="zh-CN" dirty="0">
              <a:latin typeface="Times New Roman" pitchFamily="18" charset="0"/>
            </a:endParaRPr>
          </a:p>
          <a:p>
            <a:pPr lvl="1" algn="just">
              <a:lnSpc>
                <a:spcPct val="125000"/>
              </a:lnSpc>
            </a:pPr>
            <a:r>
              <a:rPr lang="zh-CN" altLang="en-US" sz="2800" dirty="0">
                <a:latin typeface="Times New Roman" pitchFamily="18" charset="0"/>
              </a:rPr>
              <a:t>字符串变量</a:t>
            </a:r>
            <a:endParaRPr lang="en-US" altLang="zh-CN" sz="2800" dirty="0">
              <a:latin typeface="Times New Roman" pitchFamily="18" charset="0"/>
            </a:endParaRPr>
          </a:p>
          <a:p>
            <a:pPr lvl="1" algn="just">
              <a:lnSpc>
                <a:spcPct val="125000"/>
              </a:lnSpc>
            </a:pPr>
            <a:r>
              <a:rPr lang="zh-CN" altLang="en-US" sz="2800" dirty="0">
                <a:latin typeface="Times New Roman" pitchFamily="18" charset="0"/>
              </a:rPr>
              <a:t>创建的对象在操作中可以更改字符串的内容</a:t>
            </a:r>
            <a:endParaRPr lang="en-US" altLang="zh-CN" sz="2800" dirty="0">
              <a:latin typeface="Times New Roman" pitchFamily="18" charset="0"/>
            </a:endParaRPr>
          </a:p>
          <a:p>
            <a:pPr lvl="1" algn="just">
              <a:lnSpc>
                <a:spcPct val="125000"/>
              </a:lnSpc>
            </a:pPr>
            <a:r>
              <a:rPr lang="zh-CN" altLang="en-US" sz="2800" dirty="0">
                <a:latin typeface="Times New Roman" pitchFamily="18" charset="0"/>
              </a:rPr>
              <a:t>可以进行添加、插入、修改之类的操作</a:t>
            </a:r>
            <a:endParaRPr lang="zh-CN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5600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B0081A8-B5E4-4792-AD3A-6C4A38B52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创建</a:t>
            </a:r>
            <a:r>
              <a:rPr lang="en-US" altLang="zh-CN" dirty="0"/>
              <a:t>String</a:t>
            </a:r>
            <a:r>
              <a:rPr lang="zh-CN" altLang="en-US" dirty="0"/>
              <a:t>对象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9143BBEA-902A-4D64-A722-EE6FC5223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latin typeface="Times New Roman" panose="02020603050405020304" pitchFamily="18" charset="0"/>
              </a:rPr>
              <a:t>任何字符串常量都是</a:t>
            </a:r>
            <a:r>
              <a:rPr lang="en-US" altLang="zh-CN" dirty="0">
                <a:latin typeface="Times New Roman" panose="02020603050405020304" pitchFamily="18" charset="0"/>
              </a:rPr>
              <a:t>String</a:t>
            </a:r>
            <a:r>
              <a:rPr lang="zh-CN" altLang="en-US" dirty="0">
                <a:latin typeface="Times New Roman" panose="02020603050405020304" pitchFamily="18" charset="0"/>
              </a:rPr>
              <a:t>类的对象只不过在没有明确命名时，</a:t>
            </a:r>
            <a:r>
              <a:rPr lang="en-US" altLang="zh-CN" dirty="0">
                <a:latin typeface="Times New Roman" panose="02020603050405020304" pitchFamily="18" charset="0"/>
              </a:rPr>
              <a:t>Java</a:t>
            </a:r>
            <a:r>
              <a:rPr lang="zh-CN" altLang="en-US" dirty="0">
                <a:latin typeface="Times New Roman" panose="02020603050405020304" pitchFamily="18" charset="0"/>
              </a:rPr>
              <a:t>自动为其创建一个匿名</a:t>
            </a:r>
            <a:r>
              <a:rPr lang="en-US" altLang="zh-CN" dirty="0">
                <a:latin typeface="Times New Roman" panose="02020603050405020304" pitchFamily="18" charset="0"/>
              </a:rPr>
              <a:t>String</a:t>
            </a:r>
            <a:r>
              <a:rPr lang="zh-CN" altLang="en-US" dirty="0" smtClean="0">
                <a:latin typeface="Times New Roman" panose="02020603050405020304" pitchFamily="18" charset="0"/>
              </a:rPr>
              <a:t>类的对象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latin typeface="Times New Roman" panose="02020603050405020304" pitchFamily="18" charset="0"/>
              </a:rPr>
              <a:t>创建</a:t>
            </a:r>
            <a:r>
              <a:rPr lang="en-US" altLang="zh-CN" dirty="0">
                <a:latin typeface="Times New Roman" panose="02020603050405020304" pitchFamily="18" charset="0"/>
              </a:rPr>
              <a:t>String</a:t>
            </a:r>
            <a:r>
              <a:rPr lang="zh-CN" altLang="en-US" dirty="0">
                <a:latin typeface="Times New Roman" panose="02020603050405020304" pitchFamily="18" charset="0"/>
              </a:rPr>
              <a:t>类的对象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String </a:t>
            </a:r>
            <a:r>
              <a:rPr lang="en-US" altLang="zh-CN" sz="2800" dirty="0" smtClean="0">
                <a:latin typeface="Times New Roman" panose="02020603050405020304" pitchFamily="18" charset="0"/>
              </a:rPr>
              <a:t>str = “Java</a:t>
            </a:r>
            <a:r>
              <a:rPr lang="zh-CN" altLang="en-US" sz="2800" dirty="0" smtClean="0">
                <a:latin typeface="Times New Roman" panose="02020603050405020304" pitchFamily="18" charset="0"/>
              </a:rPr>
              <a:t>语言</a:t>
            </a:r>
            <a:r>
              <a:rPr lang="en-US" altLang="zh-CN" sz="2800" dirty="0" smtClean="0">
                <a:latin typeface="Times New Roman" panose="02020603050405020304" pitchFamily="18" charset="0"/>
              </a:rPr>
              <a:t>”</a:t>
            </a:r>
            <a:r>
              <a:rPr lang="zh-CN" altLang="en-US" sz="2800" dirty="0" smtClean="0">
                <a:latin typeface="Times New Roman" panose="02020603050405020304" pitchFamily="18" charset="0"/>
              </a:rPr>
              <a:t>；</a:t>
            </a:r>
            <a:endParaRPr lang="zh-CN" altLang="en-US" dirty="0"/>
          </a:p>
        </p:txBody>
      </p:sp>
      <p:grpSp>
        <p:nvGrpSpPr>
          <p:cNvPr id="26" name="组合 25"/>
          <p:cNvGrpSpPr/>
          <p:nvPr/>
        </p:nvGrpSpPr>
        <p:grpSpPr>
          <a:xfrm>
            <a:off x="2583556" y="5181600"/>
            <a:ext cx="6724541" cy="1072754"/>
            <a:chOff x="1752600" y="5434584"/>
            <a:chExt cx="5044062" cy="1072754"/>
          </a:xfrm>
        </p:grpSpPr>
        <p:sp>
          <p:nvSpPr>
            <p:cNvPr id="16" name="矩形 15">
              <a:extLst>
                <a:ext uri="{FF2B5EF4-FFF2-40B4-BE49-F238E27FC236}">
                  <a16:creationId xmlns="" xmlns:a16="http://schemas.microsoft.com/office/drawing/2014/main" id="{2AF2EFE8-2A5C-46AD-BBF3-D2022EB5AA55}"/>
                </a:ext>
              </a:extLst>
            </p:cNvPr>
            <p:cNvSpPr/>
            <p:nvPr/>
          </p:nvSpPr>
          <p:spPr bwMode="auto">
            <a:xfrm>
              <a:off x="3588724" y="5742361"/>
              <a:ext cx="565182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="" xmlns:a16="http://schemas.microsoft.com/office/drawing/2014/main" id="{39E555E7-221C-48A1-BAF0-387967B03533}"/>
                </a:ext>
              </a:extLst>
            </p:cNvPr>
            <p:cNvSpPr/>
            <p:nvPr/>
          </p:nvSpPr>
          <p:spPr bwMode="auto">
            <a:xfrm>
              <a:off x="4147449" y="5742361"/>
              <a:ext cx="565182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="" xmlns:a16="http://schemas.microsoft.com/office/drawing/2014/main" id="{40D9731C-8212-470B-BEFB-79D996929568}"/>
                </a:ext>
              </a:extLst>
            </p:cNvPr>
            <p:cNvSpPr/>
            <p:nvPr/>
          </p:nvSpPr>
          <p:spPr bwMode="auto">
            <a:xfrm>
              <a:off x="3029999" y="5742361"/>
              <a:ext cx="565182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="" xmlns:a16="http://schemas.microsoft.com/office/drawing/2014/main" id="{4FF21F57-E1B0-4D50-B405-CF6C62FAA1CA}"/>
                </a:ext>
              </a:extLst>
            </p:cNvPr>
            <p:cNvSpPr/>
            <p:nvPr/>
          </p:nvSpPr>
          <p:spPr bwMode="auto">
            <a:xfrm>
              <a:off x="4706174" y="5742361"/>
              <a:ext cx="565182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="" xmlns:a16="http://schemas.microsoft.com/office/drawing/2014/main" id="{668D5CC4-4574-40EA-B5B5-C0C7AA6966F2}"/>
                </a:ext>
              </a:extLst>
            </p:cNvPr>
            <p:cNvSpPr/>
            <p:nvPr/>
          </p:nvSpPr>
          <p:spPr bwMode="auto">
            <a:xfrm>
              <a:off x="5264899" y="5742361"/>
              <a:ext cx="565182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2000" b="0" dirty="0" smtClean="0">
                  <a:latin typeface="宋体" pitchFamily="2" charset="-122"/>
                  <a:ea typeface="宋体" pitchFamily="2" charset="-122"/>
                  <a:cs typeface="Times New Roman" panose="02020603050405020304" pitchFamily="18" charset="0"/>
                </a:rPr>
                <a:t>语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34A885AF-CBB6-4237-A9E5-669F5863F1BD}"/>
                </a:ext>
              </a:extLst>
            </p:cNvPr>
            <p:cNvSpPr/>
            <p:nvPr/>
          </p:nvSpPr>
          <p:spPr bwMode="auto">
            <a:xfrm>
              <a:off x="1913405" y="5742361"/>
              <a:ext cx="565182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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直接箭头连接符 7">
              <a:extLst>
                <a:ext uri="{FF2B5EF4-FFF2-40B4-BE49-F238E27FC236}">
                  <a16:creationId xmlns="" xmlns:a16="http://schemas.microsoft.com/office/drawing/2014/main" id="{4EB03979-853E-48CE-94FE-FF8EBB0C3795}"/>
                </a:ext>
              </a:extLst>
            </p:cNvPr>
            <p:cNvCxnSpPr>
              <a:cxnSpLocks/>
              <a:endCxn id="18" idx="1"/>
            </p:cNvCxnSpPr>
            <p:nvPr/>
          </p:nvCxnSpPr>
          <p:spPr bwMode="auto">
            <a:xfrm>
              <a:off x="2254416" y="5970961"/>
              <a:ext cx="775583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文本框 17">
              <a:extLst>
                <a:ext uri="{FF2B5EF4-FFF2-40B4-BE49-F238E27FC236}">
                  <a16:creationId xmlns="" xmlns:a16="http://schemas.microsoft.com/office/drawing/2014/main" id="{278228B2-0EC9-40B5-92D9-4533FB0C4B81}"/>
                </a:ext>
              </a:extLst>
            </p:cNvPr>
            <p:cNvSpPr txBox="1"/>
            <p:nvPr/>
          </p:nvSpPr>
          <p:spPr>
            <a:xfrm>
              <a:off x="2013895" y="5434584"/>
              <a:ext cx="2731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str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文本框 18">
              <a:extLst>
                <a:ext uri="{FF2B5EF4-FFF2-40B4-BE49-F238E27FC236}">
                  <a16:creationId xmlns="" xmlns:a16="http://schemas.microsoft.com/office/drawing/2014/main" id="{CDBF635F-68EC-46B7-BEFA-2CB6D770E63C}"/>
                </a:ext>
              </a:extLst>
            </p:cNvPr>
            <p:cNvSpPr txBox="1"/>
            <p:nvPr/>
          </p:nvSpPr>
          <p:spPr>
            <a:xfrm>
              <a:off x="3175373" y="5434584"/>
              <a:ext cx="2058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文本框 19">
              <a:extLst>
                <a:ext uri="{FF2B5EF4-FFF2-40B4-BE49-F238E27FC236}">
                  <a16:creationId xmlns="" xmlns:a16="http://schemas.microsoft.com/office/drawing/2014/main" id="{DDBECC01-B38A-490B-8F53-87820F3BF70A}"/>
                </a:ext>
              </a:extLst>
            </p:cNvPr>
            <p:cNvSpPr txBox="1"/>
            <p:nvPr/>
          </p:nvSpPr>
          <p:spPr>
            <a:xfrm>
              <a:off x="3734098" y="5434584"/>
              <a:ext cx="2058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20">
              <a:extLst>
                <a:ext uri="{FF2B5EF4-FFF2-40B4-BE49-F238E27FC236}">
                  <a16:creationId xmlns="" xmlns:a16="http://schemas.microsoft.com/office/drawing/2014/main" id="{35C189E9-12E0-4876-9F86-36DC1FCAFE17}"/>
                </a:ext>
              </a:extLst>
            </p:cNvPr>
            <p:cNvSpPr txBox="1"/>
            <p:nvPr/>
          </p:nvSpPr>
          <p:spPr>
            <a:xfrm>
              <a:off x="4292823" y="5434584"/>
              <a:ext cx="2058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文本框 21">
              <a:extLst>
                <a:ext uri="{FF2B5EF4-FFF2-40B4-BE49-F238E27FC236}">
                  <a16:creationId xmlns="" xmlns:a16="http://schemas.microsoft.com/office/drawing/2014/main" id="{569ADABB-73B6-470F-BCEE-C0097BACCEA9}"/>
                </a:ext>
              </a:extLst>
            </p:cNvPr>
            <p:cNvSpPr txBox="1"/>
            <p:nvPr/>
          </p:nvSpPr>
          <p:spPr>
            <a:xfrm>
              <a:off x="4851548" y="5434584"/>
              <a:ext cx="2058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文本框 22">
              <a:extLst>
                <a:ext uri="{FF2B5EF4-FFF2-40B4-BE49-F238E27FC236}">
                  <a16:creationId xmlns="" xmlns:a16="http://schemas.microsoft.com/office/drawing/2014/main" id="{F9C79A8E-60E2-43FB-A43D-20DC6C00CB09}"/>
                </a:ext>
              </a:extLst>
            </p:cNvPr>
            <p:cNvSpPr txBox="1"/>
            <p:nvPr/>
          </p:nvSpPr>
          <p:spPr>
            <a:xfrm>
              <a:off x="5410273" y="5434584"/>
              <a:ext cx="2058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="" xmlns:a16="http://schemas.microsoft.com/office/drawing/2014/main" id="{668D5CC4-4574-40EA-B5B5-C0C7AA6966F2}"/>
                </a:ext>
              </a:extLst>
            </p:cNvPr>
            <p:cNvSpPr/>
            <p:nvPr/>
          </p:nvSpPr>
          <p:spPr bwMode="auto">
            <a:xfrm>
              <a:off x="5823624" y="5742361"/>
              <a:ext cx="565182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2000" b="0" dirty="0">
                  <a:latin typeface="宋体" pitchFamily="2" charset="-122"/>
                  <a:ea typeface="宋体" pitchFamily="2" charset="-122"/>
                  <a:cs typeface="Times New Roman" panose="02020603050405020304" pitchFamily="18" charset="0"/>
                </a:rPr>
                <a:t>言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2" name="文本框 22">
              <a:extLst>
                <a:ext uri="{FF2B5EF4-FFF2-40B4-BE49-F238E27FC236}">
                  <a16:creationId xmlns="" xmlns:a16="http://schemas.microsoft.com/office/drawing/2014/main" id="{F9C79A8E-60E2-43FB-A43D-20DC6C00CB09}"/>
                </a:ext>
              </a:extLst>
            </p:cNvPr>
            <p:cNvSpPr txBox="1"/>
            <p:nvPr/>
          </p:nvSpPr>
          <p:spPr>
            <a:xfrm>
              <a:off x="5968998" y="5434584"/>
              <a:ext cx="2058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文本框 17">
              <a:extLst>
                <a:ext uri="{FF2B5EF4-FFF2-40B4-BE49-F238E27FC236}">
                  <a16:creationId xmlns="" xmlns:a16="http://schemas.microsoft.com/office/drawing/2014/main" id="{278228B2-0EC9-40B5-92D9-4533FB0C4B81}"/>
                </a:ext>
              </a:extLst>
            </p:cNvPr>
            <p:cNvSpPr txBox="1"/>
            <p:nvPr/>
          </p:nvSpPr>
          <p:spPr>
            <a:xfrm>
              <a:off x="1752600" y="6199561"/>
              <a:ext cx="677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0" dirty="0" smtClean="0">
                  <a:latin typeface="宋体" pitchFamily="2" charset="-122"/>
                  <a:ea typeface="宋体" pitchFamily="2" charset="-122"/>
                  <a:cs typeface="Times New Roman" panose="02020603050405020304" pitchFamily="18" charset="0"/>
                </a:rPr>
                <a:t>引用变量</a:t>
              </a:r>
              <a:endParaRPr lang="zh-CN" altLang="en-US" sz="1400" b="0" dirty="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文本框 17">
              <a:extLst>
                <a:ext uri="{FF2B5EF4-FFF2-40B4-BE49-F238E27FC236}">
                  <a16:creationId xmlns="" xmlns:a16="http://schemas.microsoft.com/office/drawing/2014/main" id="{278228B2-0EC9-40B5-92D9-4533FB0C4B81}"/>
                </a:ext>
              </a:extLst>
            </p:cNvPr>
            <p:cNvSpPr txBox="1"/>
            <p:nvPr/>
          </p:nvSpPr>
          <p:spPr>
            <a:xfrm>
              <a:off x="6388805" y="5817073"/>
              <a:ext cx="4078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0" dirty="0" smtClean="0">
                  <a:latin typeface="宋体" pitchFamily="2" charset="-122"/>
                  <a:ea typeface="宋体" pitchFamily="2" charset="-122"/>
                  <a:cs typeface="Times New Roman" panose="02020603050405020304" pitchFamily="18" charset="0"/>
                </a:rPr>
                <a:t>字符</a:t>
              </a:r>
              <a:endParaRPr lang="zh-CN" altLang="en-US" sz="1400" b="0" dirty="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5" name="文本框 17">
              <a:extLst>
                <a:ext uri="{FF2B5EF4-FFF2-40B4-BE49-F238E27FC236}">
                  <a16:creationId xmlns="" xmlns:a16="http://schemas.microsoft.com/office/drawing/2014/main" id="{278228B2-0EC9-40B5-92D9-4533FB0C4B81}"/>
                </a:ext>
              </a:extLst>
            </p:cNvPr>
            <p:cNvSpPr txBox="1"/>
            <p:nvPr/>
          </p:nvSpPr>
          <p:spPr>
            <a:xfrm>
              <a:off x="6388805" y="5434584"/>
              <a:ext cx="4078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0" dirty="0" smtClean="0">
                  <a:latin typeface="宋体" pitchFamily="2" charset="-122"/>
                  <a:ea typeface="宋体" pitchFamily="2" charset="-122"/>
                  <a:cs typeface="Times New Roman" panose="02020603050405020304" pitchFamily="18" charset="0"/>
                </a:rPr>
                <a:t>下标</a:t>
              </a:r>
              <a:endParaRPr lang="zh-CN" altLang="en-US" sz="1400" b="0" dirty="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630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3A33120-C6AF-4842-ABAC-D07612558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String</a:t>
            </a:r>
            <a:r>
              <a:rPr lang="zh-CN" altLang="en-US" dirty="0"/>
              <a:t>类的构造方法（</a:t>
            </a:r>
            <a:r>
              <a:rPr lang="en-US" altLang="zh-CN" dirty="0"/>
              <a:t>1/2</a:t>
            </a:r>
            <a:r>
              <a:rPr lang="zh-CN" altLang="en-US" dirty="0"/>
              <a:t>）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23" y="762000"/>
            <a:ext cx="11334367" cy="6106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51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632FD47-B676-4ED6-8523-6C240658F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String</a:t>
            </a:r>
            <a:r>
              <a:rPr lang="zh-CN" altLang="en-US" dirty="0"/>
              <a:t>类的构造方法（</a:t>
            </a:r>
            <a:r>
              <a:rPr lang="en-US" altLang="zh-CN" dirty="0"/>
              <a:t>2/2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7741BA50-2C64-4289-A3D5-4DC2AD86A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CN" dirty="0">
                <a:latin typeface="Times New Roman" pitchFamily="18" charset="0"/>
              </a:rPr>
              <a:t>String</a:t>
            </a:r>
            <a:r>
              <a:rPr lang="zh-CN" altLang="en-US" dirty="0">
                <a:latin typeface="Times New Roman" pitchFamily="18" charset="0"/>
              </a:rPr>
              <a:t>的字符串字面常量存储在串池里，里面的值不能改变</a:t>
            </a:r>
            <a:endParaRPr lang="en-US" altLang="zh-CN" dirty="0">
              <a:latin typeface="Times New Roman" pitchFamily="18" charset="0"/>
            </a:endParaRPr>
          </a:p>
          <a:p>
            <a:pPr algn="just"/>
            <a:r>
              <a:rPr lang="en-US" altLang="zh-CN" dirty="0">
                <a:latin typeface="Times New Roman" pitchFamily="18" charset="0"/>
              </a:rPr>
              <a:t>String </a:t>
            </a:r>
            <a:r>
              <a:rPr lang="en-US" altLang="zh-CN" dirty="0" smtClean="0">
                <a:latin typeface="Times New Roman" pitchFamily="18" charset="0"/>
              </a:rPr>
              <a:t>str1</a:t>
            </a:r>
            <a:r>
              <a:rPr lang="en-US" altLang="zh-CN" dirty="0">
                <a:latin typeface="Times New Roman" pitchFamily="18" charset="0"/>
              </a:rPr>
              <a:t>=“123”; String </a:t>
            </a:r>
            <a:r>
              <a:rPr lang="en-US" altLang="zh-CN" dirty="0" smtClean="0">
                <a:latin typeface="Times New Roman" pitchFamily="18" charset="0"/>
              </a:rPr>
              <a:t>str2</a:t>
            </a:r>
            <a:r>
              <a:rPr lang="en-US" altLang="zh-CN" dirty="0">
                <a:latin typeface="Times New Roman" pitchFamily="18" charset="0"/>
              </a:rPr>
              <a:t>=“123”; s1</a:t>
            </a:r>
            <a:r>
              <a:rPr lang="zh-CN" altLang="en-US" dirty="0">
                <a:latin typeface="Times New Roman" pitchFamily="18" charset="0"/>
              </a:rPr>
              <a:t>与</a:t>
            </a:r>
            <a:r>
              <a:rPr lang="en-US" altLang="zh-CN" dirty="0">
                <a:latin typeface="Times New Roman" pitchFamily="18" charset="0"/>
              </a:rPr>
              <a:t>s2</a:t>
            </a:r>
            <a:r>
              <a:rPr lang="zh-CN" altLang="en-US" dirty="0">
                <a:latin typeface="Times New Roman" pitchFamily="18" charset="0"/>
              </a:rPr>
              <a:t>指向的地址相同，都在串池里</a:t>
            </a:r>
            <a:endParaRPr lang="en-US" altLang="zh-CN" dirty="0">
              <a:latin typeface="Times New Roman" pitchFamily="18" charset="0"/>
            </a:endParaRPr>
          </a:p>
          <a:p>
            <a:pPr algn="just"/>
            <a:r>
              <a:rPr lang="en-US" altLang="zh-CN" dirty="0">
                <a:latin typeface="Times New Roman" pitchFamily="18" charset="0"/>
              </a:rPr>
              <a:t>new</a:t>
            </a:r>
            <a:r>
              <a:rPr lang="zh-CN" altLang="en-US" dirty="0">
                <a:latin typeface="Times New Roman" pitchFamily="18" charset="0"/>
              </a:rPr>
              <a:t> </a:t>
            </a:r>
            <a:r>
              <a:rPr lang="en-US" altLang="zh-CN" dirty="0">
                <a:latin typeface="Times New Roman" pitchFamily="18" charset="0"/>
              </a:rPr>
              <a:t>String</a:t>
            </a:r>
            <a:r>
              <a:rPr lang="zh-CN" altLang="en-US" dirty="0">
                <a:latin typeface="Times New Roman" pitchFamily="18" charset="0"/>
              </a:rPr>
              <a:t>对象是在堆里创建一个对象，每</a:t>
            </a:r>
            <a:r>
              <a:rPr lang="en-US" altLang="zh-CN" dirty="0">
                <a:latin typeface="Times New Roman" pitchFamily="18" charset="0"/>
              </a:rPr>
              <a:t>new</a:t>
            </a:r>
            <a:r>
              <a:rPr lang="zh-CN" altLang="en-US" dirty="0">
                <a:latin typeface="Times New Roman" pitchFamily="18" charset="0"/>
              </a:rPr>
              <a:t>一个对象则都会重新分配空间</a:t>
            </a:r>
            <a:endParaRPr lang="en-US" altLang="zh-CN" dirty="0">
              <a:latin typeface="Times New Roman" pitchFamily="18" charset="0"/>
            </a:endParaRPr>
          </a:p>
          <a:p>
            <a:pPr algn="just"/>
            <a:r>
              <a:rPr lang="en-US" altLang="zh-CN" dirty="0">
                <a:latin typeface="Times New Roman" pitchFamily="18" charset="0"/>
              </a:rPr>
              <a:t>String </a:t>
            </a:r>
            <a:r>
              <a:rPr lang="en-US" altLang="zh-CN" dirty="0" smtClean="0">
                <a:latin typeface="Times New Roman" pitchFamily="18" charset="0"/>
              </a:rPr>
              <a:t>str3=new </a:t>
            </a:r>
            <a:r>
              <a:rPr lang="en-US" altLang="zh-CN" dirty="0">
                <a:latin typeface="Times New Roman" pitchFamily="18" charset="0"/>
              </a:rPr>
              <a:t>String(“456”); String </a:t>
            </a:r>
            <a:r>
              <a:rPr lang="en-US" altLang="zh-CN" dirty="0" smtClean="0">
                <a:latin typeface="Times New Roman" pitchFamily="18" charset="0"/>
              </a:rPr>
              <a:t>str4=new </a:t>
            </a:r>
            <a:r>
              <a:rPr lang="en-US" altLang="zh-CN" dirty="0">
                <a:latin typeface="Times New Roman" pitchFamily="18" charset="0"/>
              </a:rPr>
              <a:t>String(“456”);  s3</a:t>
            </a:r>
            <a:r>
              <a:rPr lang="zh-CN" altLang="en-US" dirty="0">
                <a:latin typeface="Times New Roman" pitchFamily="18" charset="0"/>
              </a:rPr>
              <a:t>与</a:t>
            </a:r>
            <a:r>
              <a:rPr lang="en-US" altLang="zh-CN" dirty="0">
                <a:latin typeface="Times New Roman" pitchFamily="18" charset="0"/>
              </a:rPr>
              <a:t>s4</a:t>
            </a:r>
            <a:r>
              <a:rPr lang="zh-CN" altLang="en-US" dirty="0">
                <a:latin typeface="Times New Roman" pitchFamily="18" charset="0"/>
              </a:rPr>
              <a:t>指向的地址不同，每</a:t>
            </a:r>
            <a:r>
              <a:rPr lang="en-US" altLang="zh-CN" dirty="0">
                <a:latin typeface="Times New Roman" pitchFamily="18" charset="0"/>
              </a:rPr>
              <a:t>new</a:t>
            </a:r>
            <a:r>
              <a:rPr lang="zh-CN" altLang="en-US" dirty="0">
                <a:latin typeface="Times New Roman" pitchFamily="18" charset="0"/>
              </a:rPr>
              <a:t>一次都会在堆里重新分配空间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5975761" y="5181601"/>
            <a:ext cx="2760702" cy="1517087"/>
            <a:chOff x="1143000" y="2685662"/>
            <a:chExt cx="2070796" cy="1517087"/>
          </a:xfrm>
        </p:grpSpPr>
        <p:sp>
          <p:nvSpPr>
            <p:cNvPr id="48" name="矩形 47">
              <a:extLst>
                <a:ext uri="{FF2B5EF4-FFF2-40B4-BE49-F238E27FC236}">
                  <a16:creationId xmlns="" xmlns:a16="http://schemas.microsoft.com/office/drawing/2014/main" id="{6A9878C9-F1FF-4CC3-8730-13752A7BAFED}"/>
                </a:ext>
              </a:extLst>
            </p:cNvPr>
            <p:cNvSpPr/>
            <p:nvPr/>
          </p:nvSpPr>
          <p:spPr bwMode="auto">
            <a:xfrm>
              <a:off x="1143000" y="2702458"/>
              <a:ext cx="620135" cy="438081"/>
            </a:xfrm>
            <a:prstGeom prst="rect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r>
                <a:rPr kumimoji="1" lang="en-US" altLang="zh-CN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str1</a:t>
              </a:r>
              <a:endParaRPr kumimoji="1" lang="zh-CN" altLang="en-US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="" xmlns:a16="http://schemas.microsoft.com/office/drawing/2014/main" id="{CCCA0558-C9AE-4964-95AF-78A811883F26}"/>
                </a:ext>
              </a:extLst>
            </p:cNvPr>
            <p:cNvSpPr/>
            <p:nvPr/>
          </p:nvSpPr>
          <p:spPr bwMode="auto">
            <a:xfrm>
              <a:off x="1143000" y="3386250"/>
              <a:ext cx="632757" cy="428262"/>
            </a:xfrm>
            <a:prstGeom prst="rect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r>
                <a:rPr kumimoji="1" lang="en-US" altLang="zh-CN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str2</a:t>
              </a:r>
              <a:endParaRPr kumimoji="1" lang="zh-CN" altLang="en-US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5" name="直接箭头连接符 54">
              <a:extLst>
                <a:ext uri="{FF2B5EF4-FFF2-40B4-BE49-F238E27FC236}">
                  <a16:creationId xmlns="" xmlns:a16="http://schemas.microsoft.com/office/drawing/2014/main" id="{CEC8612D-A15D-4513-9D1E-753138F3283B}"/>
                </a:ext>
              </a:extLst>
            </p:cNvPr>
            <p:cNvCxnSpPr>
              <a:cxnSpLocks/>
              <a:stCxn id="48" idx="3"/>
              <a:endCxn id="59" idx="1"/>
            </p:cNvCxnSpPr>
            <p:nvPr/>
          </p:nvCxnSpPr>
          <p:spPr bwMode="auto">
            <a:xfrm>
              <a:off x="1763135" y="2921499"/>
              <a:ext cx="460661" cy="333359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56" name="直接箭头连接符 55">
              <a:extLst>
                <a:ext uri="{FF2B5EF4-FFF2-40B4-BE49-F238E27FC236}">
                  <a16:creationId xmlns="" xmlns:a16="http://schemas.microsoft.com/office/drawing/2014/main" id="{B3605801-4C91-4A2C-B454-B4CF1BE3D10C}"/>
                </a:ext>
              </a:extLst>
            </p:cNvPr>
            <p:cNvCxnSpPr>
              <a:cxnSpLocks/>
              <a:stCxn id="52" idx="3"/>
              <a:endCxn id="59" idx="1"/>
            </p:cNvCxnSpPr>
            <p:nvPr/>
          </p:nvCxnSpPr>
          <p:spPr bwMode="auto">
            <a:xfrm flipV="1">
              <a:off x="1775757" y="3254858"/>
              <a:ext cx="448039" cy="345523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grpSp>
          <p:nvGrpSpPr>
            <p:cNvPr id="57" name="组合 56"/>
            <p:cNvGrpSpPr/>
            <p:nvPr/>
          </p:nvGrpSpPr>
          <p:grpSpPr>
            <a:xfrm>
              <a:off x="2223796" y="2685662"/>
              <a:ext cx="990000" cy="1517087"/>
              <a:chOff x="2667000" y="2685662"/>
              <a:chExt cx="990000" cy="1517087"/>
            </a:xfrm>
          </p:grpSpPr>
          <p:sp>
            <p:nvSpPr>
              <p:cNvPr id="58" name="矩形 57"/>
              <p:cNvSpPr/>
              <p:nvPr/>
            </p:nvSpPr>
            <p:spPr bwMode="auto">
              <a:xfrm>
                <a:off x="2667000" y="2685662"/>
                <a:ext cx="990000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zh-CN" altLang="en-US" sz="1600" dirty="0" smtClean="0"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串池</a:t>
                </a:r>
                <a:endParaRPr kumimoji="0" lang="zh-CN" altLang="en-US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 bwMode="auto">
              <a:xfrm>
                <a:off x="2667000" y="3064358"/>
                <a:ext cx="9900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123</a:t>
                </a:r>
                <a:endParaRPr kumimoji="0" lang="zh-CN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60" name="矩形 59"/>
              <p:cNvSpPr/>
              <p:nvPr/>
            </p:nvSpPr>
            <p:spPr bwMode="auto">
              <a:xfrm>
                <a:off x="2667000" y="3443054"/>
                <a:ext cx="9900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600" b="0" dirty="0" smtClean="0"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…</a:t>
                </a:r>
                <a:endParaRPr kumimoji="0" lang="zh-CN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61" name="矩形 60"/>
              <p:cNvSpPr/>
              <p:nvPr/>
            </p:nvSpPr>
            <p:spPr bwMode="auto">
              <a:xfrm>
                <a:off x="2667000" y="3821749"/>
                <a:ext cx="9900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…</a:t>
                </a:r>
                <a:endParaRPr kumimoji="0" lang="zh-CN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</p:txBody>
          </p:sp>
        </p:grpSp>
      </p:grpSp>
      <p:grpSp>
        <p:nvGrpSpPr>
          <p:cNvPr id="62" name="组合 61"/>
          <p:cNvGrpSpPr/>
          <p:nvPr/>
        </p:nvGrpSpPr>
        <p:grpSpPr>
          <a:xfrm>
            <a:off x="9428911" y="5181600"/>
            <a:ext cx="2538869" cy="1540718"/>
            <a:chOff x="4191000" y="2685662"/>
            <a:chExt cx="1904400" cy="1540718"/>
          </a:xfrm>
        </p:grpSpPr>
        <p:grpSp>
          <p:nvGrpSpPr>
            <p:cNvPr id="63" name="组合 62"/>
            <p:cNvGrpSpPr/>
            <p:nvPr/>
          </p:nvGrpSpPr>
          <p:grpSpPr>
            <a:xfrm>
              <a:off x="5105400" y="2685662"/>
              <a:ext cx="990000" cy="1517087"/>
              <a:chOff x="2667000" y="2685662"/>
              <a:chExt cx="990000" cy="1517087"/>
            </a:xfrm>
          </p:grpSpPr>
          <p:sp>
            <p:nvSpPr>
              <p:cNvPr id="68" name="矩形 67"/>
              <p:cNvSpPr/>
              <p:nvPr/>
            </p:nvSpPr>
            <p:spPr bwMode="auto">
              <a:xfrm>
                <a:off x="2667000" y="2685662"/>
                <a:ext cx="990000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zh-CN" altLang="en-US" sz="1600" dirty="0" smtClean="0"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堆内存</a:t>
                </a:r>
                <a:endParaRPr kumimoji="0" lang="zh-CN" altLang="en-US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 bwMode="auto">
              <a:xfrm>
                <a:off x="2667000" y="3064358"/>
                <a:ext cx="9900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456</a:t>
                </a:r>
                <a:endParaRPr kumimoji="0" lang="zh-CN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0" name="矩形 69"/>
              <p:cNvSpPr/>
              <p:nvPr/>
            </p:nvSpPr>
            <p:spPr bwMode="auto">
              <a:xfrm>
                <a:off x="2667000" y="3443054"/>
                <a:ext cx="9900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600" b="0" dirty="0" smtClean="0"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…</a:t>
                </a:r>
                <a:endParaRPr kumimoji="0" lang="zh-CN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1" name="矩形 70"/>
              <p:cNvSpPr/>
              <p:nvPr/>
            </p:nvSpPr>
            <p:spPr bwMode="auto">
              <a:xfrm>
                <a:off x="2667000" y="3821749"/>
                <a:ext cx="9900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456</a:t>
                </a:r>
                <a:endParaRPr kumimoji="0" lang="zh-CN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</p:txBody>
          </p:sp>
        </p:grpSp>
        <p:sp>
          <p:nvSpPr>
            <p:cNvPr id="64" name="矩形 63">
              <a:extLst>
                <a:ext uri="{FF2B5EF4-FFF2-40B4-BE49-F238E27FC236}">
                  <a16:creationId xmlns="" xmlns:a16="http://schemas.microsoft.com/office/drawing/2014/main" id="{6A9878C9-F1FF-4CC3-8730-13752A7BAFED}"/>
                </a:ext>
              </a:extLst>
            </p:cNvPr>
            <p:cNvSpPr/>
            <p:nvPr/>
          </p:nvSpPr>
          <p:spPr bwMode="auto">
            <a:xfrm>
              <a:off x="4191000" y="3029795"/>
              <a:ext cx="620135" cy="438081"/>
            </a:xfrm>
            <a:prstGeom prst="rect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r>
                <a:rPr kumimoji="1" lang="en-US" altLang="zh-CN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str3</a:t>
              </a:r>
              <a:endParaRPr kumimoji="1" lang="zh-CN" altLang="en-US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矩形 64">
              <a:extLst>
                <a:ext uri="{FF2B5EF4-FFF2-40B4-BE49-F238E27FC236}">
                  <a16:creationId xmlns="" xmlns:a16="http://schemas.microsoft.com/office/drawing/2014/main" id="{CCCA0558-C9AE-4964-95AF-78A811883F26}"/>
                </a:ext>
              </a:extLst>
            </p:cNvPr>
            <p:cNvSpPr/>
            <p:nvPr/>
          </p:nvSpPr>
          <p:spPr bwMode="auto">
            <a:xfrm>
              <a:off x="4191000" y="3798118"/>
              <a:ext cx="632757" cy="428262"/>
            </a:xfrm>
            <a:prstGeom prst="rect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r>
                <a:rPr kumimoji="1" lang="en-US" altLang="zh-CN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str4</a:t>
              </a:r>
              <a:endParaRPr kumimoji="1" lang="zh-CN" altLang="en-US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6" name="直接箭头连接符 65"/>
            <p:cNvCxnSpPr>
              <a:stCxn id="64" idx="3"/>
              <a:endCxn id="69" idx="1"/>
            </p:cNvCxnSpPr>
            <p:nvPr/>
          </p:nvCxnSpPr>
          <p:spPr bwMode="auto">
            <a:xfrm>
              <a:off x="4811135" y="3248836"/>
              <a:ext cx="294265" cy="602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直接箭头连接符 66"/>
            <p:cNvCxnSpPr>
              <a:stCxn id="65" idx="3"/>
              <a:endCxn id="71" idx="1"/>
            </p:cNvCxnSpPr>
            <p:nvPr/>
          </p:nvCxnSpPr>
          <p:spPr bwMode="auto">
            <a:xfrm>
              <a:off x="4823757" y="4012249"/>
              <a:ext cx="281643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47007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7103D9E-EE46-4E9A-93E7-8E6139ACE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String</a:t>
            </a:r>
            <a:r>
              <a:rPr lang="zh-CN" altLang="en-US" dirty="0"/>
              <a:t>类的常用方法（</a:t>
            </a:r>
            <a:r>
              <a:rPr lang="en-US" altLang="zh-CN" dirty="0" smtClean="0"/>
              <a:t>1/3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769" y="762000"/>
            <a:ext cx="8634876" cy="6081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54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9014B11-0972-4D25-97A4-F3F0755C7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String</a:t>
            </a:r>
            <a:r>
              <a:rPr lang="zh-CN" altLang="en-US" dirty="0"/>
              <a:t>类的常用方法（</a:t>
            </a:r>
            <a:r>
              <a:rPr lang="en-US" altLang="zh-CN" dirty="0" smtClean="0"/>
              <a:t>2/3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8"/>
          <a:stretch/>
        </p:blipFill>
        <p:spPr bwMode="auto">
          <a:xfrm>
            <a:off x="1971494" y="762000"/>
            <a:ext cx="824742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97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9014B11-0972-4D25-97A4-F3F0755C7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String</a:t>
            </a:r>
            <a:r>
              <a:rPr lang="zh-CN" altLang="en-US" dirty="0"/>
              <a:t>类的常用方法</a:t>
            </a:r>
            <a:r>
              <a:rPr lang="zh-CN" altLang="en-US" dirty="0" smtClean="0"/>
              <a:t>（</a:t>
            </a:r>
            <a:r>
              <a:rPr lang="en-US" altLang="zh-CN" dirty="0" smtClean="0"/>
              <a:t>3/3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1168248" y="762000"/>
            <a:ext cx="9853917" cy="6096000"/>
            <a:chOff x="1066800" y="762000"/>
            <a:chExt cx="7453630" cy="6484802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38"/>
            <a:stretch/>
          </p:blipFill>
          <p:spPr bwMode="auto">
            <a:xfrm>
              <a:off x="1071880" y="3657783"/>
              <a:ext cx="7448550" cy="3589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762000"/>
              <a:ext cx="7448550" cy="29567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109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338A299-34B5-4D49-8887-1F3ED657F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Verdana" panose="020B0604030504040204" pitchFamily="34" charset="0"/>
              </a:rPr>
              <a:t>String</a:t>
            </a:r>
            <a:r>
              <a:rPr kumimoji="1" lang="zh-CN" altLang="en-US" dirty="0">
                <a:latin typeface="Verdana" panose="020B0604030504040204" pitchFamily="34" charset="0"/>
              </a:rPr>
              <a:t>的</a:t>
            </a:r>
            <a:r>
              <a:rPr kumimoji="1" lang="en-US" altLang="zh-CN" dirty="0">
                <a:latin typeface="Verdana" panose="020B0604030504040204" pitchFamily="34" charset="0"/>
              </a:rPr>
              <a:t>+</a:t>
            </a:r>
            <a:r>
              <a:rPr kumimoji="1" lang="zh-CN" altLang="en-US" dirty="0">
                <a:latin typeface="Verdana" panose="020B0604030504040204" pitchFamily="34" charset="0"/>
              </a:rPr>
              <a:t>号连接字符串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8CFF8D5D-B794-4C03-9AE8-25CCCB50A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085" y="1168752"/>
            <a:ext cx="11377719" cy="5257800"/>
          </a:xfrm>
        </p:spPr>
        <p:txBody>
          <a:bodyPr/>
          <a:lstStyle/>
          <a:p>
            <a:pPr algn="just"/>
            <a:r>
              <a:rPr kumimoji="1" lang="zh-CN" altLang="en-US" dirty="0">
                <a:latin typeface="Times New Roman" pitchFamily="18" charset="0"/>
              </a:rPr>
              <a:t>对于</a:t>
            </a:r>
            <a:r>
              <a:rPr kumimoji="1" lang="en-US" altLang="zh-CN" dirty="0">
                <a:latin typeface="Times New Roman" pitchFamily="18" charset="0"/>
                <a:cs typeface="Times New Roman" pitchFamily="18" charset="0"/>
              </a:rPr>
              <a:t>String</a:t>
            </a:r>
            <a:r>
              <a:rPr kumimoji="1" lang="zh-CN" altLang="en-US" dirty="0">
                <a:latin typeface="Times New Roman" pitchFamily="18" charset="0"/>
              </a:rPr>
              <a:t>类，使用</a:t>
            </a:r>
            <a:r>
              <a:rPr kumimoji="1" lang="en-US" altLang="zh-CN" dirty="0">
                <a:latin typeface="Times New Roman" pitchFamily="18" charset="0"/>
              </a:rPr>
              <a:t>+</a:t>
            </a:r>
            <a:r>
              <a:rPr kumimoji="1" lang="zh-CN" altLang="en-US" dirty="0">
                <a:latin typeface="Times New Roman" pitchFamily="18" charset="0"/>
              </a:rPr>
              <a:t>号运算符可以连接字符串，然而</a:t>
            </a:r>
            <a:r>
              <a:rPr kumimoji="1" lang="en-US" altLang="zh-CN" dirty="0">
                <a:latin typeface="Times New Roman" pitchFamily="18" charset="0"/>
                <a:cs typeface="Times New Roman" pitchFamily="18" charset="0"/>
              </a:rPr>
              <a:t>String</a:t>
            </a:r>
            <a:r>
              <a:rPr kumimoji="1" lang="zh-CN" altLang="en-US" dirty="0">
                <a:latin typeface="Times New Roman" pitchFamily="18" charset="0"/>
              </a:rPr>
              <a:t>类是</a:t>
            </a:r>
            <a:r>
              <a:rPr kumimoji="1" lang="en-US" altLang="zh-CN" dirty="0">
                <a:latin typeface="Times New Roman" pitchFamily="18" charset="0"/>
                <a:cs typeface="Times New Roman" pitchFamily="18" charset="0"/>
              </a:rPr>
              <a:t>final</a:t>
            </a:r>
            <a:r>
              <a:rPr kumimoji="1" lang="zh-CN" altLang="en-US" dirty="0">
                <a:latin typeface="Times New Roman" pitchFamily="18" charset="0"/>
              </a:rPr>
              <a:t>类，使用</a:t>
            </a:r>
            <a:r>
              <a:rPr kumimoji="1" lang="en-US" altLang="zh-CN" dirty="0">
                <a:latin typeface="Times New Roman" pitchFamily="18" charset="0"/>
              </a:rPr>
              <a:t>+</a:t>
            </a:r>
            <a:r>
              <a:rPr kumimoji="1" lang="zh-CN" altLang="en-US" dirty="0">
                <a:latin typeface="Times New Roman" pitchFamily="18" charset="0"/>
              </a:rPr>
              <a:t>号很浪费空间</a:t>
            </a:r>
            <a:r>
              <a:rPr kumimoji="1" lang="en-US" altLang="zh-CN" dirty="0">
                <a:latin typeface="Times New Roman" pitchFamily="18" charset="0"/>
              </a:rPr>
              <a:t>(</a:t>
            </a:r>
            <a:r>
              <a:rPr kumimoji="1" lang="zh-CN" altLang="en-US" dirty="0">
                <a:latin typeface="Times New Roman" pitchFamily="18" charset="0"/>
              </a:rPr>
              <a:t>每连接一个字符串就会重新申请空间</a:t>
            </a:r>
            <a:r>
              <a:rPr kumimoji="1" lang="en-US" altLang="zh-CN" dirty="0">
                <a:latin typeface="Times New Roman" pitchFamily="18" charset="0"/>
              </a:rPr>
              <a:t>)</a:t>
            </a:r>
          </a:p>
          <a:p>
            <a:pPr algn="just"/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String </a:t>
            </a:r>
            <a:r>
              <a:rPr kumimoji="1"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 = “A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”;  </a:t>
            </a:r>
            <a:r>
              <a:rPr kumimoji="1"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 = str + “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1"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+ “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+ “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1"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+ “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E”;</a:t>
            </a:r>
          </a:p>
          <a:p>
            <a:pPr algn="just"/>
            <a:endParaRPr lang="en-US" altLang="zh-CN" dirty="0">
              <a:latin typeface="Times New Roman" pitchFamily="18" charset="0"/>
            </a:endParaRPr>
          </a:p>
          <a:p>
            <a:pPr algn="just"/>
            <a:endParaRPr lang="en-US" altLang="zh-CN" dirty="0">
              <a:latin typeface="Times New Roman" pitchFamily="18" charset="0"/>
            </a:endParaRPr>
          </a:p>
          <a:p>
            <a:pPr algn="just"/>
            <a:r>
              <a:rPr kumimoji="1" lang="en-US" altLang="zh-CN" dirty="0">
                <a:latin typeface="Times New Roman" pitchFamily="18" charset="0"/>
                <a:cs typeface="Times New Roman" pitchFamily="18" charset="0"/>
              </a:rPr>
              <a:t>String</a:t>
            </a:r>
            <a:r>
              <a:rPr kumimoji="1" lang="zh-CN" altLang="en-US" dirty="0">
                <a:latin typeface="Times New Roman" pitchFamily="18" charset="0"/>
              </a:rPr>
              <a:t>是一个</a:t>
            </a:r>
            <a:r>
              <a:rPr kumimoji="1" lang="en-US" altLang="zh-CN" dirty="0">
                <a:latin typeface="Times New Roman" pitchFamily="18" charset="0"/>
                <a:cs typeface="Times New Roman" pitchFamily="18" charset="0"/>
              </a:rPr>
              <a:t>final</a:t>
            </a:r>
            <a:r>
              <a:rPr kumimoji="1" lang="zh-CN" altLang="en-US" dirty="0">
                <a:latin typeface="Times New Roman" pitchFamily="18" charset="0"/>
              </a:rPr>
              <a:t>类，它的值不能改变，使用</a:t>
            </a:r>
            <a:r>
              <a:rPr kumimoji="1" lang="en-US" altLang="zh-CN" dirty="0">
                <a:latin typeface="Times New Roman" pitchFamily="18" charset="0"/>
              </a:rPr>
              <a:t>+</a:t>
            </a:r>
            <a:r>
              <a:rPr kumimoji="1" lang="zh-CN" altLang="en-US" dirty="0">
                <a:latin typeface="Times New Roman" pitchFamily="18" charset="0"/>
              </a:rPr>
              <a:t>号连接字符串则每次都需要重新分配空间，之前分配的空间就变为垃圾，很浪费空间</a:t>
            </a:r>
            <a:endParaRPr kumimoji="1" lang="en-US" altLang="zh-CN" dirty="0">
              <a:latin typeface="Times New Roman" pitchFamily="18" charset="0"/>
            </a:endParaRPr>
          </a:p>
          <a:p>
            <a:pPr algn="just"/>
            <a:r>
              <a:rPr kumimoji="1" lang="zh-CN" altLang="en-US" dirty="0">
                <a:latin typeface="Times New Roman" pitchFamily="18" charset="0"/>
              </a:rPr>
              <a:t>在大量连接字符串时选择使用</a:t>
            </a:r>
            <a:r>
              <a:rPr kumimoji="1" lang="en-US" altLang="zh-CN" dirty="0" err="1">
                <a:latin typeface="Times New Roman" pitchFamily="18" charset="0"/>
                <a:cs typeface="Times New Roman" pitchFamily="18" charset="0"/>
              </a:rPr>
              <a:t>StringBuilder</a:t>
            </a:r>
            <a:r>
              <a:rPr kumimoji="1" lang="zh-CN" altLang="en-US" dirty="0">
                <a:latin typeface="Times New Roman" pitchFamily="18" charset="0"/>
              </a:rPr>
              <a:t>类或</a:t>
            </a:r>
            <a:r>
              <a:rPr kumimoji="1" lang="en-US" altLang="zh-CN" dirty="0">
                <a:latin typeface="Times New Roman" pitchFamily="18" charset="0"/>
                <a:cs typeface="Times New Roman" pitchFamily="18" charset="0"/>
              </a:rPr>
              <a:t>StringBuffer</a:t>
            </a:r>
            <a:r>
              <a:rPr kumimoji="1" lang="zh-CN" altLang="en-US" dirty="0">
                <a:latin typeface="Times New Roman" pitchFamily="18" charset="0"/>
              </a:rPr>
              <a:t>类</a:t>
            </a:r>
            <a:endParaRPr lang="zh-CN" altLang="en-US" dirty="0">
              <a:latin typeface="Times New Roman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0EAC862D-EA66-4F53-8B21-7E947E379FA5}"/>
              </a:ext>
            </a:extLst>
          </p:cNvPr>
          <p:cNvSpPr/>
          <p:nvPr/>
        </p:nvSpPr>
        <p:spPr bwMode="auto">
          <a:xfrm>
            <a:off x="4121239" y="2984500"/>
            <a:ext cx="449967" cy="316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perspectiveLeft"/>
            <a:lightRig rig="threePt" dir="t"/>
          </a:scene3d>
        </p:spPr>
        <p:txBody>
          <a:bodyPr wrap="none"/>
          <a:lstStyle/>
          <a:p>
            <a:pPr algn="ctr">
              <a:defRPr/>
            </a:pPr>
            <a:r>
              <a:rPr kumimoji="1" lang="en-US" altLang="zh-CN" sz="1400" b="0" dirty="0">
                <a:latin typeface="Times New Roman" pitchFamily="18" charset="0"/>
                <a:cs typeface="Times New Roman" pitchFamily="18" charset="0"/>
              </a:rPr>
              <a:t>A</a:t>
            </a:r>
            <a:endParaRPr kumimoji="1" lang="zh-CN" altLang="en-US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8C90D05B-B551-47A8-9F9E-E5A63560B145}"/>
              </a:ext>
            </a:extLst>
          </p:cNvPr>
          <p:cNvSpPr/>
          <p:nvPr/>
        </p:nvSpPr>
        <p:spPr bwMode="auto">
          <a:xfrm>
            <a:off x="4876006" y="2984500"/>
            <a:ext cx="629954" cy="31636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perspectiveLeft"/>
            <a:lightRig rig="threePt" dir="t"/>
          </a:scene3d>
        </p:spPr>
        <p:txBody>
          <a:bodyPr wrap="none"/>
          <a:lstStyle/>
          <a:p>
            <a:pPr algn="ctr">
              <a:defRPr/>
            </a:pPr>
            <a:r>
              <a:rPr kumimoji="1" lang="en-US" altLang="zh-CN" sz="1400" b="0" dirty="0">
                <a:latin typeface="Times New Roman" pitchFamily="18" charset="0"/>
                <a:cs typeface="Times New Roman" pitchFamily="18" charset="0"/>
              </a:rPr>
              <a:t>AB</a:t>
            </a:r>
            <a:endParaRPr kumimoji="1" lang="zh-CN" altLang="en-US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901933CD-3A59-4497-9FE9-E4F458749634}"/>
              </a:ext>
            </a:extLst>
          </p:cNvPr>
          <p:cNvSpPr/>
          <p:nvPr/>
        </p:nvSpPr>
        <p:spPr bwMode="auto">
          <a:xfrm>
            <a:off x="5695881" y="2984500"/>
            <a:ext cx="809941" cy="31636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perspectiveLeft"/>
            <a:lightRig rig="threePt" dir="t"/>
          </a:scene3d>
        </p:spPr>
        <p:txBody>
          <a:bodyPr wrap="none"/>
          <a:lstStyle/>
          <a:p>
            <a:pPr algn="ctr">
              <a:defRPr/>
            </a:pPr>
            <a:r>
              <a:rPr kumimoji="1" lang="en-US" altLang="zh-CN" sz="1400" b="0" dirty="0">
                <a:latin typeface="Times New Roman" pitchFamily="18" charset="0"/>
                <a:cs typeface="Times New Roman" pitchFamily="18" charset="0"/>
              </a:rPr>
              <a:t>ABC</a:t>
            </a:r>
            <a:endParaRPr kumimoji="1" lang="zh-CN" altLang="en-US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81877836-4342-4D8B-BEE7-D63078C1955E}"/>
              </a:ext>
            </a:extLst>
          </p:cNvPr>
          <p:cNvSpPr/>
          <p:nvPr/>
        </p:nvSpPr>
        <p:spPr bwMode="auto">
          <a:xfrm>
            <a:off x="6628606" y="2984500"/>
            <a:ext cx="899935" cy="316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perspectiveLeft"/>
            <a:lightRig rig="threePt" dir="t"/>
          </a:scene3d>
        </p:spPr>
        <p:txBody>
          <a:bodyPr wrap="none"/>
          <a:lstStyle/>
          <a:p>
            <a:pPr algn="ctr">
              <a:defRPr/>
            </a:pPr>
            <a:r>
              <a:rPr kumimoji="1" lang="en-US" altLang="zh-CN" sz="1400" b="0" dirty="0">
                <a:latin typeface="Times New Roman" pitchFamily="18" charset="0"/>
                <a:cs typeface="Times New Roman" pitchFamily="18" charset="0"/>
              </a:rPr>
              <a:t>ABCD</a:t>
            </a:r>
            <a:endParaRPr kumimoji="1" lang="zh-CN" altLang="en-US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1BE41F5E-06DD-460A-956D-DBD4F90BD430}"/>
              </a:ext>
            </a:extLst>
          </p:cNvPr>
          <p:cNvSpPr/>
          <p:nvPr/>
        </p:nvSpPr>
        <p:spPr bwMode="auto">
          <a:xfrm>
            <a:off x="7528541" y="2984500"/>
            <a:ext cx="928865" cy="316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perspectiveLeft"/>
            <a:lightRig rig="threePt" dir="t"/>
          </a:scene3d>
        </p:spPr>
        <p:txBody>
          <a:bodyPr wrap="none"/>
          <a:lstStyle/>
          <a:p>
            <a:pPr algn="ctr">
              <a:defRPr/>
            </a:pPr>
            <a:r>
              <a:rPr kumimoji="1" lang="en-US" altLang="zh-CN" sz="1400" b="0" dirty="0">
                <a:latin typeface="Times New Roman" pitchFamily="18" charset="0"/>
                <a:cs typeface="Times New Roman" pitchFamily="18" charset="0"/>
              </a:rPr>
              <a:t>ABCDE</a:t>
            </a:r>
            <a:endParaRPr kumimoji="1" lang="zh-CN" altLang="en-US" sz="1400" b="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直接箭头连接符 9">
            <a:extLst>
              <a:ext uri="{FF2B5EF4-FFF2-40B4-BE49-F238E27FC236}">
                <a16:creationId xmlns="" xmlns:a16="http://schemas.microsoft.com/office/drawing/2014/main" id="{CEA99FA8-1EB4-4411-8618-C026333E065D}"/>
              </a:ext>
            </a:extLst>
          </p:cNvPr>
          <p:cNvCxnSpPr>
            <a:cxnSpLocks/>
            <a:endCxn id="5" idx="0"/>
          </p:cNvCxnSpPr>
          <p:nvPr/>
        </p:nvCxnSpPr>
        <p:spPr bwMode="auto">
          <a:xfrm>
            <a:off x="4346222" y="2667000"/>
            <a:ext cx="1" cy="3175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scene3d>
            <a:camera prst="perspectiveLeft"/>
            <a:lightRig rig="threePt" dir="t"/>
          </a:scene3d>
        </p:spPr>
      </p:cxnSp>
      <p:cxnSp>
        <p:nvCxnSpPr>
          <p:cNvPr id="11" name="直接箭头连接符 10">
            <a:extLst>
              <a:ext uri="{FF2B5EF4-FFF2-40B4-BE49-F238E27FC236}">
                <a16:creationId xmlns="" xmlns:a16="http://schemas.microsoft.com/office/drawing/2014/main" id="{5FA2D056-8AB0-496A-ABAB-E02DA93F9C8C}"/>
              </a:ext>
            </a:extLst>
          </p:cNvPr>
          <p:cNvCxnSpPr>
            <a:cxnSpLocks/>
            <a:endCxn id="9" idx="0"/>
          </p:cNvCxnSpPr>
          <p:nvPr/>
        </p:nvCxnSpPr>
        <p:spPr bwMode="auto">
          <a:xfrm>
            <a:off x="7992973" y="2667002"/>
            <a:ext cx="1" cy="317498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scene3d>
            <a:camera prst="perspectiveLeft"/>
            <a:lightRig rig="threePt" dir="t"/>
          </a:scene3d>
        </p:spPr>
      </p:cxnSp>
      <p:cxnSp>
        <p:nvCxnSpPr>
          <p:cNvPr id="12" name="直接箭头连接符 11">
            <a:extLst>
              <a:ext uri="{FF2B5EF4-FFF2-40B4-BE49-F238E27FC236}">
                <a16:creationId xmlns="" xmlns:a16="http://schemas.microsoft.com/office/drawing/2014/main" id="{02B83C4D-A956-43D8-B171-516B432C21FB}"/>
              </a:ext>
            </a:extLst>
          </p:cNvPr>
          <p:cNvCxnSpPr>
            <a:cxnSpLocks/>
            <a:endCxn id="8" idx="0"/>
          </p:cNvCxnSpPr>
          <p:nvPr/>
        </p:nvCxnSpPr>
        <p:spPr bwMode="auto">
          <a:xfrm>
            <a:off x="7078073" y="2667002"/>
            <a:ext cx="501" cy="317498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scene3d>
            <a:camera prst="perspectiveLeft"/>
            <a:lightRig rig="threePt" dir="t"/>
          </a:scene3d>
        </p:spPr>
      </p:cxnSp>
      <p:cxnSp>
        <p:nvCxnSpPr>
          <p:cNvPr id="13" name="直接箭头连接符 12">
            <a:extLst>
              <a:ext uri="{FF2B5EF4-FFF2-40B4-BE49-F238E27FC236}">
                <a16:creationId xmlns="" xmlns:a16="http://schemas.microsoft.com/office/drawing/2014/main" id="{326C0A15-17F0-4F82-9CA0-D0B957D36BD2}"/>
              </a:ext>
            </a:extLst>
          </p:cNvPr>
          <p:cNvCxnSpPr>
            <a:cxnSpLocks/>
            <a:endCxn id="7" idx="0"/>
          </p:cNvCxnSpPr>
          <p:nvPr/>
        </p:nvCxnSpPr>
        <p:spPr bwMode="auto">
          <a:xfrm>
            <a:off x="6100851" y="2667002"/>
            <a:ext cx="1" cy="317498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scene3d>
            <a:camera prst="perspectiveLeft"/>
            <a:lightRig rig="threePt" dir="t"/>
          </a:scene3d>
        </p:spPr>
      </p:cxnSp>
      <p:cxnSp>
        <p:nvCxnSpPr>
          <p:cNvPr id="14" name="直接箭头连接符 13">
            <a:extLst>
              <a:ext uri="{FF2B5EF4-FFF2-40B4-BE49-F238E27FC236}">
                <a16:creationId xmlns="" xmlns:a16="http://schemas.microsoft.com/office/drawing/2014/main" id="{A367329D-80BB-4FEF-AC50-6DA0FA58AE4F}"/>
              </a:ext>
            </a:extLst>
          </p:cNvPr>
          <p:cNvCxnSpPr>
            <a:cxnSpLocks/>
          </p:cNvCxnSpPr>
          <p:nvPr/>
        </p:nvCxnSpPr>
        <p:spPr bwMode="auto">
          <a:xfrm>
            <a:off x="5190982" y="2667000"/>
            <a:ext cx="0" cy="3175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scene3d>
            <a:camera prst="perspectiveLeft"/>
            <a:lightRig rig="threePt" dir="t"/>
          </a:scene3d>
        </p:spPr>
      </p:cxnSp>
    </p:spTree>
    <p:extLst>
      <p:ext uri="{BB962C8B-B14F-4D97-AF65-F5344CB8AC3E}">
        <p14:creationId xmlns:p14="http://schemas.microsoft.com/office/powerpoint/2010/main" val="203616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041" y="171451"/>
            <a:ext cx="10971372" cy="487363"/>
          </a:xfrm>
        </p:spPr>
        <p:txBody>
          <a:bodyPr/>
          <a:lstStyle/>
          <a:p>
            <a:pPr eaLnBrk="1" hangingPunct="1"/>
            <a:r>
              <a:rPr lang="zh-CN" altLang="en-US" sz="3800" dirty="0"/>
              <a:t>第五章：数组与字符串</a:t>
            </a:r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数组的概念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一维数组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一维数组的声明及初始化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增长原理、赋值及参数传递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对象数组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二维数组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二维数组的声明及初始化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二维数组的本质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字符串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en-US" altLang="zh-CN" dirty="0">
                <a:latin typeface="Times New Roman" pitchFamily="18" charset="0"/>
                <a:ea typeface="宋体" panose="02010600030101010101" pitchFamily="2" charset="-122"/>
              </a:rPr>
              <a:t>String</a:t>
            </a:r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类、</a:t>
            </a:r>
            <a:r>
              <a:rPr lang="en-US" altLang="zh-CN" dirty="0">
                <a:latin typeface="Times New Roman" pitchFamily="18" charset="0"/>
                <a:ea typeface="宋体" panose="02010600030101010101" pitchFamily="2" charset="-122"/>
              </a:rPr>
              <a:t> StringBuffer</a:t>
            </a:r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及 </a:t>
            </a:r>
            <a:r>
              <a:rPr lang="en-US" altLang="zh-CN" dirty="0" err="1">
                <a:latin typeface="Times New Roman" pitchFamily="18" charset="0"/>
                <a:ea typeface="宋体" panose="02010600030101010101" pitchFamily="2" charset="-122"/>
              </a:rPr>
              <a:t>StringBuilder</a:t>
            </a:r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类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本章小节</a:t>
            </a:r>
          </a:p>
        </p:txBody>
      </p:sp>
    </p:spTree>
    <p:extLst>
      <p:ext uri="{BB962C8B-B14F-4D97-AF65-F5344CB8AC3E}">
        <p14:creationId xmlns:p14="http://schemas.microsoft.com/office/powerpoint/2010/main" val="57988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82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CF84C86-65D6-4DE9-BB36-9F6E0588B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main</a:t>
            </a:r>
            <a:r>
              <a:rPr lang="zh-CN" altLang="en-US" dirty="0"/>
              <a:t>方法中的参数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45B207A1-6BD1-47EB-B63A-A30CD2CD4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975" y="1828801"/>
            <a:ext cx="8755511" cy="431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598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35A4FF6-443F-40DE-B29D-135AA8226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StringBuffer</a:t>
            </a:r>
            <a:r>
              <a:rPr lang="zh-CN" altLang="en-US" dirty="0"/>
              <a:t>的构造方法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0159" y="1905000"/>
            <a:ext cx="12170096" cy="3200400"/>
            <a:chOff x="544195" y="1295400"/>
            <a:chExt cx="8115935" cy="2617788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195" y="1295400"/>
              <a:ext cx="8096250" cy="83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362"/>
            <a:stretch/>
          </p:blipFill>
          <p:spPr bwMode="auto">
            <a:xfrm>
              <a:off x="554355" y="2108200"/>
              <a:ext cx="8105775" cy="1804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84804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C2875E1-95AA-4FE4-AE56-14C6F5328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041" y="171451"/>
            <a:ext cx="10971372" cy="487363"/>
          </a:xfrm>
        </p:spPr>
        <p:txBody>
          <a:bodyPr/>
          <a:lstStyle/>
          <a:p>
            <a:r>
              <a:rPr lang="en-US" altLang="zh-CN" sz="3800" dirty="0"/>
              <a:t>StringBuffer</a:t>
            </a:r>
            <a:r>
              <a:rPr lang="zh-CN" altLang="en-US" sz="3800" dirty="0"/>
              <a:t>类的常用</a:t>
            </a:r>
            <a:r>
              <a:rPr lang="zh-CN" altLang="en-US" sz="3800" dirty="0" smtClean="0"/>
              <a:t>方法（</a:t>
            </a:r>
            <a:r>
              <a:rPr lang="en-US" altLang="zh-CN" sz="3800" dirty="0" smtClean="0"/>
              <a:t>1/2</a:t>
            </a:r>
            <a:r>
              <a:rPr lang="zh-CN" altLang="en-US" sz="3800" dirty="0" smtClean="0"/>
              <a:t>）</a:t>
            </a:r>
            <a:endParaRPr lang="zh-CN" altLang="en-US" sz="3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7856"/>
          <a:stretch/>
        </p:blipFill>
        <p:spPr bwMode="auto">
          <a:xfrm>
            <a:off x="-12256" y="1219200"/>
            <a:ext cx="12214924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1606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C2875E1-95AA-4FE4-AE56-14C6F5328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041" y="171451"/>
            <a:ext cx="10971372" cy="487363"/>
          </a:xfrm>
        </p:spPr>
        <p:txBody>
          <a:bodyPr/>
          <a:lstStyle/>
          <a:p>
            <a:r>
              <a:rPr lang="en-US" altLang="zh-CN" sz="3800" dirty="0"/>
              <a:t>StringBuffer</a:t>
            </a:r>
            <a:r>
              <a:rPr lang="zh-CN" altLang="en-US" sz="3800" dirty="0"/>
              <a:t>类的常用</a:t>
            </a:r>
            <a:r>
              <a:rPr lang="zh-CN" altLang="en-US" sz="3800" dirty="0" smtClean="0"/>
              <a:t>方法（</a:t>
            </a:r>
            <a:r>
              <a:rPr lang="en-US" altLang="zh-CN" sz="3800" dirty="0" smtClean="0"/>
              <a:t>2/2</a:t>
            </a:r>
            <a:r>
              <a:rPr lang="zh-CN" altLang="en-US" sz="3800" dirty="0" smtClean="0"/>
              <a:t>）</a:t>
            </a:r>
            <a:endParaRPr lang="zh-CN" altLang="en-US" sz="3800" dirty="0"/>
          </a:p>
        </p:txBody>
      </p:sp>
      <p:grpSp>
        <p:nvGrpSpPr>
          <p:cNvPr id="3" name="组合 2"/>
          <p:cNvGrpSpPr/>
          <p:nvPr/>
        </p:nvGrpSpPr>
        <p:grpSpPr>
          <a:xfrm>
            <a:off x="10159" y="1371600"/>
            <a:ext cx="12170096" cy="5181600"/>
            <a:chOff x="494348" y="1066800"/>
            <a:chExt cx="8134985" cy="4469130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45"/>
            <a:stretch/>
          </p:blipFill>
          <p:spPr bwMode="auto">
            <a:xfrm>
              <a:off x="523558" y="3733800"/>
              <a:ext cx="8105775" cy="1802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348" y="1066800"/>
              <a:ext cx="8124825" cy="2762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277021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7E075E7-CED7-4977-88C5-2DFE30FF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041" y="171451"/>
            <a:ext cx="10463438" cy="487363"/>
          </a:xfrm>
        </p:spPr>
        <p:txBody>
          <a:bodyPr/>
          <a:lstStyle/>
          <a:p>
            <a:r>
              <a:rPr lang="en-US" altLang="zh-CN" dirty="0" err="1"/>
              <a:t>StringBuilder</a:t>
            </a:r>
            <a:r>
              <a:rPr lang="zh-CN" altLang="en-US" dirty="0"/>
              <a:t>与</a:t>
            </a:r>
            <a:r>
              <a:rPr lang="en-US" altLang="zh-CN" dirty="0"/>
              <a:t>StringBuffer</a:t>
            </a:r>
            <a:r>
              <a:rPr lang="zh-CN" altLang="en-US" dirty="0"/>
              <a:t>类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DCE37F8-843A-40F1-8786-D81D92E21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StringBuffer</a:t>
            </a:r>
            <a:r>
              <a:rPr lang="zh-CN" altLang="en-US" dirty="0">
                <a:latin typeface="Times New Roman" pitchFamily="18" charset="0"/>
              </a:rPr>
              <a:t>与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StringBuilder</a:t>
            </a:r>
            <a:r>
              <a:rPr lang="zh-CN" altLang="en-US" dirty="0">
                <a:latin typeface="Times New Roman" pitchFamily="18" charset="0"/>
              </a:rPr>
              <a:t>都是可变字符串，它们的</a:t>
            </a:r>
            <a:r>
              <a:rPr lang="en-US" altLang="zh-CN" dirty="0">
                <a:latin typeface="Times New Roman" pitchFamily="18" charset="0"/>
              </a:rPr>
              <a:t>API</a:t>
            </a:r>
            <a:r>
              <a:rPr lang="zh-CN" altLang="en-US" dirty="0">
                <a:latin typeface="Times New Roman" pitchFamily="18" charset="0"/>
              </a:rPr>
              <a:t>有很多相同的方法，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StringBuilder</a:t>
            </a:r>
            <a:r>
              <a:rPr lang="zh-CN" altLang="en-US" dirty="0">
                <a:latin typeface="Times New Roman" pitchFamily="18" charset="0"/>
              </a:rPr>
              <a:t>是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JDK5</a:t>
            </a:r>
            <a:r>
              <a:rPr lang="zh-CN" altLang="en-US" dirty="0">
                <a:latin typeface="Times New Roman" pitchFamily="18" charset="0"/>
              </a:rPr>
              <a:t>后才有的，它与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StringBuffer</a:t>
            </a:r>
            <a:r>
              <a:rPr lang="zh-CN" altLang="en-US" dirty="0">
                <a:latin typeface="Times New Roman" pitchFamily="18" charset="0"/>
              </a:rPr>
              <a:t>不同在安全和效率方面</a:t>
            </a:r>
            <a:endParaRPr lang="en-US" altLang="zh-CN" dirty="0">
              <a:latin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StringBuffer</a:t>
            </a:r>
            <a:r>
              <a:rPr lang="zh-CN" altLang="en-US" dirty="0">
                <a:latin typeface="Times New Roman" pitchFamily="18" charset="0"/>
              </a:rPr>
              <a:t>的效率较低，支持同步，可在多线程环境中使用，很安全</a:t>
            </a:r>
            <a:endParaRPr lang="en-US" altLang="zh-CN" dirty="0">
              <a:latin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StringBuilder</a:t>
            </a:r>
            <a:r>
              <a:rPr lang="zh-CN" altLang="en-US" dirty="0">
                <a:latin typeface="Times New Roman" pitchFamily="18" charset="0"/>
              </a:rPr>
              <a:t>的效率较高，不支持同步，只能在单线程环境中使用，不安全</a:t>
            </a:r>
          </a:p>
        </p:txBody>
      </p:sp>
    </p:spTree>
    <p:extLst>
      <p:ext uri="{BB962C8B-B14F-4D97-AF65-F5344CB8AC3E}">
        <p14:creationId xmlns:p14="http://schemas.microsoft.com/office/powerpoint/2010/main" val="24454184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B222FCA-BDF2-455A-81AC-37E002CB5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实例：</a:t>
            </a:r>
            <a:r>
              <a:rPr lang="en-US" altLang="zh-CN" dirty="0" err="1"/>
              <a:t>toString</a:t>
            </a:r>
            <a:r>
              <a:rPr lang="en-US" altLang="zh-CN" dirty="0"/>
              <a:t>()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81CB07B3-C01F-4DF5-B369-0AE1D0067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28661"/>
            <a:ext cx="7961863" cy="28003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8F72AFD1-4B04-4834-A24C-BD1D4E759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710" y="3529012"/>
            <a:ext cx="8330116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5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041" y="171451"/>
            <a:ext cx="10971372" cy="487363"/>
          </a:xfrm>
        </p:spPr>
        <p:txBody>
          <a:bodyPr/>
          <a:lstStyle/>
          <a:p>
            <a:pPr eaLnBrk="1" hangingPunct="1"/>
            <a:r>
              <a:rPr lang="zh-CN" altLang="en-US" sz="3800" dirty="0"/>
              <a:t>第五章：数组与字符串</a:t>
            </a:r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数组的概念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一维数组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一维数组的声明及初始化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增长原理、赋值及参数传递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对象数组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二维数组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二维数组的声明及初始化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二维数组的本质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字符串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en-US" altLang="zh-CN" dirty="0">
                <a:latin typeface="Times New Roman" pitchFamily="18" charset="0"/>
                <a:ea typeface="宋体" panose="02010600030101010101" pitchFamily="2" charset="-122"/>
              </a:rPr>
              <a:t>String</a:t>
            </a:r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类、</a:t>
            </a:r>
            <a:r>
              <a:rPr lang="en-US" altLang="zh-CN" dirty="0">
                <a:latin typeface="Times New Roman" pitchFamily="18" charset="0"/>
                <a:ea typeface="宋体" panose="02010600030101010101" pitchFamily="2" charset="-122"/>
              </a:rPr>
              <a:t> StringBuffer</a:t>
            </a:r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及</a:t>
            </a:r>
            <a:r>
              <a:rPr lang="en-US" altLang="zh-CN" dirty="0" err="1">
                <a:latin typeface="Times New Roman" pitchFamily="18" charset="0"/>
                <a:ea typeface="宋体" panose="02010600030101010101" pitchFamily="2" charset="-122"/>
              </a:rPr>
              <a:t>StringBuilder</a:t>
            </a:r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类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本章小节</a:t>
            </a:r>
          </a:p>
        </p:txBody>
      </p:sp>
    </p:spTree>
    <p:extLst>
      <p:ext uri="{BB962C8B-B14F-4D97-AF65-F5344CB8AC3E}">
        <p14:creationId xmlns:p14="http://schemas.microsoft.com/office/powerpoint/2010/main" val="254191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82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041" y="171451"/>
            <a:ext cx="10971372" cy="487363"/>
          </a:xfrm>
        </p:spPr>
        <p:txBody>
          <a:bodyPr/>
          <a:lstStyle/>
          <a:p>
            <a:pPr eaLnBrk="1" hangingPunct="1"/>
            <a:r>
              <a:rPr lang="zh-CN" altLang="en-US" sz="3600" dirty="0"/>
              <a:t>本章小节</a:t>
            </a:r>
            <a:endParaRPr lang="zh-CN" altLang="en-US" sz="3800" dirty="0"/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掌握一维数组的声明及初始化（重点）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理解增长原理、赋值及参数传递方式（难点）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掌握对象数组的使用（重点）</a:t>
            </a:r>
            <a:endParaRPr lang="en-US" altLang="zh-CN" dirty="0">
              <a:latin typeface="Times New Roman" pitchFamily="18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dirty="0" smtClean="0">
                <a:latin typeface="Times New Roman" pitchFamily="18" charset="0"/>
                <a:ea typeface="宋体" panose="02010600030101010101" pitchFamily="2" charset="-122"/>
              </a:rPr>
              <a:t>掌握二维数</a:t>
            </a:r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组的声明及初始化（重点）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掌握</a:t>
            </a:r>
            <a:r>
              <a:rPr lang="en-US" altLang="zh-CN" dirty="0">
                <a:latin typeface="Times New Roman" pitchFamily="18" charset="0"/>
                <a:ea typeface="宋体" panose="02010600030101010101" pitchFamily="2" charset="-122"/>
              </a:rPr>
              <a:t>String</a:t>
            </a:r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和</a:t>
            </a:r>
            <a:r>
              <a:rPr lang="en-US" altLang="zh-CN" dirty="0">
                <a:latin typeface="Times New Roman" pitchFamily="18" charset="0"/>
                <a:ea typeface="宋体" panose="02010600030101010101" pitchFamily="2" charset="-122"/>
              </a:rPr>
              <a:t>StringBuffer</a:t>
            </a:r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、</a:t>
            </a:r>
            <a:r>
              <a:rPr lang="en-US" altLang="zh-CN" dirty="0" err="1">
                <a:latin typeface="Times New Roman" pitchFamily="18" charset="0"/>
                <a:ea typeface="宋体" panose="02010600030101010101" pitchFamily="2" charset="-122"/>
              </a:rPr>
              <a:t>StringBuilder</a:t>
            </a:r>
            <a:r>
              <a:rPr lang="zh-CN" altLang="en-US" dirty="0">
                <a:latin typeface="Times New Roman" pitchFamily="18" charset="0"/>
                <a:ea typeface="宋体" panose="02010600030101010101" pitchFamily="2" charset="-122"/>
              </a:rPr>
              <a:t>的区别（重点、难点）</a:t>
            </a:r>
          </a:p>
        </p:txBody>
      </p:sp>
    </p:spTree>
    <p:extLst>
      <p:ext uri="{BB962C8B-B14F-4D97-AF65-F5344CB8AC3E}">
        <p14:creationId xmlns:p14="http://schemas.microsoft.com/office/powerpoint/2010/main" val="1541430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34724FF-FE90-4023-A6BA-70590F19D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一维数组的声明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E8680246-CEB2-4FF4-9B4A-934BDBF70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Times New Roman" pitchFamily="18" charset="0"/>
              </a:rPr>
              <a:t>建立一维数组通常包括</a:t>
            </a:r>
            <a:r>
              <a:rPr lang="zh-CN" altLang="en-US" b="1" dirty="0">
                <a:solidFill>
                  <a:srgbClr val="FF0000"/>
                </a:solidFill>
                <a:latin typeface="Times New Roman" pitchFamily="18" charset="0"/>
              </a:rPr>
              <a:t>声明数组</a:t>
            </a:r>
            <a:r>
              <a:rPr lang="zh-CN" altLang="en-US" dirty="0">
                <a:latin typeface="Times New Roman" pitchFamily="18" charset="0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Times New Roman" pitchFamily="18" charset="0"/>
              </a:rPr>
              <a:t>创建数组对象</a:t>
            </a:r>
            <a:r>
              <a:rPr lang="zh-CN" altLang="en-US" dirty="0">
                <a:latin typeface="Times New Roman" pitchFamily="18" charset="0"/>
              </a:rPr>
              <a:t>和</a:t>
            </a:r>
            <a:r>
              <a:rPr lang="zh-CN" altLang="en-US" b="1" dirty="0">
                <a:solidFill>
                  <a:srgbClr val="FF0000"/>
                </a:solidFill>
                <a:latin typeface="Times New Roman" pitchFamily="18" charset="0"/>
              </a:rPr>
              <a:t>初始化数组</a:t>
            </a:r>
            <a:r>
              <a:rPr lang="zh-CN" altLang="en-US" dirty="0">
                <a:latin typeface="Times New Roman" pitchFamily="18" charset="0"/>
              </a:rPr>
              <a:t>三步</a:t>
            </a:r>
            <a:endParaRPr lang="en-US" altLang="zh-CN" dirty="0">
              <a:latin typeface="Times New Roman" pitchFamily="18" charset="0"/>
            </a:endParaRPr>
          </a:p>
          <a:p>
            <a:r>
              <a:rPr lang="zh-CN" altLang="en-US" dirty="0">
                <a:latin typeface="Times New Roman" pitchFamily="18" charset="0"/>
              </a:rPr>
              <a:t>声明数组格式：</a:t>
            </a:r>
            <a:endParaRPr lang="en-US" altLang="zh-CN" dirty="0">
              <a:latin typeface="Times New Roman" pitchFamily="18" charset="0"/>
            </a:endParaRPr>
          </a:p>
          <a:p>
            <a:pPr lvl="1"/>
            <a:r>
              <a:rPr lang="zh-CN" altLang="en-US" dirty="0">
                <a:latin typeface="Times New Roman" panose="02020603050405020304" pitchFamily="18" charset="0"/>
              </a:rPr>
              <a:t>类型说明符  数组名</a:t>
            </a:r>
            <a:r>
              <a:rPr lang="en-US" altLang="zh-CN" dirty="0">
                <a:latin typeface="Times New Roman" panose="02020603050405020304" pitchFamily="18" charset="0"/>
              </a:rPr>
              <a:t>[ ];</a:t>
            </a:r>
          </a:p>
          <a:p>
            <a:pPr lvl="2"/>
            <a:r>
              <a:rPr lang="en-US" altLang="zh-CN" dirty="0">
                <a:latin typeface="Times New Roman" panose="02020603050405020304" pitchFamily="18" charset="0"/>
              </a:rPr>
              <a:t>int a[];</a:t>
            </a:r>
          </a:p>
          <a:p>
            <a:pPr lvl="1"/>
            <a:r>
              <a:rPr lang="zh-CN" altLang="en-US" dirty="0">
                <a:latin typeface="Times New Roman" panose="02020603050405020304" pitchFamily="18" charset="0"/>
              </a:rPr>
              <a:t>类型说明符</a:t>
            </a:r>
            <a:r>
              <a:rPr lang="en-US" altLang="zh-CN" dirty="0">
                <a:latin typeface="Times New Roman" panose="02020603050405020304" pitchFamily="18" charset="0"/>
              </a:rPr>
              <a:t>[ ]  </a:t>
            </a:r>
            <a:r>
              <a:rPr lang="zh-CN" altLang="en-US" dirty="0">
                <a:latin typeface="Times New Roman" panose="02020603050405020304" pitchFamily="18" charset="0"/>
              </a:rPr>
              <a:t>数组名；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lvl="2"/>
            <a:r>
              <a:rPr lang="en-US" altLang="zh-CN" dirty="0">
                <a:latin typeface="Times New Roman" panose="02020603050405020304" pitchFamily="18" charset="0"/>
              </a:rPr>
              <a:t>int[] b;</a:t>
            </a:r>
          </a:p>
          <a:p>
            <a:r>
              <a:rPr lang="zh-CN" altLang="en-US" dirty="0">
                <a:latin typeface="Times New Roman" pitchFamily="18" charset="0"/>
              </a:rPr>
              <a:t>声明一个数组变量，不指定数组长度，此时还不会给数组分配空间。</a:t>
            </a:r>
            <a:endParaRPr lang="en-US" altLang="zh-CN" dirty="0">
              <a:latin typeface="Times New Roman" pitchFamily="18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603142" y="2173070"/>
            <a:ext cx="4977752" cy="1941731"/>
            <a:chOff x="4953000" y="2173069"/>
            <a:chExt cx="3733800" cy="1941731"/>
          </a:xfrm>
        </p:grpSpPr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8C9B9D27-1502-447C-99E6-718CCE20E22F}"/>
                </a:ext>
              </a:extLst>
            </p:cNvPr>
            <p:cNvSpPr/>
            <p:nvPr/>
          </p:nvSpPr>
          <p:spPr bwMode="auto">
            <a:xfrm>
              <a:off x="4953000" y="2173069"/>
              <a:ext cx="3733800" cy="1905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="" xmlns:a16="http://schemas.microsoft.com/office/drawing/2014/main" id="{454CCCCC-5ADB-470E-A07D-D32E94179EAB}"/>
                </a:ext>
              </a:extLst>
            </p:cNvPr>
            <p:cNvGrpSpPr/>
            <p:nvPr/>
          </p:nvGrpSpPr>
          <p:grpSpPr>
            <a:xfrm>
              <a:off x="5358325" y="2554069"/>
              <a:ext cx="966275" cy="854849"/>
              <a:chOff x="4596325" y="5410200"/>
              <a:chExt cx="966275" cy="854849"/>
            </a:xfrm>
          </p:grpSpPr>
          <p:sp>
            <p:nvSpPr>
              <p:cNvPr id="11" name="矩形 10">
                <a:extLst>
                  <a:ext uri="{FF2B5EF4-FFF2-40B4-BE49-F238E27FC236}">
                    <a16:creationId xmlns="" xmlns:a16="http://schemas.microsoft.com/office/drawing/2014/main" id="{46754C66-876D-40CA-8930-FC41983B40C3}"/>
                  </a:ext>
                </a:extLst>
              </p:cNvPr>
              <p:cNvSpPr/>
              <p:nvPr/>
            </p:nvSpPr>
            <p:spPr bwMode="auto">
              <a:xfrm>
                <a:off x="4953000" y="5638800"/>
                <a:ext cx="609600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null</a:t>
                </a:r>
                <a:endParaRPr kumimoji="0" lang="zh-CN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="" xmlns:a16="http://schemas.microsoft.com/office/drawing/2014/main" id="{F4E4875A-7696-43EA-98E5-A09EBEB825A7}"/>
                  </a:ext>
                </a:extLst>
              </p:cNvPr>
              <p:cNvSpPr/>
              <p:nvPr/>
            </p:nvSpPr>
            <p:spPr bwMode="auto">
              <a:xfrm>
                <a:off x="4953000" y="5943600"/>
                <a:ext cx="609600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null</a:t>
                </a:r>
                <a:endParaRPr kumimoji="0" lang="zh-CN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" name="直接连接符 12">
                <a:extLst>
                  <a:ext uri="{FF2B5EF4-FFF2-40B4-BE49-F238E27FC236}">
                    <a16:creationId xmlns="" xmlns:a16="http://schemas.microsoft.com/office/drawing/2014/main" id="{C703B03E-6DFE-48E8-9D86-683EB2C2B378}"/>
                  </a:ext>
                </a:extLst>
              </p:cNvPr>
              <p:cNvCxnSpPr/>
              <p:nvPr/>
            </p:nvCxnSpPr>
            <p:spPr bwMode="auto">
              <a:xfrm>
                <a:off x="4953000" y="5410200"/>
                <a:ext cx="0" cy="2286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直接连接符 13">
                <a:extLst>
                  <a:ext uri="{FF2B5EF4-FFF2-40B4-BE49-F238E27FC236}">
                    <a16:creationId xmlns="" xmlns:a16="http://schemas.microsoft.com/office/drawing/2014/main" id="{2BBF75FD-3E48-4484-9BD2-407819DE53C5}"/>
                  </a:ext>
                </a:extLst>
              </p:cNvPr>
              <p:cNvCxnSpPr/>
              <p:nvPr/>
            </p:nvCxnSpPr>
            <p:spPr bwMode="auto">
              <a:xfrm>
                <a:off x="5562600" y="5410200"/>
                <a:ext cx="0" cy="2286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5" name="文本框 14">
                <a:extLst>
                  <a:ext uri="{FF2B5EF4-FFF2-40B4-BE49-F238E27FC236}">
                    <a16:creationId xmlns="" xmlns:a16="http://schemas.microsoft.com/office/drawing/2014/main" id="{377B7738-7E4C-42BD-B083-A784190A5162}"/>
                  </a:ext>
                </a:extLst>
              </p:cNvPr>
              <p:cNvSpPr txBox="1"/>
              <p:nvPr/>
            </p:nvSpPr>
            <p:spPr>
              <a:xfrm>
                <a:off x="4596325" y="5666601"/>
                <a:ext cx="19623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zh-CN" altLang="en-US" sz="12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="" xmlns:a16="http://schemas.microsoft.com/office/drawing/2014/main" id="{B05B47FD-5029-4E8A-AB48-08B3FAAF07C3}"/>
                  </a:ext>
                </a:extLst>
              </p:cNvPr>
              <p:cNvSpPr txBox="1"/>
              <p:nvPr/>
            </p:nvSpPr>
            <p:spPr>
              <a:xfrm>
                <a:off x="4596325" y="5988050"/>
                <a:ext cx="1902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zh-CN" altLang="en-US" sz="12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椭圆 6">
              <a:extLst>
                <a:ext uri="{FF2B5EF4-FFF2-40B4-BE49-F238E27FC236}">
                  <a16:creationId xmlns="" xmlns:a16="http://schemas.microsoft.com/office/drawing/2014/main" id="{A87FC6BA-0DF5-4965-98F2-77182C273CB7}"/>
                </a:ext>
              </a:extLst>
            </p:cNvPr>
            <p:cNvSpPr/>
            <p:nvPr/>
          </p:nvSpPr>
          <p:spPr bwMode="auto">
            <a:xfrm>
              <a:off x="7429501" y="2554069"/>
              <a:ext cx="914400" cy="914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41560019-C4BD-4F34-9447-132986DFFC4C}"/>
                </a:ext>
              </a:extLst>
            </p:cNvPr>
            <p:cNvSpPr txBox="1"/>
            <p:nvPr/>
          </p:nvSpPr>
          <p:spPr>
            <a:xfrm>
              <a:off x="5958126" y="2218789"/>
              <a:ext cx="12928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数组对象</a:t>
              </a:r>
              <a:r>
                <a:rPr lang="zh-CN" altLang="en-US" sz="1200" b="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的内存分配图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="" xmlns:a16="http://schemas.microsoft.com/office/drawing/2014/main" id="{5712C5EF-C90D-461A-9980-7BF95962A89A}"/>
                </a:ext>
              </a:extLst>
            </p:cNvPr>
            <p:cNvSpPr txBox="1"/>
            <p:nvPr/>
          </p:nvSpPr>
          <p:spPr>
            <a:xfrm>
              <a:off x="5324057" y="3567336"/>
              <a:ext cx="12928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200" b="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栈内存</a:t>
              </a:r>
              <a:endParaRPr lang="en-US" altLang="zh-CN" sz="1200" b="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r>
                <a:rPr lang="zh-CN" altLang="en-US" sz="1200" b="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（引用变量存储空间）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F2292E73-985B-4847-B11F-E1624C342B25}"/>
                </a:ext>
              </a:extLst>
            </p:cNvPr>
            <p:cNvSpPr txBox="1"/>
            <p:nvPr/>
          </p:nvSpPr>
          <p:spPr>
            <a:xfrm>
              <a:off x="7269239" y="3468469"/>
              <a:ext cx="12639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200" b="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堆内存</a:t>
              </a:r>
              <a:endParaRPr lang="en-US" altLang="zh-CN" sz="1200" b="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 algn="ctr"/>
              <a:r>
                <a:rPr lang="zh-CN" altLang="en-US" sz="1200" b="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（引用变量引用的</a:t>
              </a:r>
              <a:endParaRPr lang="en-US" altLang="zh-CN" sz="1200" b="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 algn="ctr"/>
              <a:r>
                <a:rPr lang="zh-CN" altLang="en-US" sz="1200" b="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       对象的存储空间）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265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764C488-8CDC-4525-85B8-1707E33E1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041" y="171451"/>
            <a:ext cx="9955504" cy="487363"/>
          </a:xfrm>
        </p:spPr>
        <p:txBody>
          <a:bodyPr/>
          <a:lstStyle/>
          <a:p>
            <a:r>
              <a:rPr lang="zh-CN" altLang="en-US" dirty="0"/>
              <a:t>一维数组的初始化（</a:t>
            </a:r>
            <a:r>
              <a:rPr lang="en-US" altLang="zh-CN" dirty="0"/>
              <a:t>1/3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D31648AD-AADD-4865-8477-F10767D1E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085" y="1168752"/>
            <a:ext cx="11377719" cy="5257800"/>
          </a:xfrm>
        </p:spPr>
        <p:txBody>
          <a:bodyPr/>
          <a:lstStyle/>
          <a:p>
            <a:pPr algn="just"/>
            <a:r>
              <a:rPr lang="zh-CN" altLang="en-US" dirty="0">
                <a:latin typeface="Times New Roman" pitchFamily="18" charset="0"/>
              </a:rPr>
              <a:t>直接指定初始值</a:t>
            </a:r>
            <a:endParaRPr lang="en-US" altLang="zh-CN" dirty="0">
              <a:latin typeface="Times New Roman" pitchFamily="18" charset="0"/>
            </a:endParaRPr>
          </a:p>
          <a:p>
            <a:pPr lvl="1" algn="just"/>
            <a:r>
              <a:rPr lang="en-US" altLang="zh-CN" dirty="0">
                <a:latin typeface="Times New Roman" pitchFamily="18" charset="0"/>
              </a:rPr>
              <a:t>int[] a = {23, -9, 38, 8, 65}; </a:t>
            </a:r>
          </a:p>
          <a:p>
            <a:pPr algn="just"/>
            <a:endParaRPr lang="en-US" altLang="zh-CN" dirty="0">
              <a:latin typeface="Times New Roman" pitchFamily="18" charset="0"/>
            </a:endParaRPr>
          </a:p>
          <a:p>
            <a:pPr algn="just"/>
            <a:endParaRPr lang="en-US" altLang="zh-CN" dirty="0">
              <a:latin typeface="Times New Roman" pitchFamily="18" charset="0"/>
            </a:endParaRPr>
          </a:p>
          <a:p>
            <a:pPr algn="just"/>
            <a:endParaRPr lang="en-US" altLang="zh-CN" dirty="0">
              <a:latin typeface="Times New Roman" pitchFamily="18" charset="0"/>
            </a:endParaRPr>
          </a:p>
          <a:p>
            <a:pPr algn="just"/>
            <a:r>
              <a:rPr lang="zh-CN" altLang="en-US" dirty="0">
                <a:latin typeface="Times New Roman" pitchFamily="18" charset="0"/>
              </a:rPr>
              <a:t>数组名</a:t>
            </a:r>
            <a:r>
              <a:rPr lang="en-US" altLang="zh-CN" dirty="0">
                <a:latin typeface="Times New Roman" pitchFamily="18" charset="0"/>
              </a:rPr>
              <a:t>a</a:t>
            </a:r>
            <a:r>
              <a:rPr lang="zh-CN" altLang="en-US" dirty="0">
                <a:latin typeface="Times New Roman" pitchFamily="18" charset="0"/>
              </a:rPr>
              <a:t>是一个地址，是数组的引用，但绝不能执行</a:t>
            </a:r>
            <a:r>
              <a:rPr lang="en-US" altLang="zh-CN" dirty="0">
                <a:latin typeface="Times New Roman" pitchFamily="18" charset="0"/>
              </a:rPr>
              <a:t>a++</a:t>
            </a:r>
            <a:r>
              <a:rPr lang="zh-CN" altLang="en-US" dirty="0">
                <a:latin typeface="Times New Roman" pitchFamily="18" charset="0"/>
              </a:rPr>
              <a:t>，</a:t>
            </a:r>
            <a:r>
              <a:rPr lang="en-US" altLang="zh-CN" dirty="0">
                <a:latin typeface="Times New Roman" pitchFamily="18" charset="0"/>
              </a:rPr>
              <a:t>a--</a:t>
            </a:r>
            <a:r>
              <a:rPr lang="zh-CN" altLang="en-US" dirty="0">
                <a:latin typeface="Times New Roman" pitchFamily="18" charset="0"/>
              </a:rPr>
              <a:t>操作</a:t>
            </a:r>
            <a:endParaRPr lang="en-US" altLang="zh-CN" dirty="0">
              <a:latin typeface="Times New Roman" pitchFamily="18" charset="0"/>
            </a:endParaRPr>
          </a:p>
          <a:p>
            <a:pPr algn="just"/>
            <a:r>
              <a:rPr lang="en-US" altLang="zh-CN" dirty="0" err="1">
                <a:latin typeface="Times New Roman" pitchFamily="18" charset="0"/>
              </a:rPr>
              <a:t>a.length</a:t>
            </a:r>
            <a:r>
              <a:rPr lang="zh-CN" altLang="en-US" dirty="0">
                <a:latin typeface="Times New Roman" pitchFamily="18" charset="0"/>
              </a:rPr>
              <a:t>的值是数组的长度，</a:t>
            </a:r>
            <a:r>
              <a:rPr lang="en-US" altLang="zh-CN" dirty="0">
                <a:latin typeface="Times New Roman" pitchFamily="18" charset="0"/>
              </a:rPr>
              <a:t>length</a:t>
            </a:r>
            <a:r>
              <a:rPr lang="zh-CN" altLang="en-US" dirty="0">
                <a:latin typeface="Times New Roman" pitchFamily="18" charset="0"/>
              </a:rPr>
              <a:t>是数组的</a:t>
            </a:r>
            <a:r>
              <a:rPr lang="zh-CN" altLang="en-US" dirty="0" smtClean="0">
                <a:latin typeface="Times New Roman" pitchFamily="18" charset="0"/>
              </a:rPr>
              <a:t>属性</a:t>
            </a:r>
            <a:endParaRPr lang="zh-CN" altLang="en-US" dirty="0">
              <a:latin typeface="Times New Roman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780671" y="1310640"/>
            <a:ext cx="4977752" cy="2092565"/>
            <a:chOff x="5086165" y="1310640"/>
            <a:chExt cx="3733800" cy="2092565"/>
          </a:xfrm>
        </p:grpSpPr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783FE241-0777-4BF0-A2C2-D069EE0883FC}"/>
                </a:ext>
              </a:extLst>
            </p:cNvPr>
            <p:cNvSpPr/>
            <p:nvPr/>
          </p:nvSpPr>
          <p:spPr bwMode="auto">
            <a:xfrm>
              <a:off x="5086165" y="1348688"/>
              <a:ext cx="3733800" cy="205451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="" xmlns:a16="http://schemas.microsoft.com/office/drawing/2014/main" id="{9261378A-DFDE-40E5-AC68-268E5824A60D}"/>
                </a:ext>
              </a:extLst>
            </p:cNvPr>
            <p:cNvGrpSpPr/>
            <p:nvPr/>
          </p:nvGrpSpPr>
          <p:grpSpPr>
            <a:xfrm>
              <a:off x="5434525" y="1827953"/>
              <a:ext cx="1271075" cy="957694"/>
              <a:chOff x="4596325" y="5486400"/>
              <a:chExt cx="1271075" cy="887998"/>
            </a:xfrm>
          </p:grpSpPr>
          <p:sp>
            <p:nvSpPr>
              <p:cNvPr id="12" name="矩形 11">
                <a:extLst>
                  <a:ext uri="{FF2B5EF4-FFF2-40B4-BE49-F238E27FC236}">
                    <a16:creationId xmlns="" xmlns:a16="http://schemas.microsoft.com/office/drawing/2014/main" id="{E55940E4-A48E-49B6-A909-F8479B85C15F}"/>
                  </a:ext>
                </a:extLst>
              </p:cNvPr>
              <p:cNvSpPr/>
              <p:nvPr/>
            </p:nvSpPr>
            <p:spPr bwMode="auto">
              <a:xfrm>
                <a:off x="4953000" y="5943599"/>
                <a:ext cx="914400" cy="43079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en-US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数组对象的首地址</a:t>
                </a:r>
              </a:p>
            </p:txBody>
          </p:sp>
          <p:cxnSp>
            <p:nvCxnSpPr>
              <p:cNvPr id="13" name="直接连接符 12">
                <a:extLst>
                  <a:ext uri="{FF2B5EF4-FFF2-40B4-BE49-F238E27FC236}">
                    <a16:creationId xmlns="" xmlns:a16="http://schemas.microsoft.com/office/drawing/2014/main" id="{E56FFB2A-B224-478B-9AF3-BB48796B747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953000" y="5486400"/>
                <a:ext cx="0" cy="4572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直接连接符 13">
                <a:extLst>
                  <a:ext uri="{FF2B5EF4-FFF2-40B4-BE49-F238E27FC236}">
                    <a16:creationId xmlns="" xmlns:a16="http://schemas.microsoft.com/office/drawing/2014/main" id="{06D340B7-BCF8-42CE-B574-9367F38F7A3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867400" y="5486400"/>
                <a:ext cx="0" cy="4572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6" name="文本框 15">
                <a:extLst>
                  <a:ext uri="{FF2B5EF4-FFF2-40B4-BE49-F238E27FC236}">
                    <a16:creationId xmlns="" xmlns:a16="http://schemas.microsoft.com/office/drawing/2014/main" id="{7B25DACF-1901-4243-B932-EA6D31F24463}"/>
                  </a:ext>
                </a:extLst>
              </p:cNvPr>
              <p:cNvSpPr txBox="1"/>
              <p:nvPr/>
            </p:nvSpPr>
            <p:spPr>
              <a:xfrm>
                <a:off x="4596325" y="6019800"/>
                <a:ext cx="190222" cy="256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zh-CN" altLang="en-US" sz="12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椭圆 6">
              <a:extLst>
                <a:ext uri="{FF2B5EF4-FFF2-40B4-BE49-F238E27FC236}">
                  <a16:creationId xmlns="" xmlns:a16="http://schemas.microsoft.com/office/drawing/2014/main" id="{D93B7F7E-F982-4A74-9C5E-ECB2E89CD6E4}"/>
                </a:ext>
              </a:extLst>
            </p:cNvPr>
            <p:cNvSpPr/>
            <p:nvPr/>
          </p:nvSpPr>
          <p:spPr bwMode="auto">
            <a:xfrm>
              <a:off x="7378700" y="1480123"/>
              <a:ext cx="1126985" cy="129917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CE1F3AFC-36E9-4F78-A280-F880199E0D5C}"/>
                </a:ext>
              </a:extLst>
            </p:cNvPr>
            <p:cNvSpPr txBox="1"/>
            <p:nvPr/>
          </p:nvSpPr>
          <p:spPr>
            <a:xfrm>
              <a:off x="6091291" y="1310640"/>
              <a:ext cx="12928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数组对象</a:t>
              </a:r>
              <a:r>
                <a:rPr lang="zh-CN" altLang="en-US" sz="1200" b="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的内存分配图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="" xmlns:a16="http://schemas.microsoft.com/office/drawing/2014/main" id="{344521EB-4301-493A-AEEE-00EC8014FB73}"/>
                </a:ext>
              </a:extLst>
            </p:cNvPr>
            <p:cNvSpPr txBox="1"/>
            <p:nvPr/>
          </p:nvSpPr>
          <p:spPr>
            <a:xfrm>
              <a:off x="5400257" y="2838567"/>
              <a:ext cx="12928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200" b="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栈内存</a:t>
              </a:r>
              <a:endParaRPr lang="en-US" altLang="zh-CN" sz="1200" b="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r>
                <a:rPr lang="zh-CN" altLang="en-US" sz="1200" b="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（引用变量存储空间）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CC18D568-223E-4207-B369-A0B1AFAEF293}"/>
                </a:ext>
              </a:extLst>
            </p:cNvPr>
            <p:cNvSpPr txBox="1"/>
            <p:nvPr/>
          </p:nvSpPr>
          <p:spPr>
            <a:xfrm>
              <a:off x="7345440" y="2731941"/>
              <a:ext cx="12639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200" b="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堆内存</a:t>
              </a:r>
              <a:endParaRPr lang="en-US" altLang="zh-CN" sz="1200" b="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 algn="ctr"/>
              <a:r>
                <a:rPr lang="zh-CN" altLang="en-US" sz="1200" b="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（引用变量引用的</a:t>
              </a:r>
              <a:endParaRPr lang="en-US" altLang="zh-CN" sz="1200" b="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 algn="ctr"/>
              <a:r>
                <a:rPr lang="zh-CN" altLang="en-US" sz="1200" b="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       对象的存储空间）</a:t>
              </a:r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="" xmlns:a16="http://schemas.microsoft.com/office/drawing/2014/main" id="{70742E5E-4386-4452-BC43-FD150FACB0DC}"/>
                </a:ext>
              </a:extLst>
            </p:cNvPr>
            <p:cNvGrpSpPr/>
            <p:nvPr/>
          </p:nvGrpSpPr>
          <p:grpSpPr>
            <a:xfrm>
              <a:off x="7696200" y="1582520"/>
              <a:ext cx="501898" cy="1065986"/>
              <a:chOff x="7977426" y="4000852"/>
              <a:chExt cx="480774" cy="1485548"/>
            </a:xfrm>
          </p:grpSpPr>
          <p:sp>
            <p:nvSpPr>
              <p:cNvPr id="21" name="矩形 20">
                <a:extLst>
                  <a:ext uri="{FF2B5EF4-FFF2-40B4-BE49-F238E27FC236}">
                    <a16:creationId xmlns="" xmlns:a16="http://schemas.microsoft.com/office/drawing/2014/main" id="{BAA649D0-D31B-435D-A964-0A8E778BD821}"/>
                  </a:ext>
                </a:extLst>
              </p:cNvPr>
              <p:cNvSpPr/>
              <p:nvPr/>
            </p:nvSpPr>
            <p:spPr bwMode="auto">
              <a:xfrm>
                <a:off x="7977426" y="4869433"/>
                <a:ext cx="480774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-9</a:t>
                </a:r>
                <a:endParaRPr kumimoji="0" lang="zh-CN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="" xmlns:a16="http://schemas.microsoft.com/office/drawing/2014/main" id="{E4D9A04B-E777-4E50-AB2D-B3F0131CD88C}"/>
                  </a:ext>
                </a:extLst>
              </p:cNvPr>
              <p:cNvSpPr/>
              <p:nvPr/>
            </p:nvSpPr>
            <p:spPr bwMode="auto">
              <a:xfrm>
                <a:off x="7977426" y="4564633"/>
                <a:ext cx="480774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38</a:t>
                </a:r>
                <a:endParaRPr kumimoji="0" lang="zh-CN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="" xmlns:a16="http://schemas.microsoft.com/office/drawing/2014/main" id="{508B094A-7A80-499D-A656-D3A64965B5D4}"/>
                  </a:ext>
                </a:extLst>
              </p:cNvPr>
              <p:cNvSpPr/>
              <p:nvPr/>
            </p:nvSpPr>
            <p:spPr bwMode="auto">
              <a:xfrm>
                <a:off x="7977426" y="5181600"/>
                <a:ext cx="480774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</a:t>
                </a:r>
                <a:endParaRPr kumimoji="0" lang="zh-CN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="" xmlns:a16="http://schemas.microsoft.com/office/drawing/2014/main" id="{59263771-3C45-4B07-B49B-570E912EDEBC}"/>
                  </a:ext>
                </a:extLst>
              </p:cNvPr>
              <p:cNvSpPr/>
              <p:nvPr/>
            </p:nvSpPr>
            <p:spPr bwMode="auto">
              <a:xfrm>
                <a:off x="7977426" y="4305652"/>
                <a:ext cx="480774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kumimoji="0" lang="zh-CN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="" xmlns:a16="http://schemas.microsoft.com/office/drawing/2014/main" id="{08679F49-2A5D-4D55-B803-E092A694ABE7}"/>
                  </a:ext>
                </a:extLst>
              </p:cNvPr>
              <p:cNvSpPr/>
              <p:nvPr/>
            </p:nvSpPr>
            <p:spPr bwMode="auto">
              <a:xfrm>
                <a:off x="7977426" y="4000852"/>
                <a:ext cx="480774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65</a:t>
                </a:r>
                <a:endParaRPr kumimoji="0" lang="zh-CN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8" name="直接箭头连接符 27">
              <a:extLst>
                <a:ext uri="{FF2B5EF4-FFF2-40B4-BE49-F238E27FC236}">
                  <a16:creationId xmlns="" xmlns:a16="http://schemas.microsoft.com/office/drawing/2014/main" id="{022C37C5-8FE9-4B77-A1CE-F45B1C275531}"/>
                </a:ext>
              </a:extLst>
            </p:cNvPr>
            <p:cNvCxnSpPr>
              <a:endCxn id="25" idx="1"/>
            </p:cNvCxnSpPr>
            <p:nvPr/>
          </p:nvCxnSpPr>
          <p:spPr bwMode="auto">
            <a:xfrm flipV="1">
              <a:off x="6705600" y="1691878"/>
              <a:ext cx="990600" cy="8621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6" name="组合 55">
            <a:extLst>
              <a:ext uri="{FF2B5EF4-FFF2-40B4-BE49-F238E27FC236}">
                <a16:creationId xmlns="" xmlns:a16="http://schemas.microsoft.com/office/drawing/2014/main" id="{EC1C1738-D777-4536-B985-C95D180B89EE}"/>
              </a:ext>
            </a:extLst>
          </p:cNvPr>
          <p:cNvGrpSpPr/>
          <p:nvPr/>
        </p:nvGrpSpPr>
        <p:grpSpPr>
          <a:xfrm>
            <a:off x="624971" y="2275620"/>
            <a:ext cx="5470233" cy="1077181"/>
            <a:chOff x="468789" y="2275619"/>
            <a:chExt cx="4103209" cy="1077181"/>
          </a:xfrm>
        </p:grpSpPr>
        <p:grpSp>
          <p:nvGrpSpPr>
            <p:cNvPr id="35" name="组合 34">
              <a:extLst>
                <a:ext uri="{FF2B5EF4-FFF2-40B4-BE49-F238E27FC236}">
                  <a16:creationId xmlns="" xmlns:a16="http://schemas.microsoft.com/office/drawing/2014/main" id="{AC364D51-24BD-4281-AB8B-EC75FCCD127F}"/>
                </a:ext>
              </a:extLst>
            </p:cNvPr>
            <p:cNvGrpSpPr/>
            <p:nvPr/>
          </p:nvGrpSpPr>
          <p:grpSpPr>
            <a:xfrm>
              <a:off x="1766183" y="2590796"/>
              <a:ext cx="2805815" cy="457202"/>
              <a:chOff x="1766184" y="2782471"/>
              <a:chExt cx="2491646" cy="218717"/>
            </a:xfrm>
          </p:grpSpPr>
          <p:sp>
            <p:nvSpPr>
              <p:cNvPr id="30" name="矩形 29">
                <a:extLst>
                  <a:ext uri="{FF2B5EF4-FFF2-40B4-BE49-F238E27FC236}">
                    <a16:creationId xmlns="" xmlns:a16="http://schemas.microsoft.com/office/drawing/2014/main" id="{12F6E6DE-5F5C-4D1A-B6DA-8173313797E2}"/>
                  </a:ext>
                </a:extLst>
              </p:cNvPr>
              <p:cNvSpPr/>
              <p:nvPr/>
            </p:nvSpPr>
            <p:spPr bwMode="auto">
              <a:xfrm>
                <a:off x="2263651" y="2782472"/>
                <a:ext cx="501898" cy="21871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-9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="" xmlns:a16="http://schemas.microsoft.com/office/drawing/2014/main" id="{AECF7482-1D96-4B2C-B274-61C0C4E69CA9}"/>
                  </a:ext>
                </a:extLst>
              </p:cNvPr>
              <p:cNvSpPr/>
              <p:nvPr/>
            </p:nvSpPr>
            <p:spPr bwMode="auto">
              <a:xfrm>
                <a:off x="2740148" y="2782472"/>
                <a:ext cx="501898" cy="21871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38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="" xmlns:a16="http://schemas.microsoft.com/office/drawing/2014/main" id="{2FF63757-2C8C-4239-A0C2-AD4B484CDC01}"/>
                  </a:ext>
                </a:extLst>
              </p:cNvPr>
              <p:cNvSpPr/>
              <p:nvPr/>
            </p:nvSpPr>
            <p:spPr bwMode="auto">
              <a:xfrm>
                <a:off x="1766184" y="2782471"/>
                <a:ext cx="501898" cy="21871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矩形 32">
                <a:extLst>
                  <a:ext uri="{FF2B5EF4-FFF2-40B4-BE49-F238E27FC236}">
                    <a16:creationId xmlns="" xmlns:a16="http://schemas.microsoft.com/office/drawing/2014/main" id="{82A6E010-1DE0-4D68-8A26-061A6F746B9B}"/>
                  </a:ext>
                </a:extLst>
              </p:cNvPr>
              <p:cNvSpPr/>
              <p:nvPr/>
            </p:nvSpPr>
            <p:spPr bwMode="auto">
              <a:xfrm>
                <a:off x="3245888" y="2782472"/>
                <a:ext cx="501898" cy="21871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="" xmlns:a16="http://schemas.microsoft.com/office/drawing/2014/main" id="{8F0608FF-03A4-46EC-B4EA-FA1222D2E97C}"/>
                  </a:ext>
                </a:extLst>
              </p:cNvPr>
              <p:cNvSpPr/>
              <p:nvPr/>
            </p:nvSpPr>
            <p:spPr bwMode="auto">
              <a:xfrm>
                <a:off x="3755932" y="2782472"/>
                <a:ext cx="501898" cy="21871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65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6" name="矩形 35">
              <a:extLst>
                <a:ext uri="{FF2B5EF4-FFF2-40B4-BE49-F238E27FC236}">
                  <a16:creationId xmlns="" xmlns:a16="http://schemas.microsoft.com/office/drawing/2014/main" id="{328412FC-25E2-44D4-9E80-721444AD7267}"/>
                </a:ext>
              </a:extLst>
            </p:cNvPr>
            <p:cNvSpPr/>
            <p:nvPr/>
          </p:nvSpPr>
          <p:spPr bwMode="auto">
            <a:xfrm>
              <a:off x="649589" y="2590800"/>
              <a:ext cx="565182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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8" name="直接箭头连接符 37">
              <a:extLst>
                <a:ext uri="{FF2B5EF4-FFF2-40B4-BE49-F238E27FC236}">
                  <a16:creationId xmlns="" xmlns:a16="http://schemas.microsoft.com/office/drawing/2014/main" id="{0A9D6232-E78F-4238-A9F9-E5EF6CE5DA93}"/>
                </a:ext>
              </a:extLst>
            </p:cNvPr>
            <p:cNvCxnSpPr>
              <a:cxnSpLocks/>
              <a:endCxn id="32" idx="1"/>
            </p:cNvCxnSpPr>
            <p:nvPr/>
          </p:nvCxnSpPr>
          <p:spPr bwMode="auto">
            <a:xfrm>
              <a:off x="990600" y="2819400"/>
              <a:ext cx="775583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7" name="组合 46">
              <a:extLst>
                <a:ext uri="{FF2B5EF4-FFF2-40B4-BE49-F238E27FC236}">
                  <a16:creationId xmlns="" xmlns:a16="http://schemas.microsoft.com/office/drawing/2014/main" id="{821D3ABE-DD91-4792-AAD3-C1EA0939EA9D}"/>
                </a:ext>
              </a:extLst>
            </p:cNvPr>
            <p:cNvGrpSpPr/>
            <p:nvPr/>
          </p:nvGrpSpPr>
          <p:grpSpPr>
            <a:xfrm>
              <a:off x="813204" y="2275619"/>
              <a:ext cx="3583648" cy="307777"/>
              <a:chOff x="813204" y="2224819"/>
              <a:chExt cx="3583648" cy="307777"/>
            </a:xfrm>
          </p:grpSpPr>
          <p:sp>
            <p:nvSpPr>
              <p:cNvPr id="41" name="文本框 40">
                <a:extLst>
                  <a:ext uri="{FF2B5EF4-FFF2-40B4-BE49-F238E27FC236}">
                    <a16:creationId xmlns="" xmlns:a16="http://schemas.microsoft.com/office/drawing/2014/main" id="{74E1823E-220B-45F2-88D2-2472C556274E}"/>
                  </a:ext>
                </a:extLst>
              </p:cNvPr>
              <p:cNvSpPr txBox="1"/>
              <p:nvPr/>
            </p:nvSpPr>
            <p:spPr>
              <a:xfrm>
                <a:off x="813204" y="2224819"/>
                <a:ext cx="1986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zh-CN" altLang="en-US" sz="1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文本框 41">
                <a:extLst>
                  <a:ext uri="{FF2B5EF4-FFF2-40B4-BE49-F238E27FC236}">
                    <a16:creationId xmlns="" xmlns:a16="http://schemas.microsoft.com/office/drawing/2014/main" id="{EE7E90B9-8754-4F31-98DD-1FE9D6DED7FC}"/>
                  </a:ext>
                </a:extLst>
              </p:cNvPr>
              <p:cNvSpPr txBox="1"/>
              <p:nvPr/>
            </p:nvSpPr>
            <p:spPr>
              <a:xfrm>
                <a:off x="1905000" y="2224819"/>
                <a:ext cx="2058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zh-CN" altLang="en-US" sz="1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="" xmlns:a16="http://schemas.microsoft.com/office/drawing/2014/main" id="{22BDC7C7-8B8A-4321-9FCD-C335E24E8E27}"/>
                  </a:ext>
                </a:extLst>
              </p:cNvPr>
              <p:cNvSpPr txBox="1"/>
              <p:nvPr/>
            </p:nvSpPr>
            <p:spPr>
              <a:xfrm>
                <a:off x="2481590" y="2224819"/>
                <a:ext cx="2058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zh-CN" altLang="en-US" sz="1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文本框 43">
                <a:extLst>
                  <a:ext uri="{FF2B5EF4-FFF2-40B4-BE49-F238E27FC236}">
                    <a16:creationId xmlns="" xmlns:a16="http://schemas.microsoft.com/office/drawing/2014/main" id="{7B040CD3-376E-49D9-89E6-9CDCC471F7D4}"/>
                  </a:ext>
                </a:extLst>
              </p:cNvPr>
              <p:cNvSpPr txBox="1"/>
              <p:nvPr/>
            </p:nvSpPr>
            <p:spPr>
              <a:xfrm>
                <a:off x="3014990" y="2224819"/>
                <a:ext cx="2058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CN" altLang="en-US" sz="1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="" xmlns:a16="http://schemas.microsoft.com/office/drawing/2014/main" id="{FFDDC75C-C4AB-4812-870F-9DDEE999354B}"/>
                  </a:ext>
                </a:extLst>
              </p:cNvPr>
              <p:cNvSpPr txBox="1"/>
              <p:nvPr/>
            </p:nvSpPr>
            <p:spPr>
              <a:xfrm>
                <a:off x="3548390" y="2224819"/>
                <a:ext cx="2058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zh-CN" altLang="en-US" sz="1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文本框 45">
                <a:extLst>
                  <a:ext uri="{FF2B5EF4-FFF2-40B4-BE49-F238E27FC236}">
                    <a16:creationId xmlns="" xmlns:a16="http://schemas.microsoft.com/office/drawing/2014/main" id="{347C4671-BD6E-4C7A-AE5E-E86BC449B8CD}"/>
                  </a:ext>
                </a:extLst>
              </p:cNvPr>
              <p:cNvSpPr txBox="1"/>
              <p:nvPr/>
            </p:nvSpPr>
            <p:spPr>
              <a:xfrm>
                <a:off x="4191000" y="2224819"/>
                <a:ext cx="2058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zh-CN" altLang="en-US" sz="1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9" name="组合 48">
              <a:extLst>
                <a:ext uri="{FF2B5EF4-FFF2-40B4-BE49-F238E27FC236}">
                  <a16:creationId xmlns="" xmlns:a16="http://schemas.microsoft.com/office/drawing/2014/main" id="{52AC1BF1-67D7-44F0-9C25-4100CCB05DCC}"/>
                </a:ext>
              </a:extLst>
            </p:cNvPr>
            <p:cNvGrpSpPr/>
            <p:nvPr/>
          </p:nvGrpSpPr>
          <p:grpSpPr>
            <a:xfrm>
              <a:off x="468789" y="3045023"/>
              <a:ext cx="3984956" cy="307777"/>
              <a:chOff x="456493" y="2224819"/>
              <a:chExt cx="3984956" cy="307777"/>
            </a:xfrm>
          </p:grpSpPr>
          <p:sp>
            <p:nvSpPr>
              <p:cNvPr id="50" name="文本框 49">
                <a:extLst>
                  <a:ext uri="{FF2B5EF4-FFF2-40B4-BE49-F238E27FC236}">
                    <a16:creationId xmlns="" xmlns:a16="http://schemas.microsoft.com/office/drawing/2014/main" id="{B11971F8-E838-494F-ADF6-E70BC0DE63FE}"/>
                  </a:ext>
                </a:extLst>
              </p:cNvPr>
              <p:cNvSpPr txBox="1"/>
              <p:nvPr/>
            </p:nvSpPr>
            <p:spPr>
              <a:xfrm>
                <a:off x="456493" y="2224819"/>
                <a:ext cx="6771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引用变量</a:t>
                </a:r>
              </a:p>
            </p:txBody>
          </p:sp>
          <p:sp>
            <p:nvSpPr>
              <p:cNvPr id="51" name="文本框 50">
                <a:extLst>
                  <a:ext uri="{FF2B5EF4-FFF2-40B4-BE49-F238E27FC236}">
                    <a16:creationId xmlns="" xmlns:a16="http://schemas.microsoft.com/office/drawing/2014/main" id="{9DD78119-2915-456A-BA8A-37AAB4852120}"/>
                  </a:ext>
                </a:extLst>
              </p:cNvPr>
              <p:cNvSpPr txBox="1"/>
              <p:nvPr/>
            </p:nvSpPr>
            <p:spPr>
              <a:xfrm>
                <a:off x="1784754" y="2224819"/>
                <a:ext cx="3549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a[0]</a:t>
                </a:r>
                <a:endParaRPr lang="zh-CN" altLang="en-US" sz="1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文本框 51">
                <a:extLst>
                  <a:ext uri="{FF2B5EF4-FFF2-40B4-BE49-F238E27FC236}">
                    <a16:creationId xmlns="" xmlns:a16="http://schemas.microsoft.com/office/drawing/2014/main" id="{FF895930-0F23-4AE7-84FD-C899DD572118}"/>
                  </a:ext>
                </a:extLst>
              </p:cNvPr>
              <p:cNvSpPr txBox="1"/>
              <p:nvPr/>
            </p:nvSpPr>
            <p:spPr>
              <a:xfrm>
                <a:off x="2349904" y="2224819"/>
                <a:ext cx="3549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a[1]</a:t>
                </a:r>
                <a:endParaRPr lang="zh-CN" altLang="en-US" sz="1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文本框 52">
                <a:extLst>
                  <a:ext uri="{FF2B5EF4-FFF2-40B4-BE49-F238E27FC236}">
                    <a16:creationId xmlns="" xmlns:a16="http://schemas.microsoft.com/office/drawing/2014/main" id="{BBF0DA50-03FC-43CD-8E9D-1BBC4201CCCB}"/>
                  </a:ext>
                </a:extLst>
              </p:cNvPr>
              <p:cNvSpPr txBox="1"/>
              <p:nvPr/>
            </p:nvSpPr>
            <p:spPr>
              <a:xfrm>
                <a:off x="2883304" y="2224819"/>
                <a:ext cx="3549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a[2]</a:t>
                </a:r>
                <a:endParaRPr lang="zh-CN" altLang="en-US" sz="1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文本框 53">
                <a:extLst>
                  <a:ext uri="{FF2B5EF4-FFF2-40B4-BE49-F238E27FC236}">
                    <a16:creationId xmlns="" xmlns:a16="http://schemas.microsoft.com/office/drawing/2014/main" id="{8B94883C-7FB2-42BE-B062-8C0A393AA7B8}"/>
                  </a:ext>
                </a:extLst>
              </p:cNvPr>
              <p:cNvSpPr txBox="1"/>
              <p:nvPr/>
            </p:nvSpPr>
            <p:spPr>
              <a:xfrm>
                <a:off x="3476898" y="2224819"/>
                <a:ext cx="3549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a[3]</a:t>
                </a:r>
                <a:endParaRPr lang="zh-CN" altLang="en-US" sz="1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文本框 54">
                <a:extLst>
                  <a:ext uri="{FF2B5EF4-FFF2-40B4-BE49-F238E27FC236}">
                    <a16:creationId xmlns="" xmlns:a16="http://schemas.microsoft.com/office/drawing/2014/main" id="{5ECA302D-EE86-45A6-9294-AC6C28375CA6}"/>
                  </a:ext>
                </a:extLst>
              </p:cNvPr>
              <p:cNvSpPr txBox="1"/>
              <p:nvPr/>
            </p:nvSpPr>
            <p:spPr>
              <a:xfrm>
                <a:off x="4086498" y="2224819"/>
                <a:ext cx="3549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a[4]</a:t>
                </a:r>
                <a:endParaRPr lang="zh-CN" altLang="en-US" sz="1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5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5219276-B36B-4CD9-9612-7FDA1151D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一维数组的初始化（</a:t>
            </a:r>
            <a:r>
              <a:rPr lang="en-US" altLang="zh-CN" dirty="0"/>
              <a:t>2/3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D8010F35-190F-45B0-BD7B-567D9B2D1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113" y="1143000"/>
            <a:ext cx="11377719" cy="5257800"/>
          </a:xfrm>
        </p:spPr>
        <p:txBody>
          <a:bodyPr/>
          <a:lstStyle/>
          <a:p>
            <a:pPr algn="just"/>
            <a:r>
              <a:rPr lang="zh-CN" altLang="en-US" dirty="0">
                <a:latin typeface="Times New Roman" pitchFamily="18" charset="0"/>
              </a:rPr>
              <a:t>用关键字</a:t>
            </a:r>
            <a:r>
              <a:rPr lang="en-US" altLang="zh-CN" dirty="0">
                <a:latin typeface="Times New Roman" pitchFamily="18" charset="0"/>
              </a:rPr>
              <a:t>new</a:t>
            </a:r>
            <a:r>
              <a:rPr lang="zh-CN" altLang="en-US" dirty="0">
                <a:latin typeface="Times New Roman" pitchFamily="18" charset="0"/>
              </a:rPr>
              <a:t>初始化数组</a:t>
            </a:r>
            <a:endParaRPr lang="en-US" altLang="zh-CN" dirty="0">
              <a:latin typeface="Times New Roman" pitchFamily="18" charset="0"/>
            </a:endParaRPr>
          </a:p>
          <a:p>
            <a:pPr lvl="1" algn="just"/>
            <a:r>
              <a:rPr lang="zh-CN" altLang="en-US" dirty="0">
                <a:latin typeface="Times New Roman" pitchFamily="18" charset="0"/>
              </a:rPr>
              <a:t>先声明数组，再初始化数组</a:t>
            </a:r>
            <a:endParaRPr lang="en-US" altLang="zh-CN" dirty="0">
              <a:latin typeface="Times New Roman" pitchFamily="18" charset="0"/>
            </a:endParaRPr>
          </a:p>
          <a:p>
            <a:pPr lvl="2" algn="just"/>
            <a:r>
              <a:rPr lang="en-US" altLang="zh-CN" dirty="0">
                <a:latin typeface="Times New Roman" pitchFamily="18" charset="0"/>
              </a:rPr>
              <a:t>int[] a;</a:t>
            </a:r>
          </a:p>
          <a:p>
            <a:pPr lvl="2" algn="just"/>
            <a:r>
              <a:rPr lang="en-US" altLang="zh-CN" dirty="0">
                <a:latin typeface="Times New Roman" pitchFamily="18" charset="0"/>
              </a:rPr>
              <a:t>a = new int[10];</a:t>
            </a:r>
          </a:p>
          <a:p>
            <a:pPr lvl="1" algn="just"/>
            <a:r>
              <a:rPr lang="zh-CN" altLang="en-US" dirty="0">
                <a:latin typeface="Times New Roman" pitchFamily="18" charset="0"/>
              </a:rPr>
              <a:t>在声明数组的同时，用</a:t>
            </a:r>
            <a:r>
              <a:rPr lang="en-US" altLang="zh-CN" dirty="0">
                <a:latin typeface="Times New Roman" pitchFamily="18" charset="0"/>
              </a:rPr>
              <a:t>new</a:t>
            </a:r>
            <a:r>
              <a:rPr lang="zh-CN" altLang="en-US" dirty="0">
                <a:latin typeface="Times New Roman" pitchFamily="18" charset="0"/>
              </a:rPr>
              <a:t>关键字初始化数组</a:t>
            </a:r>
            <a:endParaRPr lang="en-US" altLang="zh-CN" dirty="0">
              <a:latin typeface="Times New Roman" pitchFamily="18" charset="0"/>
            </a:endParaRPr>
          </a:p>
          <a:p>
            <a:pPr lvl="2" algn="just"/>
            <a:r>
              <a:rPr lang="en-US" altLang="zh-CN" dirty="0">
                <a:latin typeface="Times New Roman" pitchFamily="18" charset="0"/>
              </a:rPr>
              <a:t>int[] a = new int[10];</a:t>
            </a:r>
          </a:p>
          <a:p>
            <a:pPr algn="just"/>
            <a:r>
              <a:rPr lang="zh-CN" altLang="en-US" dirty="0">
                <a:latin typeface="Times New Roman" pitchFamily="18" charset="0"/>
              </a:rPr>
              <a:t>按照</a:t>
            </a:r>
            <a:r>
              <a:rPr lang="en-US" altLang="zh-CN" dirty="0">
                <a:latin typeface="Times New Roman" pitchFamily="18" charset="0"/>
              </a:rPr>
              <a:t>Java</a:t>
            </a:r>
            <a:r>
              <a:rPr lang="zh-CN" altLang="en-US" dirty="0">
                <a:latin typeface="Times New Roman" pitchFamily="18" charset="0"/>
              </a:rPr>
              <a:t>提供的默认初始化原则进行初始化</a:t>
            </a:r>
            <a:endParaRPr lang="en-US" altLang="zh-CN" dirty="0">
              <a:latin typeface="Times New Roman" pitchFamily="18" charset="0"/>
            </a:endParaRPr>
          </a:p>
          <a:p>
            <a:pPr algn="just"/>
            <a:endParaRPr lang="zh-CN" altLang="en-US" dirty="0">
              <a:latin typeface="Times New Roman" pitchFamily="18" charset="0"/>
            </a:endParaRPr>
          </a:p>
        </p:txBody>
      </p:sp>
      <p:grpSp>
        <p:nvGrpSpPr>
          <p:cNvPr id="43" name="组合 42">
            <a:extLst>
              <a:ext uri="{FF2B5EF4-FFF2-40B4-BE49-F238E27FC236}">
                <a16:creationId xmlns="" xmlns:a16="http://schemas.microsoft.com/office/drawing/2014/main" id="{9E21BB92-FCEB-42E9-B3FF-5417C4FFE9A7}"/>
              </a:ext>
            </a:extLst>
          </p:cNvPr>
          <p:cNvGrpSpPr/>
          <p:nvPr/>
        </p:nvGrpSpPr>
        <p:grpSpPr>
          <a:xfrm>
            <a:off x="1422215" y="4714020"/>
            <a:ext cx="9176715" cy="1077181"/>
            <a:chOff x="1066800" y="4714019"/>
            <a:chExt cx="6883432" cy="1077181"/>
          </a:xfrm>
        </p:grpSpPr>
        <p:sp>
          <p:nvSpPr>
            <p:cNvPr id="22" name="矩形 21">
              <a:extLst>
                <a:ext uri="{FF2B5EF4-FFF2-40B4-BE49-F238E27FC236}">
                  <a16:creationId xmlns="" xmlns:a16="http://schemas.microsoft.com/office/drawing/2014/main" id="{3FCF48F3-21DA-4432-BE0B-B6E0434C545C}"/>
                </a:ext>
              </a:extLst>
            </p:cNvPr>
            <p:cNvSpPr/>
            <p:nvPr/>
          </p:nvSpPr>
          <p:spPr bwMode="auto">
            <a:xfrm>
              <a:off x="2924387" y="5029200"/>
              <a:ext cx="565182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="" xmlns:a16="http://schemas.microsoft.com/office/drawing/2014/main" id="{32F52DFB-6CAE-4E48-939D-507DAD80B5D4}"/>
                </a:ext>
              </a:extLst>
            </p:cNvPr>
            <p:cNvSpPr/>
            <p:nvPr/>
          </p:nvSpPr>
          <p:spPr bwMode="auto">
            <a:xfrm>
              <a:off x="3460966" y="5029200"/>
              <a:ext cx="565182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="" xmlns:a16="http://schemas.microsoft.com/office/drawing/2014/main" id="{E57E89B0-F4FF-429A-860F-7C0EA22B3B32}"/>
                </a:ext>
              </a:extLst>
            </p:cNvPr>
            <p:cNvSpPr/>
            <p:nvPr/>
          </p:nvSpPr>
          <p:spPr bwMode="auto">
            <a:xfrm>
              <a:off x="2364194" y="5029200"/>
              <a:ext cx="565182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="" xmlns:a16="http://schemas.microsoft.com/office/drawing/2014/main" id="{2EF1BA9B-130F-492B-BBD7-141CF08F3CFC}"/>
                </a:ext>
              </a:extLst>
            </p:cNvPr>
            <p:cNvSpPr/>
            <p:nvPr/>
          </p:nvSpPr>
          <p:spPr bwMode="auto">
            <a:xfrm>
              <a:off x="4030474" y="5029200"/>
              <a:ext cx="565182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="" xmlns:a16="http://schemas.microsoft.com/office/drawing/2014/main" id="{D3003740-9EA8-4626-8F17-97CD928C8028}"/>
                </a:ext>
              </a:extLst>
            </p:cNvPr>
            <p:cNvSpPr/>
            <p:nvPr/>
          </p:nvSpPr>
          <p:spPr bwMode="auto">
            <a:xfrm>
              <a:off x="4604829" y="5029200"/>
              <a:ext cx="565182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3B9735BE-74A1-4259-BF0F-2CA21D9437CB}"/>
                </a:ext>
              </a:extLst>
            </p:cNvPr>
            <p:cNvSpPr/>
            <p:nvPr/>
          </p:nvSpPr>
          <p:spPr bwMode="auto">
            <a:xfrm>
              <a:off x="1247600" y="5029200"/>
              <a:ext cx="565182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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" name="直接箭头连接符 6">
              <a:extLst>
                <a:ext uri="{FF2B5EF4-FFF2-40B4-BE49-F238E27FC236}">
                  <a16:creationId xmlns="" xmlns:a16="http://schemas.microsoft.com/office/drawing/2014/main" id="{F4F952D4-4921-467C-8C32-3550C0D4BB6A}"/>
                </a:ext>
              </a:extLst>
            </p:cNvPr>
            <p:cNvCxnSpPr>
              <a:cxnSpLocks/>
              <a:endCxn id="24" idx="1"/>
            </p:cNvCxnSpPr>
            <p:nvPr/>
          </p:nvCxnSpPr>
          <p:spPr bwMode="auto">
            <a:xfrm>
              <a:off x="1588611" y="5257800"/>
              <a:ext cx="775583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文本框 15">
              <a:extLst>
                <a:ext uri="{FF2B5EF4-FFF2-40B4-BE49-F238E27FC236}">
                  <a16:creationId xmlns="" xmlns:a16="http://schemas.microsoft.com/office/drawing/2014/main" id="{3BEDF103-B680-4C33-B821-ECCADC234855}"/>
                </a:ext>
              </a:extLst>
            </p:cNvPr>
            <p:cNvSpPr txBox="1"/>
            <p:nvPr/>
          </p:nvSpPr>
          <p:spPr>
            <a:xfrm>
              <a:off x="1411215" y="4714019"/>
              <a:ext cx="1986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="" xmlns:a16="http://schemas.microsoft.com/office/drawing/2014/main" id="{B0C72589-014B-4B6A-A061-9002CB4A76C1}"/>
                </a:ext>
              </a:extLst>
            </p:cNvPr>
            <p:cNvSpPr txBox="1"/>
            <p:nvPr/>
          </p:nvSpPr>
          <p:spPr>
            <a:xfrm>
              <a:off x="2503011" y="4714019"/>
              <a:ext cx="2058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="" xmlns:a16="http://schemas.microsoft.com/office/drawing/2014/main" id="{F836A312-8CE6-45F4-878C-E0415BE46CC3}"/>
                </a:ext>
              </a:extLst>
            </p:cNvPr>
            <p:cNvSpPr txBox="1"/>
            <p:nvPr/>
          </p:nvSpPr>
          <p:spPr>
            <a:xfrm>
              <a:off x="3079601" y="4714019"/>
              <a:ext cx="2058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="" xmlns:a16="http://schemas.microsoft.com/office/drawing/2014/main" id="{ACCE7951-A8F0-459F-9963-2D9DAF787966}"/>
                </a:ext>
              </a:extLst>
            </p:cNvPr>
            <p:cNvSpPr txBox="1"/>
            <p:nvPr/>
          </p:nvSpPr>
          <p:spPr>
            <a:xfrm>
              <a:off x="3613001" y="4714019"/>
              <a:ext cx="2058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="" xmlns:a16="http://schemas.microsoft.com/office/drawing/2014/main" id="{ABAFE920-8850-4585-9C33-1E09C71DDE23}"/>
                </a:ext>
              </a:extLst>
            </p:cNvPr>
            <p:cNvSpPr txBox="1"/>
            <p:nvPr/>
          </p:nvSpPr>
          <p:spPr>
            <a:xfrm>
              <a:off x="4146401" y="4714019"/>
              <a:ext cx="2058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="" xmlns:a16="http://schemas.microsoft.com/office/drawing/2014/main" id="{891F60A9-4AE5-495F-9D3E-DDD392264EB6}"/>
                </a:ext>
              </a:extLst>
            </p:cNvPr>
            <p:cNvSpPr txBox="1"/>
            <p:nvPr/>
          </p:nvSpPr>
          <p:spPr>
            <a:xfrm>
              <a:off x="4789011" y="4714019"/>
              <a:ext cx="2058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71A09F34-3B8E-4366-98C2-BE4DCBA10925}"/>
                </a:ext>
              </a:extLst>
            </p:cNvPr>
            <p:cNvSpPr txBox="1"/>
            <p:nvPr/>
          </p:nvSpPr>
          <p:spPr>
            <a:xfrm>
              <a:off x="1066800" y="5483423"/>
              <a:ext cx="677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引用变量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52FC78FC-9522-4BD2-A3A2-A11AED021373}"/>
                </a:ext>
              </a:extLst>
            </p:cNvPr>
            <p:cNvSpPr txBox="1"/>
            <p:nvPr/>
          </p:nvSpPr>
          <p:spPr>
            <a:xfrm>
              <a:off x="2395061" y="5483423"/>
              <a:ext cx="3549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a[0]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8415D3D3-2519-464F-AE7F-F4FD6DFA988C}"/>
                </a:ext>
              </a:extLst>
            </p:cNvPr>
            <p:cNvSpPr txBox="1"/>
            <p:nvPr/>
          </p:nvSpPr>
          <p:spPr>
            <a:xfrm>
              <a:off x="2960211" y="5483423"/>
              <a:ext cx="3549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a[1]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796DE1A6-38C1-4DCE-9615-5A3EDF7E67BD}"/>
                </a:ext>
              </a:extLst>
            </p:cNvPr>
            <p:cNvSpPr txBox="1"/>
            <p:nvPr/>
          </p:nvSpPr>
          <p:spPr>
            <a:xfrm>
              <a:off x="3493611" y="5483423"/>
              <a:ext cx="3549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a[2]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991817B4-8624-4195-9828-E20B9DA007A5}"/>
                </a:ext>
              </a:extLst>
            </p:cNvPr>
            <p:cNvSpPr txBox="1"/>
            <p:nvPr/>
          </p:nvSpPr>
          <p:spPr>
            <a:xfrm>
              <a:off x="4087205" y="5483423"/>
              <a:ext cx="3549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a[3]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2D4721BC-227F-4E5C-8756-1CB8BAD0CA99}"/>
                </a:ext>
              </a:extLst>
            </p:cNvPr>
            <p:cNvSpPr txBox="1"/>
            <p:nvPr/>
          </p:nvSpPr>
          <p:spPr>
            <a:xfrm>
              <a:off x="4677755" y="5483423"/>
              <a:ext cx="3549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a[4]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="" xmlns:a16="http://schemas.microsoft.com/office/drawing/2014/main" id="{D1C39FA0-F655-45FB-8596-3ED5D3A3EEA1}"/>
                </a:ext>
              </a:extLst>
            </p:cNvPr>
            <p:cNvSpPr/>
            <p:nvPr/>
          </p:nvSpPr>
          <p:spPr bwMode="auto">
            <a:xfrm>
              <a:off x="5168900" y="5029200"/>
              <a:ext cx="565182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="" xmlns:a16="http://schemas.microsoft.com/office/drawing/2014/main" id="{E55D0831-FE4B-4FEA-B61C-E93A6885DEA0}"/>
                </a:ext>
              </a:extLst>
            </p:cNvPr>
            <p:cNvSpPr/>
            <p:nvPr/>
          </p:nvSpPr>
          <p:spPr bwMode="auto">
            <a:xfrm>
              <a:off x="5705479" y="5029200"/>
              <a:ext cx="565182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="" xmlns:a16="http://schemas.microsoft.com/office/drawing/2014/main" id="{0BAF536D-B04C-4299-93A2-3B3F7CC14857}"/>
                </a:ext>
              </a:extLst>
            </p:cNvPr>
            <p:cNvSpPr/>
            <p:nvPr/>
          </p:nvSpPr>
          <p:spPr bwMode="auto">
            <a:xfrm>
              <a:off x="6274987" y="5029200"/>
              <a:ext cx="565182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="" xmlns:a16="http://schemas.microsoft.com/office/drawing/2014/main" id="{6E8751CC-938B-468D-B478-F0510CD44007}"/>
                </a:ext>
              </a:extLst>
            </p:cNvPr>
            <p:cNvSpPr/>
            <p:nvPr/>
          </p:nvSpPr>
          <p:spPr bwMode="auto">
            <a:xfrm>
              <a:off x="6842992" y="5029200"/>
              <a:ext cx="565182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="" xmlns:a16="http://schemas.microsoft.com/office/drawing/2014/main" id="{EB3FA01C-9E1C-4B9D-BEFF-3D9F0351A7E8}"/>
                </a:ext>
              </a:extLst>
            </p:cNvPr>
            <p:cNvSpPr txBox="1"/>
            <p:nvPr/>
          </p:nvSpPr>
          <p:spPr>
            <a:xfrm>
              <a:off x="5334000" y="4714019"/>
              <a:ext cx="2058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="" xmlns:a16="http://schemas.microsoft.com/office/drawing/2014/main" id="{E769A9F7-BCBC-40AE-87D5-38F6BD262464}"/>
                </a:ext>
              </a:extLst>
            </p:cNvPr>
            <p:cNvSpPr txBox="1"/>
            <p:nvPr/>
          </p:nvSpPr>
          <p:spPr>
            <a:xfrm>
              <a:off x="5867400" y="4714019"/>
              <a:ext cx="2058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="" xmlns:a16="http://schemas.microsoft.com/office/drawing/2014/main" id="{211C49A4-80F0-4488-99EB-83C313D013F1}"/>
                </a:ext>
              </a:extLst>
            </p:cNvPr>
            <p:cNvSpPr txBox="1"/>
            <p:nvPr/>
          </p:nvSpPr>
          <p:spPr>
            <a:xfrm>
              <a:off x="6400800" y="4714019"/>
              <a:ext cx="2058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="" xmlns:a16="http://schemas.microsoft.com/office/drawing/2014/main" id="{1061E91B-81C9-4E47-9825-8D18507A6730}"/>
                </a:ext>
              </a:extLst>
            </p:cNvPr>
            <p:cNvSpPr txBox="1"/>
            <p:nvPr/>
          </p:nvSpPr>
          <p:spPr>
            <a:xfrm>
              <a:off x="7043410" y="4714019"/>
              <a:ext cx="2058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="" xmlns:a16="http://schemas.microsoft.com/office/drawing/2014/main" id="{6FA2EC66-40B2-4A35-8F1E-E8F8D2060AA1}"/>
                </a:ext>
              </a:extLst>
            </p:cNvPr>
            <p:cNvSpPr/>
            <p:nvPr/>
          </p:nvSpPr>
          <p:spPr bwMode="auto">
            <a:xfrm>
              <a:off x="7385050" y="5029200"/>
              <a:ext cx="565182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="" xmlns:a16="http://schemas.microsoft.com/office/drawing/2014/main" id="{6A96F5A7-D444-4BE1-A5C6-6F9A411ABF6F}"/>
                </a:ext>
              </a:extLst>
            </p:cNvPr>
            <p:cNvSpPr txBox="1"/>
            <p:nvPr/>
          </p:nvSpPr>
          <p:spPr>
            <a:xfrm>
              <a:off x="7497966" y="4714019"/>
              <a:ext cx="2058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="" xmlns:a16="http://schemas.microsoft.com/office/drawing/2014/main" id="{CB1287E1-A920-41F7-AC96-79794A85AEAD}"/>
                </a:ext>
              </a:extLst>
            </p:cNvPr>
            <p:cNvSpPr txBox="1"/>
            <p:nvPr/>
          </p:nvSpPr>
          <p:spPr>
            <a:xfrm>
              <a:off x="5200650" y="5483423"/>
              <a:ext cx="3549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a[5]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="" xmlns:a16="http://schemas.microsoft.com/office/drawing/2014/main" id="{5C9275CF-7770-405B-AC05-2AAD01920A5E}"/>
                </a:ext>
              </a:extLst>
            </p:cNvPr>
            <p:cNvSpPr txBox="1"/>
            <p:nvPr/>
          </p:nvSpPr>
          <p:spPr>
            <a:xfrm>
              <a:off x="5765800" y="5483423"/>
              <a:ext cx="3549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a[6]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="" xmlns:a16="http://schemas.microsoft.com/office/drawing/2014/main" id="{698AC0BC-A6B5-4121-BD68-3A9BB305D1D3}"/>
                </a:ext>
              </a:extLst>
            </p:cNvPr>
            <p:cNvSpPr txBox="1"/>
            <p:nvPr/>
          </p:nvSpPr>
          <p:spPr>
            <a:xfrm>
              <a:off x="6299200" y="5483423"/>
              <a:ext cx="3549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a[7]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="" xmlns:a16="http://schemas.microsoft.com/office/drawing/2014/main" id="{E8236E60-8C35-4CF8-A7EF-195A97735D8B}"/>
                </a:ext>
              </a:extLst>
            </p:cNvPr>
            <p:cNvSpPr txBox="1"/>
            <p:nvPr/>
          </p:nvSpPr>
          <p:spPr>
            <a:xfrm>
              <a:off x="6892794" y="5483423"/>
              <a:ext cx="3549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a[8]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="" xmlns:a16="http://schemas.microsoft.com/office/drawing/2014/main" id="{9D4B07F8-A9E3-47B1-923D-B7A11E307A6B}"/>
                </a:ext>
              </a:extLst>
            </p:cNvPr>
            <p:cNvSpPr txBox="1"/>
            <p:nvPr/>
          </p:nvSpPr>
          <p:spPr>
            <a:xfrm>
              <a:off x="7451594" y="5483423"/>
              <a:ext cx="3549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a[9]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069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E89ABA7-AC9D-4803-90BC-DDFDA0648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041" y="171451"/>
            <a:ext cx="9955504" cy="487363"/>
          </a:xfrm>
        </p:spPr>
        <p:txBody>
          <a:bodyPr/>
          <a:lstStyle/>
          <a:p>
            <a:r>
              <a:rPr lang="zh-CN" altLang="en-US" dirty="0"/>
              <a:t>一维数组的初始化（</a:t>
            </a:r>
            <a:r>
              <a:rPr lang="en-US" altLang="zh-CN" dirty="0"/>
              <a:t>3/3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CA3C740-A1F5-4CE9-BFBF-8CA46D4DB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zh-CN" altLang="en-US" dirty="0">
                <a:latin typeface="Times New Roman" pitchFamily="18" charset="0"/>
              </a:rPr>
              <a:t>基本类型的数组没有初始化则系统会赋值为相应类型的默认值</a:t>
            </a:r>
            <a:endParaRPr lang="en-US" altLang="zh-CN" dirty="0">
              <a:latin typeface="Times New Roman" pitchFamily="18" charset="0"/>
            </a:endParaRPr>
          </a:p>
          <a:p>
            <a:pPr lvl="1" algn="just"/>
            <a:r>
              <a:rPr lang="en-US" altLang="zh-CN" sz="2800" dirty="0">
                <a:latin typeface="Times New Roman" pitchFamily="18" charset="0"/>
              </a:rPr>
              <a:t>long</a:t>
            </a:r>
            <a:r>
              <a:rPr lang="zh-CN" altLang="en-US" sz="2800" dirty="0">
                <a:latin typeface="Times New Roman" pitchFamily="18" charset="0"/>
              </a:rPr>
              <a:t>：</a:t>
            </a:r>
            <a:r>
              <a:rPr lang="en-US" altLang="zh-CN" sz="2800" dirty="0">
                <a:latin typeface="Times New Roman" pitchFamily="18" charset="0"/>
              </a:rPr>
              <a:t>0L</a:t>
            </a:r>
            <a:r>
              <a:rPr lang="zh-CN" altLang="en-US" sz="2800" dirty="0">
                <a:latin typeface="Times New Roman" pitchFamily="18" charset="0"/>
              </a:rPr>
              <a:t>，</a:t>
            </a:r>
            <a:r>
              <a:rPr lang="en-US" altLang="zh-CN" sz="2800" dirty="0">
                <a:latin typeface="Times New Roman" pitchFamily="18" charset="0"/>
              </a:rPr>
              <a:t>float</a:t>
            </a:r>
            <a:r>
              <a:rPr lang="zh-CN" altLang="en-US" sz="2800" dirty="0">
                <a:latin typeface="Times New Roman" pitchFamily="18" charset="0"/>
              </a:rPr>
              <a:t>：</a:t>
            </a:r>
            <a:r>
              <a:rPr lang="en-US" altLang="zh-CN" sz="2800" dirty="0">
                <a:latin typeface="Times New Roman" pitchFamily="18" charset="0"/>
              </a:rPr>
              <a:t>0.0f</a:t>
            </a:r>
            <a:r>
              <a:rPr lang="zh-CN" altLang="en-US" sz="2800" dirty="0">
                <a:latin typeface="Times New Roman" pitchFamily="18" charset="0"/>
              </a:rPr>
              <a:t>，</a:t>
            </a:r>
            <a:r>
              <a:rPr lang="en-US" altLang="zh-CN" sz="2800" dirty="0">
                <a:latin typeface="Times New Roman" pitchFamily="18" charset="0"/>
              </a:rPr>
              <a:t>double</a:t>
            </a:r>
            <a:r>
              <a:rPr lang="zh-CN" altLang="en-US" sz="2800" dirty="0">
                <a:latin typeface="Times New Roman" pitchFamily="18" charset="0"/>
              </a:rPr>
              <a:t>：</a:t>
            </a:r>
            <a:r>
              <a:rPr lang="en-US" altLang="zh-CN" sz="2800" dirty="0">
                <a:latin typeface="Times New Roman" pitchFamily="18" charset="0"/>
              </a:rPr>
              <a:t>0.0</a:t>
            </a:r>
          </a:p>
          <a:p>
            <a:pPr lvl="1" algn="just"/>
            <a:r>
              <a:rPr lang="en-US" altLang="zh-CN" sz="2800" dirty="0">
                <a:latin typeface="Times New Roman" pitchFamily="18" charset="0"/>
              </a:rPr>
              <a:t>char</a:t>
            </a:r>
            <a:r>
              <a:rPr lang="zh-CN" altLang="en-US" sz="2800" dirty="0">
                <a:latin typeface="Times New Roman" pitchFamily="18" charset="0"/>
              </a:rPr>
              <a:t>：‘</a:t>
            </a:r>
            <a:r>
              <a:rPr lang="en-US" altLang="zh-CN" sz="2800" dirty="0">
                <a:latin typeface="Times New Roman" pitchFamily="18" charset="0"/>
              </a:rPr>
              <a:t>\u0000’</a:t>
            </a:r>
            <a:r>
              <a:rPr lang="zh-CN" altLang="en-US" sz="2800" dirty="0">
                <a:latin typeface="Times New Roman" pitchFamily="18" charset="0"/>
              </a:rPr>
              <a:t>，</a:t>
            </a:r>
            <a:r>
              <a:rPr lang="en-US" altLang="zh-CN" sz="2800" dirty="0" err="1">
                <a:latin typeface="Times New Roman" pitchFamily="18" charset="0"/>
              </a:rPr>
              <a:t>boolean</a:t>
            </a:r>
            <a:r>
              <a:rPr lang="zh-CN" altLang="en-US" sz="2800" dirty="0">
                <a:latin typeface="Times New Roman" pitchFamily="18" charset="0"/>
              </a:rPr>
              <a:t>：</a:t>
            </a:r>
            <a:r>
              <a:rPr lang="en-US" altLang="zh-CN" sz="2800" dirty="0">
                <a:latin typeface="Times New Roman" pitchFamily="18" charset="0"/>
              </a:rPr>
              <a:t>false</a:t>
            </a:r>
          </a:p>
          <a:p>
            <a:pPr algn="just"/>
            <a:r>
              <a:rPr lang="zh-CN" altLang="en-US" dirty="0">
                <a:latin typeface="Times New Roman" pitchFamily="18" charset="0"/>
              </a:rPr>
              <a:t>对象类型的数组没有初始化则系统默认会赋值为</a:t>
            </a:r>
            <a:r>
              <a:rPr lang="en-US" altLang="zh-CN" dirty="0">
                <a:latin typeface="Times New Roman" pitchFamily="18" charset="0"/>
              </a:rPr>
              <a:t>null</a:t>
            </a:r>
          </a:p>
          <a:p>
            <a:pPr lvl="1" algn="just"/>
            <a:r>
              <a:rPr lang="en-US" altLang="zh-CN" sz="2800" dirty="0">
                <a:latin typeface="Times New Roman" pitchFamily="18" charset="0"/>
              </a:rPr>
              <a:t>String[] str=new String[10];</a:t>
            </a:r>
          </a:p>
          <a:p>
            <a:pPr lvl="1" algn="just"/>
            <a:r>
              <a:rPr lang="en-US" altLang="zh-CN" sz="2800" dirty="0" err="1">
                <a:latin typeface="Times New Roman" pitchFamily="18" charset="0"/>
              </a:rPr>
              <a:t>System.out.print</a:t>
            </a:r>
            <a:r>
              <a:rPr lang="en-US" altLang="zh-CN" sz="2800" dirty="0">
                <a:latin typeface="Times New Roman" pitchFamily="18" charset="0"/>
              </a:rPr>
              <a:t>(</a:t>
            </a:r>
            <a:r>
              <a:rPr lang="en-US" altLang="zh-CN" sz="2800" dirty="0" err="1">
                <a:latin typeface="Times New Roman" pitchFamily="18" charset="0"/>
              </a:rPr>
              <a:t>str</a:t>
            </a:r>
            <a:r>
              <a:rPr lang="en-US" altLang="zh-CN" sz="2800" dirty="0">
                <a:latin typeface="Times New Roman" pitchFamily="18" charset="0"/>
              </a:rPr>
              <a:t>[</a:t>
            </a:r>
            <a:r>
              <a:rPr lang="en-US" altLang="zh-CN" sz="2800" dirty="0" err="1">
                <a:latin typeface="Times New Roman" pitchFamily="18" charset="0"/>
              </a:rPr>
              <a:t>i</a:t>
            </a:r>
            <a:r>
              <a:rPr lang="en-US" altLang="zh-CN" sz="2800" dirty="0">
                <a:latin typeface="Times New Roman" pitchFamily="18" charset="0"/>
              </a:rPr>
              <a:t>]+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”</a:t>
            </a:r>
            <a:r>
              <a:rPr lang="en-US" altLang="zh-CN" sz="2800" dirty="0">
                <a:latin typeface="Times New Roman" pitchFamily="18" charset="0"/>
              </a:rPr>
              <a:t>);</a:t>
            </a:r>
            <a:endParaRPr lang="zh-CN" altLang="en-US" dirty="0">
              <a:latin typeface="Times New Roman" pitchFamily="18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422215" y="5257800"/>
            <a:ext cx="9176714" cy="1080158"/>
            <a:chOff x="1066800" y="4714019"/>
            <a:chExt cx="6883432" cy="1080158"/>
          </a:xfrm>
        </p:grpSpPr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3FCF48F3-21DA-4432-BE0B-B6E0434C545C}"/>
                </a:ext>
              </a:extLst>
            </p:cNvPr>
            <p:cNvSpPr/>
            <p:nvPr/>
          </p:nvSpPr>
          <p:spPr bwMode="auto">
            <a:xfrm>
              <a:off x="2924387" y="5029200"/>
              <a:ext cx="565182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null</a:t>
              </a:r>
              <a:endPara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32F52DFB-6CAE-4E48-939D-507DAD80B5D4}"/>
                </a:ext>
              </a:extLst>
            </p:cNvPr>
            <p:cNvSpPr/>
            <p:nvPr/>
          </p:nvSpPr>
          <p:spPr bwMode="auto">
            <a:xfrm>
              <a:off x="3460966" y="5029200"/>
              <a:ext cx="565182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null</a:t>
              </a:r>
              <a:endPara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E57E89B0-F4FF-429A-860F-7C0EA22B3B32}"/>
                </a:ext>
              </a:extLst>
            </p:cNvPr>
            <p:cNvSpPr/>
            <p:nvPr/>
          </p:nvSpPr>
          <p:spPr bwMode="auto">
            <a:xfrm>
              <a:off x="2364194" y="5029200"/>
              <a:ext cx="565182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null</a:t>
              </a:r>
              <a:endPara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2EF1BA9B-130F-492B-BBD7-141CF08F3CFC}"/>
                </a:ext>
              </a:extLst>
            </p:cNvPr>
            <p:cNvSpPr/>
            <p:nvPr/>
          </p:nvSpPr>
          <p:spPr bwMode="auto">
            <a:xfrm>
              <a:off x="4030474" y="5029200"/>
              <a:ext cx="565182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null</a:t>
              </a:r>
              <a:endPara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D3003740-9EA8-4626-8F17-97CD928C8028}"/>
                </a:ext>
              </a:extLst>
            </p:cNvPr>
            <p:cNvSpPr/>
            <p:nvPr/>
          </p:nvSpPr>
          <p:spPr bwMode="auto">
            <a:xfrm>
              <a:off x="4604829" y="5029200"/>
              <a:ext cx="565182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null</a:t>
              </a:r>
              <a:endPara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3B9735BE-74A1-4259-BF0F-2CA21D9437CB}"/>
                </a:ext>
              </a:extLst>
            </p:cNvPr>
            <p:cNvSpPr/>
            <p:nvPr/>
          </p:nvSpPr>
          <p:spPr bwMode="auto">
            <a:xfrm>
              <a:off x="1247600" y="5029200"/>
              <a:ext cx="565182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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直接箭头连接符 10">
              <a:extLst>
                <a:ext uri="{FF2B5EF4-FFF2-40B4-BE49-F238E27FC236}">
                  <a16:creationId xmlns="" xmlns:a16="http://schemas.microsoft.com/office/drawing/2014/main" id="{F4F952D4-4921-467C-8C32-3550C0D4BB6A}"/>
                </a:ext>
              </a:extLst>
            </p:cNvPr>
            <p:cNvCxnSpPr>
              <a:cxnSpLocks/>
              <a:endCxn id="7" idx="1"/>
            </p:cNvCxnSpPr>
            <p:nvPr/>
          </p:nvCxnSpPr>
          <p:spPr bwMode="auto">
            <a:xfrm>
              <a:off x="1588611" y="5257800"/>
              <a:ext cx="775583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文本框 15">
              <a:extLst>
                <a:ext uri="{FF2B5EF4-FFF2-40B4-BE49-F238E27FC236}">
                  <a16:creationId xmlns="" xmlns:a16="http://schemas.microsoft.com/office/drawing/2014/main" id="{3BEDF103-B680-4C33-B821-ECCADC234855}"/>
                </a:ext>
              </a:extLst>
            </p:cNvPr>
            <p:cNvSpPr txBox="1"/>
            <p:nvPr/>
          </p:nvSpPr>
          <p:spPr>
            <a:xfrm>
              <a:off x="1348090" y="4714019"/>
              <a:ext cx="2731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str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16">
              <a:extLst>
                <a:ext uri="{FF2B5EF4-FFF2-40B4-BE49-F238E27FC236}">
                  <a16:creationId xmlns="" xmlns:a16="http://schemas.microsoft.com/office/drawing/2014/main" id="{B0C72589-014B-4B6A-A061-9002CB4A76C1}"/>
                </a:ext>
              </a:extLst>
            </p:cNvPr>
            <p:cNvSpPr txBox="1"/>
            <p:nvPr/>
          </p:nvSpPr>
          <p:spPr>
            <a:xfrm>
              <a:off x="2503011" y="4714019"/>
              <a:ext cx="2058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文本框 17">
              <a:extLst>
                <a:ext uri="{FF2B5EF4-FFF2-40B4-BE49-F238E27FC236}">
                  <a16:creationId xmlns="" xmlns:a16="http://schemas.microsoft.com/office/drawing/2014/main" id="{F836A312-8CE6-45F4-878C-E0415BE46CC3}"/>
                </a:ext>
              </a:extLst>
            </p:cNvPr>
            <p:cNvSpPr txBox="1"/>
            <p:nvPr/>
          </p:nvSpPr>
          <p:spPr>
            <a:xfrm>
              <a:off x="3079601" y="4714019"/>
              <a:ext cx="2058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文本框 18">
              <a:extLst>
                <a:ext uri="{FF2B5EF4-FFF2-40B4-BE49-F238E27FC236}">
                  <a16:creationId xmlns="" xmlns:a16="http://schemas.microsoft.com/office/drawing/2014/main" id="{ACCE7951-A8F0-459F-9963-2D9DAF787966}"/>
                </a:ext>
              </a:extLst>
            </p:cNvPr>
            <p:cNvSpPr txBox="1"/>
            <p:nvPr/>
          </p:nvSpPr>
          <p:spPr>
            <a:xfrm>
              <a:off x="3613001" y="4714019"/>
              <a:ext cx="2058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文本框 19">
              <a:extLst>
                <a:ext uri="{FF2B5EF4-FFF2-40B4-BE49-F238E27FC236}">
                  <a16:creationId xmlns="" xmlns:a16="http://schemas.microsoft.com/office/drawing/2014/main" id="{ABAFE920-8850-4585-9C33-1E09C71DDE23}"/>
                </a:ext>
              </a:extLst>
            </p:cNvPr>
            <p:cNvSpPr txBox="1"/>
            <p:nvPr/>
          </p:nvSpPr>
          <p:spPr>
            <a:xfrm>
              <a:off x="4146401" y="4714019"/>
              <a:ext cx="2058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文本框 20">
              <a:extLst>
                <a:ext uri="{FF2B5EF4-FFF2-40B4-BE49-F238E27FC236}">
                  <a16:creationId xmlns="" xmlns:a16="http://schemas.microsoft.com/office/drawing/2014/main" id="{891F60A9-4AE5-495F-9D3E-DDD392264EB6}"/>
                </a:ext>
              </a:extLst>
            </p:cNvPr>
            <p:cNvSpPr txBox="1"/>
            <p:nvPr/>
          </p:nvSpPr>
          <p:spPr>
            <a:xfrm>
              <a:off x="4789011" y="4714019"/>
              <a:ext cx="2058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文本框 9">
              <a:extLst>
                <a:ext uri="{FF2B5EF4-FFF2-40B4-BE49-F238E27FC236}">
                  <a16:creationId xmlns="" xmlns:a16="http://schemas.microsoft.com/office/drawing/2014/main" id="{71A09F34-3B8E-4366-98C2-BE4DCBA10925}"/>
                </a:ext>
              </a:extLst>
            </p:cNvPr>
            <p:cNvSpPr txBox="1"/>
            <p:nvPr/>
          </p:nvSpPr>
          <p:spPr>
            <a:xfrm>
              <a:off x="1066800" y="5483423"/>
              <a:ext cx="677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引用变量</a:t>
              </a:r>
            </a:p>
          </p:txBody>
        </p:sp>
        <p:sp>
          <p:nvSpPr>
            <p:cNvPr id="19" name="文本框 10">
              <a:extLst>
                <a:ext uri="{FF2B5EF4-FFF2-40B4-BE49-F238E27FC236}">
                  <a16:creationId xmlns="" xmlns:a16="http://schemas.microsoft.com/office/drawing/2014/main" id="{52FC78FC-9522-4BD2-A3A2-A11AED021373}"/>
                </a:ext>
              </a:extLst>
            </p:cNvPr>
            <p:cNvSpPr txBox="1"/>
            <p:nvPr/>
          </p:nvSpPr>
          <p:spPr>
            <a:xfrm>
              <a:off x="2358567" y="5486400"/>
              <a:ext cx="4295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str[0</a:t>
              </a:r>
              <a:r>
                <a:rPr lang="en-US" altLang="zh-CN" sz="1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文本框 11">
              <a:extLst>
                <a:ext uri="{FF2B5EF4-FFF2-40B4-BE49-F238E27FC236}">
                  <a16:creationId xmlns="" xmlns:a16="http://schemas.microsoft.com/office/drawing/2014/main" id="{8415D3D3-2519-464F-AE7F-F4FD6DFA988C}"/>
                </a:ext>
              </a:extLst>
            </p:cNvPr>
            <p:cNvSpPr txBox="1"/>
            <p:nvPr/>
          </p:nvSpPr>
          <p:spPr>
            <a:xfrm>
              <a:off x="2916803" y="5483423"/>
              <a:ext cx="4295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str[1</a:t>
              </a:r>
              <a:r>
                <a:rPr lang="en-US" altLang="zh-CN" sz="1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文本框 12">
              <a:extLst>
                <a:ext uri="{FF2B5EF4-FFF2-40B4-BE49-F238E27FC236}">
                  <a16:creationId xmlns="" xmlns:a16="http://schemas.microsoft.com/office/drawing/2014/main" id="{796DE1A6-38C1-4DCE-9615-5A3EDF7E67BD}"/>
                </a:ext>
              </a:extLst>
            </p:cNvPr>
            <p:cNvSpPr txBox="1"/>
            <p:nvPr/>
          </p:nvSpPr>
          <p:spPr>
            <a:xfrm>
              <a:off x="3475039" y="5483423"/>
              <a:ext cx="4295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str[2</a:t>
              </a:r>
              <a:r>
                <a:rPr lang="en-US" altLang="zh-CN" sz="1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文本框 13">
              <a:extLst>
                <a:ext uri="{FF2B5EF4-FFF2-40B4-BE49-F238E27FC236}">
                  <a16:creationId xmlns="" xmlns:a16="http://schemas.microsoft.com/office/drawing/2014/main" id="{991817B4-8624-4195-9828-E20B9DA007A5}"/>
                </a:ext>
              </a:extLst>
            </p:cNvPr>
            <p:cNvSpPr txBox="1"/>
            <p:nvPr/>
          </p:nvSpPr>
          <p:spPr>
            <a:xfrm>
              <a:off x="4033275" y="5483423"/>
              <a:ext cx="4295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str[3</a:t>
              </a:r>
              <a:r>
                <a:rPr lang="en-US" altLang="zh-CN" sz="1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文本框 14">
              <a:extLst>
                <a:ext uri="{FF2B5EF4-FFF2-40B4-BE49-F238E27FC236}">
                  <a16:creationId xmlns="" xmlns:a16="http://schemas.microsoft.com/office/drawing/2014/main" id="{2D4721BC-227F-4E5C-8756-1CB8BAD0CA99}"/>
                </a:ext>
              </a:extLst>
            </p:cNvPr>
            <p:cNvSpPr txBox="1"/>
            <p:nvPr/>
          </p:nvSpPr>
          <p:spPr>
            <a:xfrm>
              <a:off x="4591511" y="5483423"/>
              <a:ext cx="4295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str[4</a:t>
              </a:r>
              <a:r>
                <a:rPr lang="en-US" altLang="zh-CN" sz="1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="" xmlns:a16="http://schemas.microsoft.com/office/drawing/2014/main" id="{D1C39FA0-F655-45FB-8596-3ED5D3A3EEA1}"/>
                </a:ext>
              </a:extLst>
            </p:cNvPr>
            <p:cNvSpPr/>
            <p:nvPr/>
          </p:nvSpPr>
          <p:spPr bwMode="auto">
            <a:xfrm>
              <a:off x="5168900" y="5029200"/>
              <a:ext cx="565182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null</a:t>
              </a:r>
              <a:endPara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="" xmlns:a16="http://schemas.microsoft.com/office/drawing/2014/main" id="{E55D0831-FE4B-4FEA-B61C-E93A6885DEA0}"/>
                </a:ext>
              </a:extLst>
            </p:cNvPr>
            <p:cNvSpPr/>
            <p:nvPr/>
          </p:nvSpPr>
          <p:spPr bwMode="auto">
            <a:xfrm>
              <a:off x="5705479" y="5029200"/>
              <a:ext cx="565182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null</a:t>
              </a:r>
              <a:endPara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="" xmlns:a16="http://schemas.microsoft.com/office/drawing/2014/main" id="{0BAF536D-B04C-4299-93A2-3B3F7CC14857}"/>
                </a:ext>
              </a:extLst>
            </p:cNvPr>
            <p:cNvSpPr/>
            <p:nvPr/>
          </p:nvSpPr>
          <p:spPr bwMode="auto">
            <a:xfrm>
              <a:off x="6274987" y="5029200"/>
              <a:ext cx="565182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null</a:t>
              </a:r>
              <a:endPara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="" xmlns:a16="http://schemas.microsoft.com/office/drawing/2014/main" id="{6E8751CC-938B-468D-B478-F0510CD44007}"/>
                </a:ext>
              </a:extLst>
            </p:cNvPr>
            <p:cNvSpPr/>
            <p:nvPr/>
          </p:nvSpPr>
          <p:spPr bwMode="auto">
            <a:xfrm>
              <a:off x="6842992" y="5029200"/>
              <a:ext cx="565182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null</a:t>
              </a:r>
              <a:endPara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文本框 31">
              <a:extLst>
                <a:ext uri="{FF2B5EF4-FFF2-40B4-BE49-F238E27FC236}">
                  <a16:creationId xmlns="" xmlns:a16="http://schemas.microsoft.com/office/drawing/2014/main" id="{EB3FA01C-9E1C-4B9D-BEFF-3D9F0351A7E8}"/>
                </a:ext>
              </a:extLst>
            </p:cNvPr>
            <p:cNvSpPr txBox="1"/>
            <p:nvPr/>
          </p:nvSpPr>
          <p:spPr>
            <a:xfrm>
              <a:off x="5334000" y="4714019"/>
              <a:ext cx="2058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文本框 32">
              <a:extLst>
                <a:ext uri="{FF2B5EF4-FFF2-40B4-BE49-F238E27FC236}">
                  <a16:creationId xmlns="" xmlns:a16="http://schemas.microsoft.com/office/drawing/2014/main" id="{E769A9F7-BCBC-40AE-87D5-38F6BD262464}"/>
                </a:ext>
              </a:extLst>
            </p:cNvPr>
            <p:cNvSpPr txBox="1"/>
            <p:nvPr/>
          </p:nvSpPr>
          <p:spPr>
            <a:xfrm>
              <a:off x="5867400" y="4714019"/>
              <a:ext cx="2058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文本框 33">
              <a:extLst>
                <a:ext uri="{FF2B5EF4-FFF2-40B4-BE49-F238E27FC236}">
                  <a16:creationId xmlns="" xmlns:a16="http://schemas.microsoft.com/office/drawing/2014/main" id="{211C49A4-80F0-4488-99EB-83C313D013F1}"/>
                </a:ext>
              </a:extLst>
            </p:cNvPr>
            <p:cNvSpPr txBox="1"/>
            <p:nvPr/>
          </p:nvSpPr>
          <p:spPr>
            <a:xfrm>
              <a:off x="6400800" y="4714019"/>
              <a:ext cx="2058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文本框 34">
              <a:extLst>
                <a:ext uri="{FF2B5EF4-FFF2-40B4-BE49-F238E27FC236}">
                  <a16:creationId xmlns="" xmlns:a16="http://schemas.microsoft.com/office/drawing/2014/main" id="{1061E91B-81C9-4E47-9825-8D18507A6730}"/>
                </a:ext>
              </a:extLst>
            </p:cNvPr>
            <p:cNvSpPr txBox="1"/>
            <p:nvPr/>
          </p:nvSpPr>
          <p:spPr>
            <a:xfrm>
              <a:off x="7043410" y="4714019"/>
              <a:ext cx="2058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="" xmlns:a16="http://schemas.microsoft.com/office/drawing/2014/main" id="{6FA2EC66-40B2-4A35-8F1E-E8F8D2060AA1}"/>
                </a:ext>
              </a:extLst>
            </p:cNvPr>
            <p:cNvSpPr/>
            <p:nvPr/>
          </p:nvSpPr>
          <p:spPr bwMode="auto">
            <a:xfrm>
              <a:off x="7385050" y="5029200"/>
              <a:ext cx="565182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null</a:t>
              </a:r>
              <a:endPara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文本框 36">
              <a:extLst>
                <a:ext uri="{FF2B5EF4-FFF2-40B4-BE49-F238E27FC236}">
                  <a16:creationId xmlns="" xmlns:a16="http://schemas.microsoft.com/office/drawing/2014/main" id="{6A96F5A7-D444-4BE1-A5C6-6F9A411ABF6F}"/>
                </a:ext>
              </a:extLst>
            </p:cNvPr>
            <p:cNvSpPr txBox="1"/>
            <p:nvPr/>
          </p:nvSpPr>
          <p:spPr>
            <a:xfrm>
              <a:off x="7497966" y="4714019"/>
              <a:ext cx="2058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文本框 37">
              <a:extLst>
                <a:ext uri="{FF2B5EF4-FFF2-40B4-BE49-F238E27FC236}">
                  <a16:creationId xmlns="" xmlns:a16="http://schemas.microsoft.com/office/drawing/2014/main" id="{CB1287E1-A920-41F7-AC96-79794A85AEAD}"/>
                </a:ext>
              </a:extLst>
            </p:cNvPr>
            <p:cNvSpPr txBox="1"/>
            <p:nvPr/>
          </p:nvSpPr>
          <p:spPr>
            <a:xfrm>
              <a:off x="5149747" y="5483423"/>
              <a:ext cx="4295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str[5</a:t>
              </a:r>
              <a:r>
                <a:rPr lang="en-US" altLang="zh-CN" sz="1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文本框 38">
              <a:extLst>
                <a:ext uri="{FF2B5EF4-FFF2-40B4-BE49-F238E27FC236}">
                  <a16:creationId xmlns="" xmlns:a16="http://schemas.microsoft.com/office/drawing/2014/main" id="{5C9275CF-7770-405B-AC05-2AAD01920A5E}"/>
                </a:ext>
              </a:extLst>
            </p:cNvPr>
            <p:cNvSpPr txBox="1"/>
            <p:nvPr/>
          </p:nvSpPr>
          <p:spPr>
            <a:xfrm>
              <a:off x="5707983" y="5483423"/>
              <a:ext cx="4295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str[6</a:t>
              </a:r>
              <a:r>
                <a:rPr lang="en-US" altLang="zh-CN" sz="1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文本框 39">
              <a:extLst>
                <a:ext uri="{FF2B5EF4-FFF2-40B4-BE49-F238E27FC236}">
                  <a16:creationId xmlns="" xmlns:a16="http://schemas.microsoft.com/office/drawing/2014/main" id="{698AC0BC-A6B5-4121-BD68-3A9BB305D1D3}"/>
                </a:ext>
              </a:extLst>
            </p:cNvPr>
            <p:cNvSpPr txBox="1"/>
            <p:nvPr/>
          </p:nvSpPr>
          <p:spPr>
            <a:xfrm>
              <a:off x="6266219" y="5483423"/>
              <a:ext cx="4295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str[7</a:t>
              </a:r>
              <a:r>
                <a:rPr lang="en-US" altLang="zh-CN" sz="1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文本框 40">
              <a:extLst>
                <a:ext uri="{FF2B5EF4-FFF2-40B4-BE49-F238E27FC236}">
                  <a16:creationId xmlns="" xmlns:a16="http://schemas.microsoft.com/office/drawing/2014/main" id="{E8236E60-8C35-4CF8-A7EF-195A97735D8B}"/>
                </a:ext>
              </a:extLst>
            </p:cNvPr>
            <p:cNvSpPr txBox="1"/>
            <p:nvPr/>
          </p:nvSpPr>
          <p:spPr>
            <a:xfrm>
              <a:off x="6824455" y="5483423"/>
              <a:ext cx="4295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str[8</a:t>
              </a:r>
              <a:r>
                <a:rPr lang="en-US" altLang="zh-CN" sz="1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文本框 41">
              <a:extLst>
                <a:ext uri="{FF2B5EF4-FFF2-40B4-BE49-F238E27FC236}">
                  <a16:creationId xmlns="" xmlns:a16="http://schemas.microsoft.com/office/drawing/2014/main" id="{9D4B07F8-A9E3-47B1-923D-B7A11E307A6B}"/>
                </a:ext>
              </a:extLst>
            </p:cNvPr>
            <p:cNvSpPr txBox="1"/>
            <p:nvPr/>
          </p:nvSpPr>
          <p:spPr>
            <a:xfrm>
              <a:off x="7382687" y="5483423"/>
              <a:ext cx="4295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str[9</a:t>
              </a:r>
              <a:r>
                <a:rPr lang="en-US" altLang="zh-CN" sz="1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lang="zh-CN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284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605D307-8D14-4D33-A90F-30FF0795F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041" y="171451"/>
            <a:ext cx="9853917" cy="487363"/>
          </a:xfrm>
        </p:spPr>
        <p:txBody>
          <a:bodyPr/>
          <a:lstStyle/>
          <a:p>
            <a:r>
              <a:rPr lang="zh-CN" altLang="en-US" dirty="0"/>
              <a:t>一维数组的显式初始化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1ABA398-0DF4-4A97-9F97-C871A0846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itchFamily="18" charset="0"/>
              </a:rPr>
              <a:t>int[] a={3,7,54,24,98,1,0,5};√</a:t>
            </a:r>
          </a:p>
          <a:p>
            <a:pPr lvl="1" algn="just">
              <a:lnSpc>
                <a:spcPct val="150000"/>
              </a:lnSpc>
            </a:pPr>
            <a:r>
              <a:rPr lang="zh-CN" altLang="en-US" dirty="0">
                <a:latin typeface="Times New Roman" pitchFamily="18" charset="0"/>
              </a:rPr>
              <a:t>在定义数组</a:t>
            </a:r>
            <a:r>
              <a:rPr lang="en-US" altLang="zh-CN" dirty="0">
                <a:latin typeface="Times New Roman" pitchFamily="18" charset="0"/>
              </a:rPr>
              <a:t>a</a:t>
            </a:r>
            <a:r>
              <a:rPr lang="zh-CN" altLang="en-US" dirty="0">
                <a:latin typeface="Times New Roman" pitchFamily="18" charset="0"/>
              </a:rPr>
              <a:t>时就分配空间并初始化</a:t>
            </a:r>
            <a:endParaRPr lang="en-US" altLang="zh-CN" dirty="0">
              <a:latin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itchFamily="18" charset="0"/>
              </a:rPr>
              <a:t>int[] b=new int[]{4,6,8,32};√ </a:t>
            </a:r>
          </a:p>
          <a:p>
            <a:pPr lvl="1" algn="just">
              <a:lnSpc>
                <a:spcPct val="150000"/>
              </a:lnSpc>
            </a:pPr>
            <a:r>
              <a:rPr lang="zh-CN" altLang="en-US" dirty="0">
                <a:latin typeface="Times New Roman" pitchFamily="18" charset="0"/>
              </a:rPr>
              <a:t>第二个</a:t>
            </a:r>
            <a:r>
              <a:rPr lang="en-US" altLang="zh-CN" dirty="0">
                <a:latin typeface="Times New Roman" pitchFamily="18" charset="0"/>
              </a:rPr>
              <a:t>[]</a:t>
            </a:r>
            <a:r>
              <a:rPr lang="zh-CN" altLang="en-US" dirty="0">
                <a:latin typeface="Times New Roman" pitchFamily="18" charset="0"/>
              </a:rPr>
              <a:t>中间必须为空，后面才能用</a:t>
            </a:r>
            <a:r>
              <a:rPr lang="en-US" altLang="zh-CN" dirty="0">
                <a:latin typeface="Times New Roman" pitchFamily="18" charset="0"/>
              </a:rPr>
              <a:t>{}</a:t>
            </a:r>
            <a:r>
              <a:rPr lang="zh-CN" altLang="en-US" dirty="0">
                <a:latin typeface="Times New Roman" pitchFamily="18" charset="0"/>
              </a:rPr>
              <a:t>来初始化；这里产生了</a:t>
            </a:r>
            <a:r>
              <a:rPr lang="en-US" altLang="zh-CN" dirty="0">
                <a:latin typeface="Times New Roman" pitchFamily="18" charset="0"/>
              </a:rPr>
              <a:t>2</a:t>
            </a:r>
            <a:r>
              <a:rPr lang="zh-CN" altLang="en-US" dirty="0">
                <a:latin typeface="Times New Roman" pitchFamily="18" charset="0"/>
              </a:rPr>
              <a:t>个对象</a:t>
            </a:r>
            <a:r>
              <a:rPr lang="en-US" altLang="zh-CN" dirty="0">
                <a:latin typeface="Times New Roman" pitchFamily="18" charset="0"/>
              </a:rPr>
              <a:t>(</a:t>
            </a:r>
            <a:r>
              <a:rPr lang="zh-CN" altLang="en-US" dirty="0">
                <a:latin typeface="Times New Roman" pitchFamily="18" charset="0"/>
              </a:rPr>
              <a:t>数组对象，数组名引用</a:t>
            </a:r>
            <a:r>
              <a:rPr lang="en-US" altLang="zh-CN" dirty="0">
                <a:latin typeface="Times New Roman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itchFamily="18" charset="0"/>
              </a:rPr>
              <a:t>int[] b1=new int[4]{8,4,3,1};×</a:t>
            </a:r>
          </a:p>
          <a:p>
            <a:pPr lvl="1" algn="just">
              <a:lnSpc>
                <a:spcPct val="150000"/>
              </a:lnSpc>
            </a:pPr>
            <a:r>
              <a:rPr lang="zh-CN" altLang="en-US" dirty="0">
                <a:latin typeface="Times New Roman" pitchFamily="18" charset="0"/>
              </a:rPr>
              <a:t>第二个</a:t>
            </a:r>
            <a:r>
              <a:rPr lang="en-US" altLang="zh-CN" dirty="0">
                <a:latin typeface="Times New Roman" pitchFamily="18" charset="0"/>
              </a:rPr>
              <a:t>[]</a:t>
            </a:r>
            <a:r>
              <a:rPr lang="zh-CN" altLang="en-US" dirty="0">
                <a:latin typeface="Times New Roman" pitchFamily="18" charset="0"/>
              </a:rPr>
              <a:t>中间有值则后面不能使用</a:t>
            </a:r>
            <a:r>
              <a:rPr lang="en-US" altLang="zh-CN" dirty="0">
                <a:latin typeface="Times New Roman" pitchFamily="18" charset="0"/>
              </a:rPr>
              <a:t>{}</a:t>
            </a:r>
            <a:r>
              <a:rPr lang="zh-CN" altLang="en-US" dirty="0">
                <a:latin typeface="Times New Roman" pitchFamily="18" charset="0"/>
              </a:rPr>
              <a:t>来初始化</a:t>
            </a:r>
          </a:p>
        </p:txBody>
      </p:sp>
    </p:spTree>
    <p:extLst>
      <p:ext uri="{BB962C8B-B14F-4D97-AF65-F5344CB8AC3E}">
        <p14:creationId xmlns:p14="http://schemas.microsoft.com/office/powerpoint/2010/main" val="1788998431"/>
      </p:ext>
    </p:extLst>
  </p:cSld>
  <p:clrMapOvr>
    <a:masterClrMapping/>
  </p:clrMapOvr>
</p:sld>
</file>

<file path=ppt/theme/theme1.xml><?xml version="1.0" encoding="utf-8"?>
<a:theme xmlns:a="http://schemas.openxmlformats.org/drawingml/2006/main" name="282TGp_food_light_ani">
  <a:themeElements>
    <a:clrScheme name="282TGp_food_light_ani 2">
      <a:dk1>
        <a:srgbClr val="000000"/>
      </a:dk1>
      <a:lt1>
        <a:srgbClr val="FFFFFF"/>
      </a:lt1>
      <a:dk2>
        <a:srgbClr val="193583"/>
      </a:dk2>
      <a:lt2>
        <a:srgbClr val="C0C0C0"/>
      </a:lt2>
      <a:accent1>
        <a:srgbClr val="89CA64"/>
      </a:accent1>
      <a:accent2>
        <a:srgbClr val="D9C215"/>
      </a:accent2>
      <a:accent3>
        <a:srgbClr val="FFFFFF"/>
      </a:accent3>
      <a:accent4>
        <a:srgbClr val="000000"/>
      </a:accent4>
      <a:accent5>
        <a:srgbClr val="C4E1B8"/>
      </a:accent5>
      <a:accent6>
        <a:srgbClr val="C4B012"/>
      </a:accent6>
      <a:hlink>
        <a:srgbClr val="04884E"/>
      </a:hlink>
      <a:folHlink>
        <a:srgbClr val="FF9600"/>
      </a:folHlink>
    </a:clrScheme>
    <a:fontScheme name="282TGp_food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82TGp_food_light_ani 1">
        <a:dk1>
          <a:srgbClr val="30311D"/>
        </a:dk1>
        <a:lt1>
          <a:srgbClr val="FFFFFF"/>
        </a:lt1>
        <a:dk2>
          <a:srgbClr val="333399"/>
        </a:dk2>
        <a:lt2>
          <a:srgbClr val="C0C0C0"/>
        </a:lt2>
        <a:accent1>
          <a:srgbClr val="3780BD"/>
        </a:accent1>
        <a:accent2>
          <a:srgbClr val="98C13D"/>
        </a:accent2>
        <a:accent3>
          <a:srgbClr val="FFFFFF"/>
        </a:accent3>
        <a:accent4>
          <a:srgbClr val="272817"/>
        </a:accent4>
        <a:accent5>
          <a:srgbClr val="AEC0DB"/>
        </a:accent5>
        <a:accent6>
          <a:srgbClr val="89AF36"/>
        </a:accent6>
        <a:hlink>
          <a:srgbClr val="F5B821"/>
        </a:hlink>
        <a:folHlink>
          <a:srgbClr val="9159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2TGp_food_light_ani 2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89CA64"/>
        </a:accent1>
        <a:accent2>
          <a:srgbClr val="D9C215"/>
        </a:accent2>
        <a:accent3>
          <a:srgbClr val="FFFFFF"/>
        </a:accent3>
        <a:accent4>
          <a:srgbClr val="000000"/>
        </a:accent4>
        <a:accent5>
          <a:srgbClr val="C4E1B8"/>
        </a:accent5>
        <a:accent6>
          <a:srgbClr val="C4B012"/>
        </a:accent6>
        <a:hlink>
          <a:srgbClr val="04884E"/>
        </a:hlink>
        <a:folHlink>
          <a:srgbClr val="FF9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2TGp_food_light_ani 3">
        <a:dk1>
          <a:srgbClr val="000000"/>
        </a:dk1>
        <a:lt1>
          <a:srgbClr val="FFFFFF"/>
        </a:lt1>
        <a:dk2>
          <a:srgbClr val="006666"/>
        </a:dk2>
        <a:lt2>
          <a:srgbClr val="C0C0C0"/>
        </a:lt2>
        <a:accent1>
          <a:srgbClr val="D4502C"/>
        </a:accent1>
        <a:accent2>
          <a:srgbClr val="D7AE3B"/>
        </a:accent2>
        <a:accent3>
          <a:srgbClr val="FFFFFF"/>
        </a:accent3>
        <a:accent4>
          <a:srgbClr val="000000"/>
        </a:accent4>
        <a:accent5>
          <a:srgbClr val="E6B3AC"/>
        </a:accent5>
        <a:accent6>
          <a:srgbClr val="C39D35"/>
        </a:accent6>
        <a:hlink>
          <a:srgbClr val="1C74B0"/>
        </a:hlink>
        <a:folHlink>
          <a:srgbClr val="85C1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10458</TotalTime>
  <Words>2492</Words>
  <Application>Microsoft Office PowerPoint</Application>
  <PresentationFormat>自定义</PresentationFormat>
  <Paragraphs>504</Paragraphs>
  <Slides>47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48" baseType="lpstr">
      <vt:lpstr>282TGp_food_light_ani</vt:lpstr>
      <vt:lpstr>Java语言II</vt:lpstr>
      <vt:lpstr>第五章：数组与字符串</vt:lpstr>
      <vt:lpstr>数组的概念</vt:lpstr>
      <vt:lpstr>第五章：数组与字符串</vt:lpstr>
      <vt:lpstr>一维数组的声明</vt:lpstr>
      <vt:lpstr>一维数组的初始化（1/3）</vt:lpstr>
      <vt:lpstr>一维数组的初始化（2/3）</vt:lpstr>
      <vt:lpstr>一维数组的初始化（3/3）</vt:lpstr>
      <vt:lpstr>一维数组的显式初始化</vt:lpstr>
      <vt:lpstr>一维数组测试程序</vt:lpstr>
      <vt:lpstr>最大值和次最大值</vt:lpstr>
      <vt:lpstr>第五章：数组与字符串</vt:lpstr>
      <vt:lpstr>数组的增长原理</vt:lpstr>
      <vt:lpstr>数组名之间的赋值</vt:lpstr>
      <vt:lpstr>数组元素及数组名传递</vt:lpstr>
      <vt:lpstr>第五章：数组与字符串</vt:lpstr>
      <vt:lpstr>对象数组（1/3）</vt:lpstr>
      <vt:lpstr>对象数组（2/3）</vt:lpstr>
      <vt:lpstr>对象数组（3/3）</vt:lpstr>
      <vt:lpstr>第五章：数组与字符串</vt:lpstr>
      <vt:lpstr>二维数组的声明</vt:lpstr>
      <vt:lpstr>二维数组的缺省初始化（1/2）</vt:lpstr>
      <vt:lpstr>二维数组的缺省初始化（2/2）</vt:lpstr>
      <vt:lpstr>二维数组：不规整</vt:lpstr>
      <vt:lpstr>二维数组的显式初始化</vt:lpstr>
      <vt:lpstr>第五章：数组与字符串</vt:lpstr>
      <vt:lpstr>二维数组的本质</vt:lpstr>
      <vt:lpstr>矩阵运算（1/3）</vt:lpstr>
      <vt:lpstr>矩阵运算（2/3）</vt:lpstr>
      <vt:lpstr>矩阵运算（3/3）</vt:lpstr>
      <vt:lpstr>第五章：数组与字符串</vt:lpstr>
      <vt:lpstr>字符串</vt:lpstr>
      <vt:lpstr>创建String对象</vt:lpstr>
      <vt:lpstr>String类的构造方法（1/2）</vt:lpstr>
      <vt:lpstr>String类的构造方法（2/2）</vt:lpstr>
      <vt:lpstr>String类的常用方法（1/3）</vt:lpstr>
      <vt:lpstr>String类的常用方法（2/3）</vt:lpstr>
      <vt:lpstr>String类的常用方法（3/3）</vt:lpstr>
      <vt:lpstr>String的+号连接字符串</vt:lpstr>
      <vt:lpstr>main方法中的参数</vt:lpstr>
      <vt:lpstr>StringBuffer的构造方法</vt:lpstr>
      <vt:lpstr>StringBuffer类的常用方法（1/2）</vt:lpstr>
      <vt:lpstr>StringBuffer类的常用方法（2/2）</vt:lpstr>
      <vt:lpstr>StringBuilder与StringBuffer类</vt:lpstr>
      <vt:lpstr>实例：toString()</vt:lpstr>
      <vt:lpstr>第五章：数组与字符串</vt:lpstr>
      <vt:lpstr>本章小节</vt:lpstr>
    </vt:vector>
  </TitlesOfParts>
  <Company>ISTIC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 Mining Lab.</dc:title>
  <dc:creator>XU SHUO</dc:creator>
  <cp:lastModifiedBy>XUSHUO</cp:lastModifiedBy>
  <cp:revision>2578</cp:revision>
  <dcterms:created xsi:type="dcterms:W3CDTF">2005-11-30T10:23:36Z</dcterms:created>
  <dcterms:modified xsi:type="dcterms:W3CDTF">2026-04-16T00:32:34Z</dcterms:modified>
</cp:coreProperties>
</file>