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handoutMasterIdLst>
    <p:handoutMasterId r:id="rId56"/>
  </p:handoutMasterIdLst>
  <p:sldIdLst>
    <p:sldId id="277" r:id="rId2"/>
    <p:sldId id="747" r:id="rId3"/>
    <p:sldId id="748" r:id="rId4"/>
    <p:sldId id="749" r:id="rId5"/>
    <p:sldId id="750" r:id="rId6"/>
    <p:sldId id="751" r:id="rId7"/>
    <p:sldId id="752" r:id="rId8"/>
    <p:sldId id="754" r:id="rId9"/>
    <p:sldId id="755" r:id="rId10"/>
    <p:sldId id="764" r:id="rId11"/>
    <p:sldId id="760" r:id="rId12"/>
    <p:sldId id="757" r:id="rId13"/>
    <p:sldId id="759" r:id="rId14"/>
    <p:sldId id="756" r:id="rId15"/>
    <p:sldId id="765" r:id="rId16"/>
    <p:sldId id="761" r:id="rId17"/>
    <p:sldId id="786" r:id="rId18"/>
    <p:sldId id="762" r:id="rId19"/>
    <p:sldId id="802" r:id="rId20"/>
    <p:sldId id="784" r:id="rId21"/>
    <p:sldId id="785" r:id="rId22"/>
    <p:sldId id="801" r:id="rId23"/>
    <p:sldId id="803" r:id="rId24"/>
    <p:sldId id="767" r:id="rId25"/>
    <p:sldId id="789" r:id="rId26"/>
    <p:sldId id="790" r:id="rId27"/>
    <p:sldId id="792" r:id="rId28"/>
    <p:sldId id="791" r:id="rId29"/>
    <p:sldId id="793" r:id="rId30"/>
    <p:sldId id="794" r:id="rId31"/>
    <p:sldId id="795" r:id="rId32"/>
    <p:sldId id="796" r:id="rId33"/>
    <p:sldId id="766" r:id="rId34"/>
    <p:sldId id="768" r:id="rId35"/>
    <p:sldId id="770" r:id="rId36"/>
    <p:sldId id="778" r:id="rId37"/>
    <p:sldId id="780" r:id="rId38"/>
    <p:sldId id="781" r:id="rId39"/>
    <p:sldId id="782" r:id="rId40"/>
    <p:sldId id="783" r:id="rId41"/>
    <p:sldId id="779" r:id="rId42"/>
    <p:sldId id="775" r:id="rId43"/>
    <p:sldId id="777" r:id="rId44"/>
    <p:sldId id="787" r:id="rId45"/>
    <p:sldId id="788" r:id="rId46"/>
    <p:sldId id="773" r:id="rId47"/>
    <p:sldId id="774" r:id="rId48"/>
    <p:sldId id="800" r:id="rId49"/>
    <p:sldId id="797" r:id="rId50"/>
    <p:sldId id="798" r:id="rId51"/>
    <p:sldId id="799" r:id="rId52"/>
    <p:sldId id="776" r:id="rId53"/>
    <p:sldId id="771" r:id="rId54"/>
  </p:sldIdLst>
  <p:sldSz cx="12190413" cy="6858000"/>
  <p:notesSz cx="10234613" cy="70993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90E2"/>
    <a:srgbClr val="4A90F2"/>
    <a:srgbClr val="FC790C"/>
    <a:srgbClr val="B8E32F"/>
    <a:srgbClr val="FF9600"/>
    <a:srgbClr val="FF0000"/>
    <a:srgbClr val="003399"/>
    <a:srgbClr val="955577"/>
    <a:srgbClr val="EAEAEA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3" autoAdjust="0"/>
    <p:restoredTop sz="90988" autoAdjust="0"/>
  </p:normalViewPr>
  <p:slideViewPr>
    <p:cSldViewPr>
      <p:cViewPr>
        <p:scale>
          <a:sx n="66" d="100"/>
          <a:sy n="66" d="100"/>
        </p:scale>
        <p:origin x="-1195" y="-53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34" y="23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084"/>
    </p:cViewPr>
  </p:sorterViewPr>
  <p:notesViewPr>
    <p:cSldViewPr>
      <p:cViewPr varScale="1">
        <p:scale>
          <a:sx n="63" d="100"/>
          <a:sy n="63" d="100"/>
        </p:scale>
        <p:origin x="3354" y="66"/>
      </p:cViewPr>
      <p:guideLst>
        <p:guide orient="horz" pos="2236"/>
        <p:guide pos="322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113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435304" cy="354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215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797022" y="0"/>
            <a:ext cx="4435304" cy="354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215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6743619"/>
            <a:ext cx="4435304" cy="354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215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797022" y="6743619"/>
            <a:ext cx="4435304" cy="354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D547C20B-9C69-4257-ACB5-9EE811D618D1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546529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435304" cy="354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143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797022" y="0"/>
            <a:ext cx="4435304" cy="354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751138" y="533400"/>
            <a:ext cx="4732337" cy="2662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143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023005" y="3372911"/>
            <a:ext cx="8188606" cy="3193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3143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6743619"/>
            <a:ext cx="4435304" cy="354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143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797022" y="6743619"/>
            <a:ext cx="4435304" cy="354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CABFCCB8-4AA8-4B61-94DD-4EA6EE86FCA1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37738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72"/>
          <p:cNvSpPr>
            <a:spLocks noChangeArrowheads="1"/>
          </p:cNvSpPr>
          <p:nvPr/>
        </p:nvSpPr>
        <p:spPr bwMode="gray">
          <a:xfrm>
            <a:off x="0" y="6096000"/>
            <a:ext cx="12190413" cy="762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" name="Line 263"/>
          <p:cNvSpPr>
            <a:spLocks noChangeShapeType="1"/>
          </p:cNvSpPr>
          <p:nvPr/>
        </p:nvSpPr>
        <p:spPr bwMode="gray">
          <a:xfrm>
            <a:off x="4412676" y="904875"/>
            <a:ext cx="0" cy="5191125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" name="Line 265"/>
          <p:cNvSpPr>
            <a:spLocks noChangeShapeType="1"/>
          </p:cNvSpPr>
          <p:nvPr/>
        </p:nvSpPr>
        <p:spPr bwMode="gray">
          <a:xfrm>
            <a:off x="0" y="2590800"/>
            <a:ext cx="6603140" cy="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Line 266"/>
          <p:cNvSpPr>
            <a:spLocks noChangeShapeType="1"/>
          </p:cNvSpPr>
          <p:nvPr/>
        </p:nvSpPr>
        <p:spPr bwMode="gray">
          <a:xfrm>
            <a:off x="29630" y="4302125"/>
            <a:ext cx="6598908" cy="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" name="Line 262"/>
          <p:cNvSpPr>
            <a:spLocks noChangeShapeType="1"/>
          </p:cNvSpPr>
          <p:nvPr/>
        </p:nvSpPr>
        <p:spPr bwMode="gray">
          <a:xfrm>
            <a:off x="2222211" y="838200"/>
            <a:ext cx="0" cy="52578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Line 273"/>
          <p:cNvSpPr>
            <a:spLocks noChangeShapeType="1"/>
          </p:cNvSpPr>
          <p:nvPr/>
        </p:nvSpPr>
        <p:spPr bwMode="gray">
          <a:xfrm flipV="1">
            <a:off x="6637003" y="2190750"/>
            <a:ext cx="5570341" cy="1905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Line 274"/>
          <p:cNvSpPr>
            <a:spLocks noChangeShapeType="1"/>
          </p:cNvSpPr>
          <p:nvPr/>
        </p:nvSpPr>
        <p:spPr bwMode="gray">
          <a:xfrm flipV="1">
            <a:off x="6637003" y="5568950"/>
            <a:ext cx="5570341" cy="1905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Rectangle 271"/>
          <p:cNvSpPr>
            <a:spLocks noChangeArrowheads="1"/>
          </p:cNvSpPr>
          <p:nvPr/>
        </p:nvSpPr>
        <p:spPr bwMode="gray">
          <a:xfrm>
            <a:off x="0" y="0"/>
            <a:ext cx="12190413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15" name="Rectangle 287"/>
          <p:cNvSpPr>
            <a:spLocks noChangeArrowheads="1"/>
          </p:cNvSpPr>
          <p:nvPr userDrawn="1"/>
        </p:nvSpPr>
        <p:spPr bwMode="gray">
          <a:xfrm>
            <a:off x="101587" y="6519864"/>
            <a:ext cx="2539669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zh-CN" sz="1000" b="0">
              <a:ea typeface="宋体" panose="02010600030101010101" pitchFamily="2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2844430" y="3200400"/>
            <a:ext cx="6196793" cy="8382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2200"/>
            </a:lvl1pPr>
          </a:lstStyle>
          <a:p>
            <a:pPr lvl="0"/>
            <a:r>
              <a:rPr lang="en-US" altLang="zh-CN" noProof="0"/>
              <a:t>Click to edit Master subtitle style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31735" y="1676400"/>
            <a:ext cx="8330116" cy="990600"/>
          </a:xfrm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3600" b="1">
                <a:solidFill>
                  <a:schemeClr val="hlink"/>
                </a:solidFill>
              </a:defRPr>
            </a:lvl1pPr>
          </a:lstStyle>
          <a:p>
            <a:pPr lvl="0"/>
            <a:r>
              <a:rPr lang="en-US" altLang="zh-CN" noProof="0"/>
              <a:t>Click to edit Master title style</a:t>
            </a: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4232" y="-8468"/>
            <a:ext cx="3433258" cy="618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5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49085" y="1168752"/>
            <a:ext cx="11377719" cy="5257800"/>
          </a:xfrm>
        </p:spPr>
        <p:txBody>
          <a:bodyPr/>
          <a:lstStyle>
            <a:lvl1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1pPr>
            <a:lvl2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2pPr>
            <a:lvl3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3pPr>
            <a:lvl4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4pPr>
            <a:lvl5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E1FC24-D18A-4C6F-AF2A-BF8363B4E44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42044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742" y="1709739"/>
            <a:ext cx="10514231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742" y="4589464"/>
            <a:ext cx="10514231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803F05-B10C-4F32-BC43-C8214C86411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2015</a:t>
            </a:r>
            <a:r>
              <a:rPr lang="zh-CN" altLang="en-US"/>
              <a:t>年</a:t>
            </a:r>
            <a:r>
              <a:rPr lang="en-US" altLang="zh-CN"/>
              <a:t>11</a:t>
            </a:r>
            <a:r>
              <a:rPr lang="zh-CN" altLang="en-US"/>
              <a:t>月</a:t>
            </a:r>
            <a:r>
              <a:rPr lang="en-US" altLang="zh-CN"/>
              <a:t>13</a:t>
            </a:r>
            <a:r>
              <a:rPr lang="zh-CN" altLang="en-US"/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3965229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914281" y="1295400"/>
            <a:ext cx="5180926" cy="51054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380" y="1295400"/>
            <a:ext cx="5180926" cy="51054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C7FC6E-7772-4B5F-BD5C-579485A9241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2015</a:t>
            </a:r>
            <a:r>
              <a:rPr lang="zh-CN" altLang="en-US"/>
              <a:t>年</a:t>
            </a:r>
            <a:r>
              <a:rPr lang="en-US" altLang="zh-CN"/>
              <a:t>11</a:t>
            </a:r>
            <a:r>
              <a:rPr lang="zh-CN" altLang="en-US"/>
              <a:t>月</a:t>
            </a:r>
            <a:r>
              <a:rPr lang="en-US" altLang="zh-CN"/>
              <a:t>13</a:t>
            </a:r>
            <a:r>
              <a:rPr lang="zh-CN" altLang="en-US"/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3386731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208" y="365126"/>
            <a:ext cx="10514231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40208" y="1681163"/>
            <a:ext cx="515764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40208" y="2505075"/>
            <a:ext cx="5157645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1396" y="1681163"/>
            <a:ext cx="518304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1396" y="2505075"/>
            <a:ext cx="5183043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3447F9-E9EA-4D96-8E9C-489FF837691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2015</a:t>
            </a:r>
            <a:r>
              <a:rPr lang="zh-CN" altLang="en-US"/>
              <a:t>年</a:t>
            </a:r>
            <a:r>
              <a:rPr lang="en-US" altLang="zh-CN"/>
              <a:t>11</a:t>
            </a:r>
            <a:r>
              <a:rPr lang="zh-CN" altLang="en-US"/>
              <a:t>月</a:t>
            </a:r>
            <a:r>
              <a:rPr lang="en-US" altLang="zh-CN"/>
              <a:t>13</a:t>
            </a:r>
            <a:r>
              <a:rPr lang="zh-CN" altLang="en-US"/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2866392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1F43DB-8455-49E7-8263-B3C520E67391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2015</a:t>
            </a:r>
            <a:r>
              <a:rPr lang="zh-CN" altLang="en-US"/>
              <a:t>年</a:t>
            </a:r>
            <a:r>
              <a:rPr lang="en-US" altLang="zh-CN"/>
              <a:t>11</a:t>
            </a:r>
            <a:r>
              <a:rPr lang="zh-CN" altLang="en-US"/>
              <a:t>月</a:t>
            </a:r>
            <a:r>
              <a:rPr lang="en-US" altLang="zh-CN"/>
              <a:t>13</a:t>
            </a:r>
            <a:r>
              <a:rPr lang="zh-CN" altLang="en-US"/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254867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4EDB12-3024-4A8D-8BA7-F6B0B56E846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2015</a:t>
            </a:r>
            <a:r>
              <a:rPr lang="zh-CN" altLang="en-US"/>
              <a:t>年</a:t>
            </a:r>
            <a:r>
              <a:rPr lang="en-US" altLang="zh-CN"/>
              <a:t>11</a:t>
            </a:r>
            <a:r>
              <a:rPr lang="zh-CN" altLang="en-US"/>
              <a:t>月</a:t>
            </a:r>
            <a:r>
              <a:rPr lang="en-US" altLang="zh-CN"/>
              <a:t>13</a:t>
            </a:r>
            <a:r>
              <a:rPr lang="zh-CN" altLang="en-US"/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2168621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208" y="457200"/>
            <a:ext cx="393225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042" y="987426"/>
            <a:ext cx="617139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208" y="2057400"/>
            <a:ext cx="393225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81493A-6DA4-4C02-BD18-E4D33A8A633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2015</a:t>
            </a:r>
            <a:r>
              <a:rPr lang="zh-CN" altLang="en-US"/>
              <a:t>年</a:t>
            </a:r>
            <a:r>
              <a:rPr lang="en-US" altLang="zh-CN"/>
              <a:t>11</a:t>
            </a:r>
            <a:r>
              <a:rPr lang="zh-CN" altLang="en-US"/>
              <a:t>月</a:t>
            </a:r>
            <a:r>
              <a:rPr lang="en-US" altLang="zh-CN"/>
              <a:t>13</a:t>
            </a:r>
            <a:r>
              <a:rPr lang="zh-CN" altLang="en-US"/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2103680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208" y="457200"/>
            <a:ext cx="393225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042" y="987426"/>
            <a:ext cx="6171397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208" y="2057400"/>
            <a:ext cx="393225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7DB214-7FF0-4067-8286-FAA870F973E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2015</a:t>
            </a:r>
            <a:r>
              <a:rPr lang="zh-CN" altLang="en-US"/>
              <a:t>年</a:t>
            </a:r>
            <a:r>
              <a:rPr lang="en-US" altLang="zh-CN"/>
              <a:t>11</a:t>
            </a:r>
            <a:r>
              <a:rPr lang="zh-CN" altLang="en-US"/>
              <a:t>月</a:t>
            </a:r>
            <a:r>
              <a:rPr lang="en-US" altLang="zh-CN"/>
              <a:t>13</a:t>
            </a:r>
            <a:r>
              <a:rPr lang="zh-CN" altLang="en-US"/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3474678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808B29-A896-4A5E-B91B-7112BD53B329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2015</a:t>
            </a:r>
            <a:r>
              <a:rPr lang="zh-CN" altLang="en-US"/>
              <a:t>年</a:t>
            </a:r>
            <a:r>
              <a:rPr lang="en-US" altLang="zh-CN"/>
              <a:t>11</a:t>
            </a:r>
            <a:r>
              <a:rPr lang="zh-CN" altLang="en-US"/>
              <a:t>月</a:t>
            </a:r>
            <a:r>
              <a:rPr lang="en-US" altLang="zh-CN"/>
              <a:t>13</a:t>
            </a:r>
            <a:r>
              <a:rPr lang="zh-CN" altLang="en-US"/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2100407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50" y="171450"/>
            <a:ext cx="2641256" cy="622935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914281" y="171450"/>
            <a:ext cx="7720595" cy="622935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5340CA-5FF4-43C7-8415-3137C18BC15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2015</a:t>
            </a:r>
            <a:r>
              <a:rPr lang="zh-CN" altLang="en-US"/>
              <a:t>年</a:t>
            </a:r>
            <a:r>
              <a:rPr lang="en-US" altLang="zh-CN"/>
              <a:t>11</a:t>
            </a:r>
            <a:r>
              <a:rPr lang="zh-CN" altLang="en-US"/>
              <a:t>月</a:t>
            </a:r>
            <a:r>
              <a:rPr lang="en-US" altLang="zh-CN"/>
              <a:t>13</a:t>
            </a:r>
            <a:r>
              <a:rPr lang="zh-CN" altLang="en-US"/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3478065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68"/>
          <p:cNvSpPr>
            <a:spLocks noChangeArrowheads="1"/>
          </p:cNvSpPr>
          <p:nvPr/>
        </p:nvSpPr>
        <p:spPr bwMode="gray">
          <a:xfrm>
            <a:off x="0" y="723900"/>
            <a:ext cx="12190413" cy="38576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zh-CN" altLang="en-US" b="0">
              <a:ea typeface="宋体" panose="02010600030101010101" pitchFamily="2" charset="-122"/>
            </a:endParaRPr>
          </a:p>
        </p:txBody>
      </p:sp>
      <p:sp>
        <p:nvSpPr>
          <p:cNvPr id="1027" name="Rectangle 133"/>
          <p:cNvSpPr>
            <a:spLocks noChangeArrowheads="1"/>
          </p:cNvSpPr>
          <p:nvPr/>
        </p:nvSpPr>
        <p:spPr bwMode="gray">
          <a:xfrm>
            <a:off x="0" y="0"/>
            <a:ext cx="12190413" cy="7239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zh-CN" altLang="en-US" b="0">
              <a:ea typeface="宋体" panose="02010600030101010101" pitchFamily="2" charset="-122"/>
            </a:endParaRPr>
          </a:p>
        </p:txBody>
      </p:sp>
      <p:sp>
        <p:nvSpPr>
          <p:cNvPr id="1028" name="Freeform 126"/>
          <p:cNvSpPr>
            <a:spLocks/>
          </p:cNvSpPr>
          <p:nvPr/>
        </p:nvSpPr>
        <p:spPr bwMode="gray">
          <a:xfrm>
            <a:off x="-16931" y="342900"/>
            <a:ext cx="8042286" cy="679450"/>
          </a:xfrm>
          <a:custGeom>
            <a:avLst/>
            <a:gdLst>
              <a:gd name="T0" fmla="*/ 0 w 3800"/>
              <a:gd name="T1" fmla="*/ 0 h 428"/>
              <a:gd name="T2" fmla="*/ 2147483646 w 3800"/>
              <a:gd name="T3" fmla="*/ 0 h 428"/>
              <a:gd name="T4" fmla="*/ 2147483646 w 3800"/>
              <a:gd name="T5" fmla="*/ 1078626875 h 42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00" h="428">
                <a:moveTo>
                  <a:pt x="0" y="0"/>
                </a:moveTo>
                <a:lnTo>
                  <a:pt x="3800" y="0"/>
                </a:lnTo>
                <a:lnTo>
                  <a:pt x="3456" y="428"/>
                </a:ln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black">
          <a:xfrm>
            <a:off x="914281" y="1295400"/>
            <a:ext cx="10565025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5180925" y="6505575"/>
            <a:ext cx="1117455" cy="26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 b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B40E6E82-6B46-441F-8791-38D41893557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9549157" y="6505575"/>
            <a:ext cx="2539669" cy="26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b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r>
              <a:rPr lang="en-US" altLang="zh-CN" dirty="0"/>
              <a:t>2017</a:t>
            </a:r>
            <a:r>
              <a:rPr lang="zh-CN" altLang="en-US" dirty="0"/>
              <a:t>年</a:t>
            </a:r>
            <a:r>
              <a:rPr lang="en-US" altLang="zh-CN" dirty="0"/>
              <a:t>05</a:t>
            </a:r>
            <a:r>
              <a:rPr lang="zh-CN" altLang="en-US" dirty="0"/>
              <a:t>月</a:t>
            </a:r>
            <a:r>
              <a:rPr lang="en-US" altLang="zh-CN" dirty="0"/>
              <a:t>17</a:t>
            </a:r>
            <a:r>
              <a:rPr lang="zh-CN" altLang="en-US" dirty="0"/>
              <a:t>日</a:t>
            </a:r>
          </a:p>
        </p:txBody>
      </p:sp>
      <p:sp>
        <p:nvSpPr>
          <p:cNvPr id="1032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1219041" y="171451"/>
            <a:ext cx="9447570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33" name="Line 164"/>
          <p:cNvSpPr>
            <a:spLocks noChangeShapeType="1"/>
          </p:cNvSpPr>
          <p:nvPr/>
        </p:nvSpPr>
        <p:spPr bwMode="gray">
          <a:xfrm>
            <a:off x="4234" y="728663"/>
            <a:ext cx="1218618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35" name="Rectangle 176"/>
          <p:cNvSpPr>
            <a:spLocks noChangeArrowheads="1"/>
          </p:cNvSpPr>
          <p:nvPr userDrawn="1"/>
        </p:nvSpPr>
        <p:spPr bwMode="gray">
          <a:xfrm>
            <a:off x="101587" y="6519864"/>
            <a:ext cx="2539669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zh-CN" sz="1000" b="0"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3" y="-8468"/>
            <a:ext cx="976364" cy="73236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anose="05000000000000000000" pitchFamily="2" charset="2"/>
        <a:buChar char="v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xushuo@bjut.edu.cn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books.google.com/ngrams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lucene.apache.org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7.png"/><Relationship Id="rId7" Type="http://schemas.openxmlformats.org/officeDocument/2006/relationships/image" Target="../media/image2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nlp.stanford.edu/projects/glove/" TargetMode="External"/><Relationship Id="rId2" Type="http://schemas.openxmlformats.org/officeDocument/2006/relationships/hyperlink" Target="https://code.google.com/archive/p/word2vec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fasttext.cc/docs/en/pretrained-vectors.html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nicholas-leonard/word2vec/blob/master/questions-phrases.txt" TargetMode="External"/><Relationship Id="rId2" Type="http://schemas.openxmlformats.org/officeDocument/2006/relationships/hyperlink" Target="https://github.com/nicholas-leonard/word2vec/blob/master/questions-words.txt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ithub.com/kliegr/word_similarity_relatedness_datasets" TargetMode="Externa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496" y="2560900"/>
            <a:ext cx="3048264" cy="3048264"/>
          </a:xfrm>
          <a:prstGeom prst="rect">
            <a:avLst/>
          </a:prstGeom>
        </p:spPr>
      </p:pic>
      <p:sp>
        <p:nvSpPr>
          <p:cNvPr id="6147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838200"/>
            <a:ext cx="12190413" cy="1752600"/>
          </a:xfrm>
        </p:spPr>
        <p:txBody>
          <a:bodyPr/>
          <a:lstStyle/>
          <a:p>
            <a:pPr eaLnBrk="1" hangingPunct="1"/>
            <a:r>
              <a:rPr lang="zh-CN" altLang="en-US" sz="6000" dirty="0" smtClean="0">
                <a:ea typeface="微软雅黑" panose="020B0503020204020204" pitchFamily="34" charset="-122"/>
              </a:rPr>
              <a:t>文本分析与文本挖掘</a:t>
            </a:r>
            <a:r>
              <a:rPr lang="en-US" altLang="zh-CN" sz="6000" dirty="0" smtClean="0">
                <a:ea typeface="微软雅黑" panose="020B0503020204020204" pitchFamily="34" charset="-122"/>
              </a:rPr>
              <a:t/>
            </a:r>
            <a:br>
              <a:rPr lang="en-US" altLang="zh-CN" sz="6000" dirty="0" smtClean="0">
                <a:ea typeface="微软雅黑" panose="020B0503020204020204" pitchFamily="34" charset="-122"/>
              </a:rPr>
            </a:br>
            <a:r>
              <a:rPr lang="en-US" altLang="zh-CN" sz="6000" dirty="0" smtClean="0"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Text Analysis and Text Mining</a:t>
            </a:r>
            <a:endParaRPr lang="zh-CN" altLang="en-US" sz="4800" dirty="0">
              <a:latin typeface="Times New Roman" pitchFamily="18" charset="0"/>
              <a:ea typeface="微软雅黑" panose="020B0503020204020204" pitchFamily="34" charset="-122"/>
              <a:cs typeface="Times New Roman" pitchFamily="18" charset="0"/>
            </a:endParaRPr>
          </a:p>
        </p:txBody>
      </p:sp>
      <p:sp>
        <p:nvSpPr>
          <p:cNvPr id="6148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418306" y="3352800"/>
            <a:ext cx="11353801" cy="2667000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</a:pPr>
            <a:r>
              <a:rPr lang="zh-CN" altLang="en-US" sz="3200" dirty="0">
                <a:ea typeface="宋体" panose="02010600030101010101" pitchFamily="2" charset="-122"/>
              </a:rPr>
              <a:t>教师：徐硕</a:t>
            </a:r>
          </a:p>
          <a:p>
            <a:pPr algn="l" eaLnBrk="1" hangingPunct="1">
              <a:lnSpc>
                <a:spcPct val="90000"/>
              </a:lnSpc>
            </a:pPr>
            <a:r>
              <a:rPr lang="zh-CN" altLang="en-US" sz="3200" dirty="0">
                <a:ea typeface="宋体" panose="02010600030101010101" pitchFamily="2" charset="-122"/>
              </a:rPr>
              <a:t>单位：北京工业大学经济与管理学院</a:t>
            </a:r>
            <a:endParaRPr lang="en-US" altLang="zh-CN" sz="3200" dirty="0">
              <a:ea typeface="宋体" panose="02010600030101010101" pitchFamily="2" charset="-122"/>
            </a:endParaRPr>
          </a:p>
          <a:p>
            <a:pPr algn="l" eaLnBrk="1" hangingPunct="1">
              <a:lnSpc>
                <a:spcPct val="90000"/>
              </a:lnSpc>
            </a:pPr>
            <a:r>
              <a:rPr lang="en-US" altLang="zh-CN" sz="3200" dirty="0">
                <a:ea typeface="宋体" panose="02010600030101010101" pitchFamily="2" charset="-122"/>
              </a:rPr>
              <a:t>Email: </a:t>
            </a:r>
            <a:r>
              <a:rPr lang="en-US" altLang="zh-CN" sz="3200" dirty="0" smtClean="0">
                <a:ea typeface="宋体" panose="02010600030101010101" pitchFamily="2" charset="-122"/>
                <a:hlinkClick r:id="rId3"/>
              </a:rPr>
              <a:t>xushuo@bjut.edu.cn</a:t>
            </a:r>
            <a:endParaRPr lang="en-US" altLang="zh-CN" sz="3200" dirty="0">
              <a:ea typeface="宋体" panose="02010600030101010101" pitchFamily="2" charset="-122"/>
            </a:endParaRPr>
          </a:p>
          <a:p>
            <a:pPr algn="l" eaLnBrk="1" hangingPunct="1">
              <a:lnSpc>
                <a:spcPct val="90000"/>
              </a:lnSpc>
            </a:pPr>
            <a:r>
              <a:rPr lang="zh-CN" altLang="en-US" sz="3200" dirty="0" smtClean="0">
                <a:ea typeface="宋体" panose="02010600030101010101" pitchFamily="2" charset="-122"/>
              </a:rPr>
              <a:t>课程</a:t>
            </a:r>
            <a:r>
              <a:rPr lang="zh-CN" altLang="en-US" sz="3200" dirty="0">
                <a:ea typeface="宋体" panose="02010600030101010101" pitchFamily="2" charset="-122"/>
              </a:rPr>
              <a:t>网址：</a:t>
            </a:r>
            <a:endParaRPr lang="en-US" altLang="zh-CN" sz="3200" dirty="0">
              <a:ea typeface="宋体" panose="02010600030101010101" pitchFamily="2" charset="-122"/>
            </a:endParaRPr>
          </a:p>
          <a:p>
            <a:pPr algn="l" eaLnBrk="1" hangingPunct="1">
              <a:lnSpc>
                <a:spcPct val="90000"/>
              </a:lnSpc>
            </a:pPr>
            <a:r>
              <a:rPr lang="en-US" altLang="zh-CN" sz="3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http</a:t>
            </a:r>
            <a:r>
              <a:rPr lang="en-US" altLang="zh-CN" sz="30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://54xushuo.net/wiki/doku.php?id=zh:courses:textmining2026:index</a:t>
            </a:r>
            <a:endParaRPr lang="zh-CN" altLang="en-US" sz="30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EF4C661C-30E7-4C39-AFE9-FFFAA64FE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课程主要内容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B9CF4D3A-3DD3-451B-BB74-45FC31732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085" y="1168752"/>
            <a:ext cx="11377719" cy="5613048"/>
          </a:xfrm>
        </p:spPr>
        <p:txBody>
          <a:bodyPr/>
          <a:lstStyle/>
          <a:p>
            <a:r>
              <a:rPr lang="zh-CN" altLang="en-US" sz="3200" dirty="0" smtClean="0">
                <a:latin typeface="Times New Roman" pitchFamily="18" charset="0"/>
              </a:rPr>
              <a:t>绪论（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Introduction</a:t>
            </a:r>
            <a:r>
              <a:rPr lang="zh-CN" altLang="en-US" sz="3200" dirty="0" smtClean="0">
                <a:latin typeface="Times New Roman" pitchFamily="18" charset="0"/>
              </a:rPr>
              <a:t>）</a:t>
            </a:r>
            <a:endParaRPr lang="en-US" altLang="zh-CN" sz="3200" dirty="0">
              <a:latin typeface="Times New Roman" pitchFamily="18" charset="0"/>
            </a:endParaRPr>
          </a:p>
          <a:p>
            <a:r>
              <a:rPr lang="en-US" altLang="zh-CN" sz="3200" dirty="0" smtClean="0">
                <a:latin typeface="Times New Roman" pitchFamily="18" charset="0"/>
              </a:rPr>
              <a:t>Java</a:t>
            </a:r>
            <a:r>
              <a:rPr lang="zh-CN" altLang="en-US" sz="3200" dirty="0" smtClean="0">
                <a:latin typeface="Times New Roman" pitchFamily="18" charset="0"/>
              </a:rPr>
              <a:t>文本处理基础（</a:t>
            </a:r>
            <a:r>
              <a:rPr lang="en-US" altLang="zh-CN" sz="3200" dirty="0" smtClean="0">
                <a:latin typeface="Times New Roman" pitchFamily="18" charset="0"/>
              </a:rPr>
              <a:t>Basics of Java Text Processing</a:t>
            </a:r>
            <a:r>
              <a:rPr lang="zh-CN" altLang="en-US" sz="3200" dirty="0" smtClean="0">
                <a:latin typeface="Times New Roman" pitchFamily="18" charset="0"/>
              </a:rPr>
              <a:t>）</a:t>
            </a:r>
            <a:endParaRPr lang="en-US" altLang="zh-CN" sz="3200" dirty="0" smtClean="0">
              <a:latin typeface="Times New Roman" pitchFamily="18" charset="0"/>
            </a:endParaRPr>
          </a:p>
          <a:p>
            <a:r>
              <a:rPr lang="zh-CN" altLang="en-US" sz="3200" dirty="0" smtClean="0">
                <a:latin typeface="Times New Roman" pitchFamily="18" charset="0"/>
              </a:rPr>
              <a:t>文本表示（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Text Representation</a:t>
            </a:r>
            <a:r>
              <a:rPr lang="zh-CN" altLang="en-US" sz="3200" dirty="0" smtClean="0">
                <a:latin typeface="Times New Roman" pitchFamily="18" charset="0"/>
              </a:rPr>
              <a:t>）</a:t>
            </a:r>
            <a:endParaRPr lang="en-US" altLang="zh-CN" sz="3200" dirty="0" smtClean="0">
              <a:latin typeface="Times New Roman" pitchFamily="18" charset="0"/>
            </a:endParaRPr>
          </a:p>
          <a:p>
            <a:r>
              <a:rPr lang="zh-CN" altLang="en-US" sz="3200" dirty="0" smtClean="0">
                <a:latin typeface="Times New Roman" pitchFamily="18" charset="0"/>
              </a:rPr>
              <a:t>文本分类（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Text Classification</a:t>
            </a:r>
            <a:r>
              <a:rPr lang="zh-CN" altLang="en-US" sz="3200" dirty="0" smtClean="0">
                <a:latin typeface="Times New Roman" pitchFamily="18" charset="0"/>
              </a:rPr>
              <a:t>）</a:t>
            </a:r>
            <a:endParaRPr lang="en-US" altLang="zh-CN" sz="3200" dirty="0" smtClean="0">
              <a:latin typeface="Times New Roman" pitchFamily="18" charset="0"/>
            </a:endParaRPr>
          </a:p>
          <a:p>
            <a:r>
              <a:rPr lang="zh-CN" altLang="en-US" sz="3200" dirty="0" smtClean="0">
                <a:latin typeface="Times New Roman" pitchFamily="18" charset="0"/>
              </a:rPr>
              <a:t>文本聚类（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Text Clustering</a:t>
            </a:r>
            <a:r>
              <a:rPr lang="zh-CN" altLang="en-US" sz="3200" dirty="0" smtClean="0">
                <a:latin typeface="Times New Roman" pitchFamily="18" charset="0"/>
              </a:rPr>
              <a:t>）</a:t>
            </a:r>
            <a:endParaRPr lang="en-US" altLang="zh-CN" sz="3200" dirty="0" smtClean="0">
              <a:latin typeface="Times New Roman" pitchFamily="18" charset="0"/>
            </a:endParaRPr>
          </a:p>
          <a:p>
            <a:r>
              <a:rPr lang="zh-CN" altLang="en-US" sz="3200" dirty="0" smtClean="0">
                <a:latin typeface="Times New Roman" pitchFamily="18" charset="0"/>
              </a:rPr>
              <a:t>信息抽取（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Information Extraction</a:t>
            </a:r>
            <a:r>
              <a:rPr lang="zh-CN" altLang="en-US" sz="3200" dirty="0" smtClean="0">
                <a:latin typeface="Times New Roman" pitchFamily="18" charset="0"/>
              </a:rPr>
              <a:t>）</a:t>
            </a:r>
            <a:endParaRPr lang="en-US" altLang="zh-CN" sz="3200" dirty="0">
              <a:latin typeface="Times New Roman" pitchFamily="18" charset="0"/>
            </a:endParaRPr>
          </a:p>
          <a:p>
            <a:r>
              <a:rPr lang="zh-CN" altLang="en-US" sz="3200" dirty="0" smtClean="0">
                <a:latin typeface="Times New Roman" pitchFamily="18" charset="0"/>
              </a:rPr>
              <a:t>主题模型（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Topic 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Modeling</a:t>
            </a:r>
            <a:r>
              <a:rPr lang="zh-CN" altLang="en-US" sz="3200" dirty="0" smtClean="0">
                <a:latin typeface="Times New Roman" pitchFamily="18" charset="0"/>
              </a:rPr>
              <a:t>）</a:t>
            </a:r>
            <a:endParaRPr lang="en-US" altLang="zh-CN" sz="3200" dirty="0" smtClean="0">
              <a:latin typeface="Times New Roman" pitchFamily="18" charset="0"/>
            </a:endParaRPr>
          </a:p>
          <a:p>
            <a:r>
              <a:rPr lang="zh-CN" altLang="en-US" sz="3200" dirty="0" smtClean="0">
                <a:latin typeface="Times New Roman" pitchFamily="18" charset="0"/>
              </a:rPr>
              <a:t>情感分析（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Sentiment Analysis</a:t>
            </a:r>
            <a:r>
              <a:rPr lang="zh-CN" altLang="en-US" sz="3200" dirty="0" smtClean="0">
                <a:latin typeface="Times New Roman" pitchFamily="18" charset="0"/>
              </a:rPr>
              <a:t>）</a:t>
            </a:r>
            <a:endParaRPr lang="en-US" altLang="zh-CN" sz="32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521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400" dirty="0"/>
              <a:t>第二章</a:t>
            </a:r>
            <a:r>
              <a:rPr lang="zh-CN" altLang="en-US" sz="4400" dirty="0" smtClean="0"/>
              <a:t>：</a:t>
            </a:r>
            <a:r>
              <a:rPr lang="zh-CN" altLang="en-US" dirty="0" smtClean="0">
                <a:latin typeface="Times New Roman" pitchFamily="18" charset="0"/>
              </a:rPr>
              <a:t>文本表示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3200" dirty="0" smtClean="0"/>
              <a:t>传统文本表示方法</a:t>
            </a:r>
            <a:endParaRPr lang="en-US" altLang="zh-CN" sz="3200" dirty="0" smtClean="0"/>
          </a:p>
          <a:p>
            <a:pPr>
              <a:lnSpc>
                <a:spcPct val="120000"/>
              </a:lnSpc>
            </a:pPr>
            <a:r>
              <a:rPr lang="zh-CN" altLang="en-US" sz="3200" dirty="0" smtClean="0"/>
              <a:t>特征选择</a:t>
            </a:r>
            <a:endParaRPr lang="en-US" altLang="zh-CN" sz="3200" dirty="0" smtClean="0"/>
          </a:p>
          <a:p>
            <a:pPr>
              <a:lnSpc>
                <a:spcPct val="120000"/>
              </a:lnSpc>
            </a:pPr>
            <a:r>
              <a:rPr lang="zh-CN" altLang="en-US" sz="3200" dirty="0" smtClean="0"/>
              <a:t>词嵌入技术</a:t>
            </a:r>
            <a:endParaRPr lang="en-US" altLang="zh-CN" sz="3200" dirty="0" smtClean="0"/>
          </a:p>
          <a:p>
            <a:pPr>
              <a:lnSpc>
                <a:spcPct val="120000"/>
              </a:lnSpc>
            </a:pPr>
            <a:r>
              <a:rPr lang="zh-CN" altLang="en-US" sz="3200" dirty="0" smtClean="0"/>
              <a:t>预训练语言模型</a:t>
            </a:r>
            <a:endParaRPr lang="en-US" altLang="zh-CN" sz="3200" dirty="0" smtClean="0"/>
          </a:p>
          <a:p>
            <a:pPr>
              <a:lnSpc>
                <a:spcPct val="120000"/>
              </a:lnSpc>
            </a:pPr>
            <a:r>
              <a:rPr lang="zh-CN" altLang="en-US" sz="3200" dirty="0" smtClean="0"/>
              <a:t>向量模型</a:t>
            </a:r>
            <a:endParaRPr lang="en-US" altLang="zh-CN" sz="3200" dirty="0" smtClean="0"/>
          </a:p>
          <a:p>
            <a:pPr>
              <a:lnSpc>
                <a:spcPct val="120000"/>
              </a:lnSpc>
            </a:pPr>
            <a:r>
              <a:rPr lang="zh-CN" altLang="en-US" sz="3200" dirty="0" smtClean="0"/>
              <a:t>特征降维技术</a:t>
            </a:r>
            <a:endParaRPr lang="en-US" altLang="zh-CN" sz="3200" dirty="0" smtClean="0"/>
          </a:p>
          <a:p>
            <a:pPr>
              <a:lnSpc>
                <a:spcPct val="120000"/>
              </a:lnSpc>
            </a:pPr>
            <a:r>
              <a:rPr lang="zh-CN" altLang="en-US" sz="3200" dirty="0" smtClean="0"/>
              <a:t>词向量质量评价</a:t>
            </a:r>
            <a:endParaRPr lang="en-US" altLang="zh-CN" sz="3200" dirty="0" smtClean="0"/>
          </a:p>
          <a:p>
            <a:pPr>
              <a:lnSpc>
                <a:spcPct val="120000"/>
              </a:lnSpc>
            </a:pPr>
            <a:r>
              <a:rPr lang="zh-CN" altLang="en-US" sz="3200" dirty="0" smtClean="0"/>
              <a:t>本章小节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320450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89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向量空间模型（</a:t>
            </a:r>
            <a:r>
              <a:rPr lang="en-US" altLang="zh-CN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VSM</a:t>
            </a: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4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6" y="1744980"/>
            <a:ext cx="6248400" cy="4198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7326" y="2080260"/>
            <a:ext cx="4221480" cy="3528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右箭头 1"/>
          <p:cNvSpPr/>
          <p:nvPr/>
        </p:nvSpPr>
        <p:spPr bwMode="auto">
          <a:xfrm>
            <a:off x="6933406" y="3615690"/>
            <a:ext cx="685800" cy="4572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7503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041" y="171451"/>
            <a:ext cx="10565025" cy="487363"/>
          </a:xfrm>
        </p:spPr>
        <p:txBody>
          <a:bodyPr/>
          <a:lstStyle/>
          <a:p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向量空间模型：权重</a:t>
            </a:r>
          </a:p>
        </p:txBody>
      </p:sp>
      <p:sp>
        <p:nvSpPr>
          <p:cNvPr id="806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1587" y="1143000"/>
            <a:ext cx="11885653" cy="5562600"/>
          </a:xfrm>
        </p:spPr>
        <p:txBody>
          <a:bodyPr/>
          <a:lstStyle/>
          <a:p>
            <a:r>
              <a:rPr lang="zh-CN" altLang="en-US" sz="3200" dirty="0">
                <a:latin typeface="Times New Roman" pitchFamily="18" charset="0"/>
              </a:rPr>
              <a:t>布尔权重</a:t>
            </a:r>
          </a:p>
          <a:p>
            <a:pPr lvl="1"/>
            <a:r>
              <a:rPr lang="zh-CN" altLang="en-US" sz="2800" dirty="0">
                <a:latin typeface="Times New Roman" pitchFamily="18" charset="0"/>
              </a:rPr>
              <a:t>出现为</a:t>
            </a:r>
            <a:r>
              <a:rPr lang="en-US" altLang="zh-CN" sz="2800" dirty="0">
                <a:latin typeface="Times New Roman" pitchFamily="18" charset="0"/>
              </a:rPr>
              <a:t>1</a:t>
            </a:r>
            <a:r>
              <a:rPr lang="zh-CN" altLang="en-US" sz="2800" dirty="0">
                <a:latin typeface="Times New Roman" pitchFamily="18" charset="0"/>
              </a:rPr>
              <a:t>，不出现为</a:t>
            </a:r>
            <a:r>
              <a:rPr lang="en-US" altLang="zh-CN" sz="2800" dirty="0">
                <a:latin typeface="Times New Roman" pitchFamily="18" charset="0"/>
              </a:rPr>
              <a:t>0</a:t>
            </a:r>
          </a:p>
          <a:p>
            <a:r>
              <a:rPr lang="en-US" altLang="zh-CN" sz="3200" dirty="0">
                <a:latin typeface="Times New Roman" pitchFamily="18" charset="0"/>
              </a:rPr>
              <a:t>TF-IDF</a:t>
            </a:r>
            <a:r>
              <a:rPr lang="zh-CN" altLang="en-US" sz="3200" dirty="0">
                <a:latin typeface="Times New Roman" pitchFamily="18" charset="0"/>
              </a:rPr>
              <a:t>权重</a:t>
            </a:r>
          </a:p>
          <a:p>
            <a:pPr lvl="1"/>
            <a:r>
              <a:rPr lang="en-US" altLang="zh-CN" sz="2800" dirty="0" err="1">
                <a:latin typeface="Times New Roman" panose="02020603050405020304" pitchFamily="18" charset="0"/>
              </a:rPr>
              <a:t>TF</a:t>
            </a:r>
            <a:r>
              <a:rPr lang="en-US" altLang="zh-CN" sz="2800" i="1" baseline="-25000" dirty="0" err="1">
                <a:latin typeface="Times New Roman" panose="02020603050405020304" pitchFamily="18" charset="0"/>
              </a:rPr>
              <a:t>i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, </a:t>
            </a:r>
            <a:r>
              <a:rPr lang="en-US" altLang="zh-CN" sz="2800" i="1" baseline="-25000" dirty="0">
                <a:latin typeface="Times New Roman" panose="02020603050405020304" pitchFamily="18" charset="0"/>
              </a:rPr>
              <a:t>j</a:t>
            </a:r>
            <a:r>
              <a:rPr lang="zh-CN" altLang="en-US" sz="2800" dirty="0">
                <a:latin typeface="Times New Roman" pitchFamily="18" charset="0"/>
              </a:rPr>
              <a:t>：词</a:t>
            </a:r>
            <a:r>
              <a:rPr lang="zh-CN" altLang="en-US" sz="2800" dirty="0" smtClean="0">
                <a:latin typeface="Times New Roman" pitchFamily="18" charset="0"/>
              </a:rPr>
              <a:t>项（</a:t>
            </a:r>
            <a:r>
              <a:rPr lang="en-US" altLang="zh-CN" sz="2800" dirty="0" smtClean="0">
                <a:latin typeface="Times New Roman" pitchFamily="18" charset="0"/>
              </a:rPr>
              <a:t>word term</a:t>
            </a:r>
            <a:r>
              <a:rPr lang="zh-CN" altLang="en-US" sz="2800" dirty="0" smtClean="0">
                <a:latin typeface="Times New Roman" pitchFamily="18" charset="0"/>
              </a:rPr>
              <a:t>）</a:t>
            </a:r>
            <a:r>
              <a:rPr lang="en-US" altLang="zh-CN" sz="2800" i="1" dirty="0" smtClean="0">
                <a:latin typeface="Times New Roman" panose="02020603050405020304" pitchFamily="18" charset="0"/>
              </a:rPr>
              <a:t>v</a:t>
            </a:r>
            <a:r>
              <a:rPr lang="en-US" altLang="zh-CN" sz="2800" i="1" baseline="-25000" dirty="0" smtClean="0">
                <a:latin typeface="Times New Roman" panose="02020603050405020304" pitchFamily="18" charset="0"/>
              </a:rPr>
              <a:t>i</a:t>
            </a:r>
            <a:r>
              <a:rPr lang="zh-CN" altLang="en-US" sz="2800" dirty="0">
                <a:latin typeface="Times New Roman" pitchFamily="18" charset="0"/>
              </a:rPr>
              <a:t>在文档</a:t>
            </a:r>
            <a:r>
              <a:rPr lang="en-US" altLang="zh-CN" sz="2800" dirty="0" err="1">
                <a:latin typeface="Times New Roman" panose="02020603050405020304" pitchFamily="18" charset="0"/>
              </a:rPr>
              <a:t>D</a:t>
            </a:r>
            <a:r>
              <a:rPr lang="en-US" altLang="zh-CN" sz="2800" i="1" baseline="-25000" dirty="0" err="1">
                <a:latin typeface="Times New Roman" panose="02020603050405020304" pitchFamily="18" charset="0"/>
              </a:rPr>
              <a:t>j</a:t>
            </a:r>
            <a:r>
              <a:rPr lang="zh-CN" altLang="en-US" sz="2800" dirty="0">
                <a:latin typeface="Times New Roman" pitchFamily="18" charset="0"/>
              </a:rPr>
              <a:t>中出现的次数，也就是词频；</a:t>
            </a:r>
          </a:p>
          <a:p>
            <a:pPr lvl="1"/>
            <a:r>
              <a:rPr lang="en-US" altLang="zh-CN" sz="2800" dirty="0" err="1">
                <a:latin typeface="Times New Roman" panose="02020603050405020304" pitchFamily="18" charset="0"/>
              </a:rPr>
              <a:t>DF</a:t>
            </a:r>
            <a:r>
              <a:rPr lang="en-US" altLang="zh-CN" sz="2800" i="1" baseline="-25000" dirty="0" err="1">
                <a:latin typeface="Times New Roman" panose="02020603050405020304" pitchFamily="18" charset="0"/>
              </a:rPr>
              <a:t>i</a:t>
            </a:r>
            <a:r>
              <a:rPr lang="zh-CN" altLang="en-US" sz="2800" dirty="0">
                <a:latin typeface="Times New Roman" pitchFamily="18" charset="0"/>
              </a:rPr>
              <a:t>：包含词项</a:t>
            </a:r>
            <a:r>
              <a:rPr lang="en-US" altLang="zh-CN" sz="2800" i="1" dirty="0">
                <a:latin typeface="Times New Roman" panose="02020603050405020304" pitchFamily="18" charset="0"/>
              </a:rPr>
              <a:t>v</a:t>
            </a:r>
            <a:r>
              <a:rPr lang="en-US" altLang="zh-CN" sz="2800" i="1" baseline="-25000" dirty="0">
                <a:latin typeface="Times New Roman" panose="02020603050405020304" pitchFamily="18" charset="0"/>
              </a:rPr>
              <a:t>i</a:t>
            </a:r>
            <a:r>
              <a:rPr lang="zh-CN" altLang="en-US" sz="2800" dirty="0">
                <a:latin typeface="Times New Roman" pitchFamily="18" charset="0"/>
              </a:rPr>
              <a:t>的文档数量；</a:t>
            </a:r>
          </a:p>
          <a:p>
            <a:pPr lvl="1"/>
            <a:r>
              <a:rPr lang="en-US" altLang="zh-CN" sz="2800" dirty="0" err="1">
                <a:latin typeface="Times New Roman" panose="02020603050405020304" pitchFamily="18" charset="0"/>
              </a:rPr>
              <a:t>IDF</a:t>
            </a:r>
            <a:r>
              <a:rPr lang="en-US" altLang="zh-CN" sz="2800" i="1" baseline="-25000" dirty="0" err="1">
                <a:latin typeface="Times New Roman" panose="02020603050405020304" pitchFamily="18" charset="0"/>
              </a:rPr>
              <a:t>i</a:t>
            </a:r>
            <a:r>
              <a:rPr lang="zh-CN" altLang="en-US" sz="2800" dirty="0">
                <a:latin typeface="Times New Roman" pitchFamily="18" charset="0"/>
              </a:rPr>
              <a:t> </a:t>
            </a:r>
            <a:r>
              <a:rPr lang="en-US" altLang="zh-CN" sz="2800" dirty="0" smtClean="0">
                <a:latin typeface="Times New Roman" pitchFamily="18" charset="0"/>
              </a:rPr>
              <a:t>=            </a:t>
            </a:r>
            <a:r>
              <a:rPr lang="zh-CN" altLang="en-US" sz="2800" dirty="0">
                <a:latin typeface="Times New Roman" pitchFamily="18" charset="0"/>
              </a:rPr>
              <a:t>，其中</a:t>
            </a:r>
            <a:r>
              <a:rPr lang="en-US" altLang="zh-CN" sz="2800" i="1" dirty="0">
                <a:latin typeface="Times New Roman" panose="02020603050405020304" pitchFamily="18" charset="0"/>
              </a:rPr>
              <a:t>N</a:t>
            </a:r>
            <a:r>
              <a:rPr lang="zh-CN" altLang="en-US" sz="2800" dirty="0">
                <a:latin typeface="Times New Roman" pitchFamily="18" charset="0"/>
              </a:rPr>
              <a:t>表示所有文档的篇数，这就是逆文档频率；</a:t>
            </a:r>
          </a:p>
          <a:p>
            <a:pPr lvl="1"/>
            <a:r>
              <a:rPr lang="en-US" altLang="zh-CN" sz="2800" dirty="0">
                <a:latin typeface="Times New Roman" panose="02020603050405020304" pitchFamily="18" charset="0"/>
              </a:rPr>
              <a:t>TF-</a:t>
            </a:r>
            <a:r>
              <a:rPr lang="en-US" altLang="zh-CN" sz="2800" dirty="0" err="1">
                <a:latin typeface="Times New Roman" panose="02020603050405020304" pitchFamily="18" charset="0"/>
              </a:rPr>
              <a:t>IDF</a:t>
            </a:r>
            <a:r>
              <a:rPr lang="en-US" altLang="zh-CN" sz="2800" i="1" baseline="-25000" dirty="0" err="1">
                <a:latin typeface="Times New Roman" panose="02020603050405020304" pitchFamily="18" charset="0"/>
              </a:rPr>
              <a:t>i</a:t>
            </a:r>
            <a:r>
              <a:rPr lang="en-US" altLang="zh-CN" sz="2800" baseline="-25000" dirty="0" err="1">
                <a:latin typeface="Times New Roman" panose="02020603050405020304" pitchFamily="18" charset="0"/>
              </a:rPr>
              <a:t>,</a:t>
            </a:r>
            <a:r>
              <a:rPr lang="en-US" altLang="zh-CN" sz="2800" i="1" baseline="-25000" dirty="0" err="1">
                <a:latin typeface="Times New Roman" panose="02020603050405020304" pitchFamily="18" charset="0"/>
              </a:rPr>
              <a:t>j</a:t>
            </a:r>
            <a:r>
              <a:rPr lang="zh-CN" altLang="en-US" sz="2800" dirty="0">
                <a:latin typeface="Times New Roman" pitchFamily="18" charset="0"/>
              </a:rPr>
              <a:t> </a:t>
            </a:r>
            <a:r>
              <a:rPr lang="en-US" altLang="zh-CN" sz="2800" dirty="0">
                <a:latin typeface="Times New Roman" pitchFamily="18" charset="0"/>
              </a:rPr>
              <a:t>= </a:t>
            </a:r>
            <a:r>
              <a:rPr lang="en-US" altLang="zh-CN" sz="2800" dirty="0" err="1">
                <a:latin typeface="Times New Roman" panose="02020603050405020304" pitchFamily="18" charset="0"/>
              </a:rPr>
              <a:t>TF</a:t>
            </a:r>
            <a:r>
              <a:rPr lang="en-US" altLang="zh-CN" sz="2800" i="1" baseline="-25000" dirty="0" err="1">
                <a:latin typeface="Times New Roman" panose="02020603050405020304" pitchFamily="18" charset="0"/>
              </a:rPr>
              <a:t>i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, </a:t>
            </a:r>
            <a:r>
              <a:rPr lang="en-US" altLang="zh-CN" sz="2800" i="1" baseline="-25000" dirty="0">
                <a:latin typeface="Times New Roman" panose="02020603050405020304" pitchFamily="18" charset="0"/>
              </a:rPr>
              <a:t>j</a:t>
            </a:r>
            <a:r>
              <a:rPr lang="en-US" altLang="zh-CN" sz="2800" dirty="0">
                <a:latin typeface="Times New Roman" pitchFamily="18" charset="0"/>
              </a:rPr>
              <a:t> </a:t>
            </a:r>
            <a:r>
              <a:rPr lang="en-US" altLang="zh-CN" sz="2800" dirty="0">
                <a:latin typeface="Times New Roman" pitchFamily="18" charset="0"/>
                <a:sym typeface="Symbol" panose="05050102010706020507" pitchFamily="18" charset="2"/>
              </a:rPr>
              <a:t> </a:t>
            </a:r>
            <a:r>
              <a:rPr lang="en-US" altLang="zh-CN" sz="2800" dirty="0" err="1">
                <a:latin typeface="Times New Roman" panose="02020603050405020304" pitchFamily="18" charset="0"/>
              </a:rPr>
              <a:t>IDF</a:t>
            </a:r>
            <a:r>
              <a:rPr lang="en-US" altLang="zh-CN" sz="2800" i="1" baseline="-25000" dirty="0" err="1">
                <a:latin typeface="Times New Roman" panose="02020603050405020304" pitchFamily="18" charset="0"/>
              </a:rPr>
              <a:t>i</a:t>
            </a:r>
            <a:r>
              <a:rPr lang="zh-CN" altLang="en-US" sz="2800" dirty="0">
                <a:latin typeface="Times New Roman" pitchFamily="18" charset="0"/>
              </a:rPr>
              <a:t>；</a:t>
            </a:r>
          </a:p>
          <a:p>
            <a:pPr lvl="1"/>
            <a:r>
              <a:rPr lang="en-US" altLang="zh-CN" sz="2800" dirty="0" err="1">
                <a:latin typeface="Times New Roman" panose="02020603050405020304" pitchFamily="18" charset="0"/>
              </a:rPr>
              <a:t>TFC</a:t>
            </a:r>
            <a:r>
              <a:rPr lang="en-US" altLang="zh-CN" sz="2800" i="1" baseline="-25000" dirty="0" err="1">
                <a:latin typeface="Times New Roman" panose="02020603050405020304" pitchFamily="18" charset="0"/>
              </a:rPr>
              <a:t>i</a:t>
            </a:r>
            <a:r>
              <a:rPr lang="en-US" altLang="zh-CN" sz="2800" baseline="-25000" dirty="0" err="1">
                <a:latin typeface="Times New Roman" panose="02020603050405020304" pitchFamily="18" charset="0"/>
              </a:rPr>
              <a:t>,</a:t>
            </a:r>
            <a:r>
              <a:rPr lang="en-US" altLang="zh-CN" sz="2800" i="1" baseline="-25000" dirty="0" err="1">
                <a:latin typeface="Times New Roman" panose="02020603050405020304" pitchFamily="18" charset="0"/>
              </a:rPr>
              <a:t>j</a:t>
            </a:r>
            <a:r>
              <a:rPr lang="zh-CN" altLang="en-US" sz="2800" dirty="0">
                <a:latin typeface="Times New Roman" pitchFamily="18" charset="0"/>
              </a:rPr>
              <a:t>：对</a:t>
            </a:r>
            <a:r>
              <a:rPr lang="en-US" altLang="zh-CN" sz="2800" dirty="0">
                <a:latin typeface="Times New Roman" panose="02020603050405020304" pitchFamily="18" charset="0"/>
              </a:rPr>
              <a:t>TF-</a:t>
            </a:r>
            <a:r>
              <a:rPr lang="en-US" altLang="zh-CN" sz="2800" dirty="0" err="1">
                <a:latin typeface="Times New Roman" panose="02020603050405020304" pitchFamily="18" charset="0"/>
              </a:rPr>
              <a:t>IDF</a:t>
            </a:r>
            <a:r>
              <a:rPr lang="en-US" altLang="zh-CN" sz="2800" i="1" baseline="-25000" dirty="0" err="1">
                <a:latin typeface="Times New Roman" panose="02020603050405020304" pitchFamily="18" charset="0"/>
              </a:rPr>
              <a:t>i</a:t>
            </a:r>
            <a:r>
              <a:rPr lang="en-US" altLang="zh-CN" sz="2800" baseline="-25000" dirty="0" err="1">
                <a:latin typeface="Times New Roman" panose="02020603050405020304" pitchFamily="18" charset="0"/>
              </a:rPr>
              <a:t>,</a:t>
            </a:r>
            <a:r>
              <a:rPr lang="en-US" altLang="zh-CN" sz="2800" i="1" baseline="-25000" dirty="0" err="1">
                <a:latin typeface="Times New Roman" panose="02020603050405020304" pitchFamily="18" charset="0"/>
              </a:rPr>
              <a:t>j</a:t>
            </a:r>
            <a:r>
              <a:rPr lang="zh-CN" altLang="en-US" sz="2800" dirty="0">
                <a:latin typeface="Times New Roman" pitchFamily="18" charset="0"/>
              </a:rPr>
              <a:t>进行归一化处理</a:t>
            </a:r>
          </a:p>
          <a:p>
            <a:pPr lvl="1"/>
            <a:endParaRPr lang="zh-CN" altLang="en-US" sz="2800" dirty="0">
              <a:latin typeface="Times New Roman" pitchFamily="18" charset="0"/>
            </a:endParaRPr>
          </a:p>
          <a:p>
            <a:pPr lvl="1"/>
            <a:r>
              <a:rPr lang="en-US" altLang="zh-CN" sz="2800" dirty="0" err="1">
                <a:latin typeface="Times New Roman" panose="02020603050405020304" pitchFamily="18" charset="0"/>
              </a:rPr>
              <a:t>LTC</a:t>
            </a:r>
            <a:r>
              <a:rPr lang="en-US" altLang="zh-CN" sz="2800" i="1" baseline="-25000" dirty="0" err="1">
                <a:latin typeface="Times New Roman" panose="02020603050405020304" pitchFamily="18" charset="0"/>
              </a:rPr>
              <a:t>i</a:t>
            </a:r>
            <a:r>
              <a:rPr lang="en-US" altLang="zh-CN" sz="2800" baseline="-25000" dirty="0" err="1">
                <a:latin typeface="Times New Roman" panose="02020603050405020304" pitchFamily="18" charset="0"/>
              </a:rPr>
              <a:t>,</a:t>
            </a:r>
            <a:r>
              <a:rPr lang="en-US" altLang="zh-CN" sz="2800" i="1" baseline="-25000" dirty="0" err="1">
                <a:latin typeface="Times New Roman" panose="02020603050405020304" pitchFamily="18" charset="0"/>
              </a:rPr>
              <a:t>j</a:t>
            </a:r>
            <a:r>
              <a:rPr lang="zh-CN" altLang="en-US" sz="2800" dirty="0">
                <a:latin typeface="Times New Roman" pitchFamily="18" charset="0"/>
              </a:rPr>
              <a:t>：降低</a:t>
            </a:r>
            <a:r>
              <a:rPr lang="en-US" altLang="zh-CN" sz="2800" dirty="0">
                <a:latin typeface="Times New Roman" pitchFamily="18" charset="0"/>
              </a:rPr>
              <a:t>TF</a:t>
            </a:r>
            <a:r>
              <a:rPr lang="zh-CN" altLang="en-US" sz="2800" dirty="0">
                <a:latin typeface="Times New Roman" pitchFamily="18" charset="0"/>
              </a:rPr>
              <a:t>的作用</a:t>
            </a:r>
            <a:endParaRPr lang="en-US" altLang="en-US" sz="2800" dirty="0">
              <a:latin typeface="Times New Roman" pitchFamily="18" charset="0"/>
            </a:endParaRPr>
          </a:p>
        </p:txBody>
      </p:sp>
      <p:graphicFrame>
        <p:nvGraphicFramePr>
          <p:cNvPr id="80691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6948001"/>
              </p:ext>
            </p:extLst>
          </p:nvPr>
        </p:nvGraphicFramePr>
        <p:xfrm>
          <a:off x="1959361" y="3816350"/>
          <a:ext cx="935445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0" name="Equation" r:id="rId3" imgW="558720" imgH="419040" progId="Equation.DSMT4">
                  <p:embed/>
                </p:oleObj>
              </mc:Choice>
              <mc:Fallback>
                <p:oleObj name="Equation" r:id="rId3" imgW="55872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9361" y="3816350"/>
                        <a:ext cx="935445" cy="527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691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7947563"/>
              </p:ext>
            </p:extLst>
          </p:nvPr>
        </p:nvGraphicFramePr>
        <p:xfrm>
          <a:off x="7162006" y="4800601"/>
          <a:ext cx="3250777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1" name="Equation" r:id="rId5" imgW="1574640" imgH="495000" progId="Equation.DSMT4">
                  <p:embed/>
                </p:oleObj>
              </mc:Choice>
              <mc:Fallback>
                <p:oleObj name="Equation" r:id="rId5" imgW="1574640" imgH="495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2006" y="4800601"/>
                        <a:ext cx="3250777" cy="766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pattFill prst="ltUpDiag">
                              <a:fgClr>
                                <a:schemeClr val="tx1"/>
                              </a:fgClr>
                              <a:bgClr>
                                <a:schemeClr val="bg1"/>
                              </a:bgClr>
                            </a:patt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691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9304419"/>
              </p:ext>
            </p:extLst>
          </p:nvPr>
        </p:nvGraphicFramePr>
        <p:xfrm>
          <a:off x="5257006" y="5791201"/>
          <a:ext cx="4321671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2" name="Equation" r:id="rId7" imgW="2095200" imgH="495000" progId="Equation.DSMT4">
                  <p:embed/>
                </p:oleObj>
              </mc:Choice>
              <mc:Fallback>
                <p:oleObj name="Equation" r:id="rId7" imgW="2095200" imgH="495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006" y="5791201"/>
                        <a:ext cx="4321671" cy="766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65260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938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041" y="171451"/>
            <a:ext cx="10768198" cy="487363"/>
          </a:xfrm>
        </p:spPr>
        <p:txBody>
          <a:bodyPr/>
          <a:lstStyle/>
          <a:p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向量空间模型：示例</a:t>
            </a:r>
          </a:p>
        </p:txBody>
      </p:sp>
      <p:sp>
        <p:nvSpPr>
          <p:cNvPr id="807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1587" y="1143000"/>
            <a:ext cx="11885653" cy="5334000"/>
          </a:xfrm>
          <a:noFill/>
          <a:ln/>
        </p:spPr>
        <p:txBody>
          <a:bodyPr/>
          <a:lstStyle/>
          <a:p>
            <a:r>
              <a:rPr lang="en-US" altLang="zh-CN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A = (</a:t>
            </a:r>
            <a:r>
              <a:rPr lang="en-US" altLang="zh-CN" sz="3200" dirty="0">
                <a:solidFill>
                  <a:schemeClr val="bg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en-US" altLang="zh-CN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, rose, </a:t>
            </a:r>
            <a:r>
              <a:rPr lang="en-US" altLang="zh-CN" sz="3200" dirty="0">
                <a:solidFill>
                  <a:schemeClr val="bg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is</a:t>
            </a:r>
            <a:r>
              <a:rPr lang="en-US" altLang="zh-CN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n-US" altLang="zh-CN" sz="3200" dirty="0">
                <a:solidFill>
                  <a:schemeClr val="bg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very</a:t>
            </a:r>
            <a:r>
              <a:rPr lang="en-US" altLang="zh-CN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, beautiful)</a:t>
            </a:r>
          </a:p>
          <a:p>
            <a:r>
              <a:rPr lang="en-US" altLang="zh-CN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B = (</a:t>
            </a:r>
            <a:r>
              <a:rPr lang="en-US" altLang="zh-CN" sz="3200" dirty="0">
                <a:solidFill>
                  <a:schemeClr val="bg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en-US" altLang="zh-CN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, rose, </a:t>
            </a:r>
            <a:r>
              <a:rPr lang="en-US" altLang="zh-CN" sz="3200" dirty="0">
                <a:solidFill>
                  <a:schemeClr val="bg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is</a:t>
            </a:r>
            <a:r>
              <a:rPr lang="en-US" altLang="zh-CN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n-US" altLang="zh-CN" sz="3200" dirty="0">
                <a:solidFill>
                  <a:schemeClr val="bg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en-US" altLang="zh-CN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, flower, which, </a:t>
            </a:r>
            <a:r>
              <a:rPr lang="en-US" altLang="zh-CN" sz="3200" dirty="0">
                <a:solidFill>
                  <a:schemeClr val="bg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is</a:t>
            </a:r>
            <a:r>
              <a:rPr lang="en-US" altLang="zh-CN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n-US" altLang="zh-CN" sz="3200" dirty="0">
                <a:solidFill>
                  <a:schemeClr val="bg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en-US" altLang="zh-CN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, rose)</a:t>
            </a:r>
          </a:p>
        </p:txBody>
      </p:sp>
      <p:graphicFrame>
        <p:nvGraphicFramePr>
          <p:cNvPr id="807940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6164847"/>
              </p:ext>
            </p:extLst>
          </p:nvPr>
        </p:nvGraphicFramePr>
        <p:xfrm>
          <a:off x="101587" y="2438400"/>
          <a:ext cx="4740716" cy="1371600"/>
        </p:xfrm>
        <a:graphic>
          <a:graphicData uri="http://schemas.openxmlformats.org/drawingml/2006/table">
            <a:tbl>
              <a:tblPr/>
              <a:tblGrid>
                <a:gridCol w="1320628"/>
                <a:gridCol w="747087"/>
                <a:gridCol w="924862"/>
                <a:gridCol w="924864"/>
                <a:gridCol w="823275"/>
              </a:tblGrid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布尔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B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807966" name="Group 30"/>
          <p:cNvGraphicFramePr>
            <a:graphicFrameLocks noGrp="1"/>
          </p:cNvGraphicFramePr>
          <p:nvPr/>
        </p:nvGraphicFramePr>
        <p:xfrm>
          <a:off x="8431702" y="1147763"/>
          <a:ext cx="3657124" cy="1981200"/>
        </p:xfrm>
        <a:graphic>
          <a:graphicData uri="http://schemas.openxmlformats.org/drawingml/2006/table">
            <a:tbl>
              <a:tblPr/>
              <a:tblGrid>
                <a:gridCol w="609521"/>
                <a:gridCol w="1523802"/>
                <a:gridCol w="711107"/>
                <a:gridCol w="812694"/>
              </a:tblGrid>
              <a:tr h="1984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ID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词项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DF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IDF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368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rose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68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beautiful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68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flower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68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which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08010" name="Group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2055976"/>
              </p:ext>
            </p:extLst>
          </p:nvPr>
        </p:nvGraphicFramePr>
        <p:xfrm>
          <a:off x="101587" y="3886200"/>
          <a:ext cx="4740716" cy="1371600"/>
        </p:xfrm>
        <a:graphic>
          <a:graphicData uri="http://schemas.openxmlformats.org/drawingml/2006/table">
            <a:tbl>
              <a:tblPr/>
              <a:tblGrid>
                <a:gridCol w="1350258"/>
                <a:gridCol w="850789"/>
                <a:gridCol w="844441"/>
                <a:gridCol w="846556"/>
                <a:gridCol w="848672"/>
              </a:tblGrid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TF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B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808036" name="Group 1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8992542"/>
              </p:ext>
            </p:extLst>
          </p:nvPr>
        </p:nvGraphicFramePr>
        <p:xfrm>
          <a:off x="101587" y="5334000"/>
          <a:ext cx="4740716" cy="1371600"/>
        </p:xfrm>
        <a:graphic>
          <a:graphicData uri="http://schemas.openxmlformats.org/drawingml/2006/table">
            <a:tbl>
              <a:tblPr/>
              <a:tblGrid>
                <a:gridCol w="1350258"/>
                <a:gridCol w="850789"/>
                <a:gridCol w="844441"/>
                <a:gridCol w="846556"/>
                <a:gridCol w="848672"/>
              </a:tblGrid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TF-IDF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B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808062" name="Group 126"/>
          <p:cNvGraphicFramePr>
            <a:graphicFrameLocks noGrp="1"/>
          </p:cNvGraphicFramePr>
          <p:nvPr/>
        </p:nvGraphicFramePr>
        <p:xfrm>
          <a:off x="5485686" y="3657600"/>
          <a:ext cx="6603140" cy="1371600"/>
        </p:xfrm>
        <a:graphic>
          <a:graphicData uri="http://schemas.openxmlformats.org/drawingml/2006/table">
            <a:tbl>
              <a:tblPr/>
              <a:tblGrid>
                <a:gridCol w="1219041"/>
                <a:gridCol w="1320628"/>
                <a:gridCol w="1320628"/>
                <a:gridCol w="1422215"/>
                <a:gridCol w="1320628"/>
              </a:tblGrid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TFC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B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0.7071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0.7071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808088" name="Group 152"/>
          <p:cNvGraphicFramePr>
            <a:graphicFrameLocks noGrp="1"/>
          </p:cNvGraphicFramePr>
          <p:nvPr/>
        </p:nvGraphicFramePr>
        <p:xfrm>
          <a:off x="5485686" y="5105400"/>
          <a:ext cx="6603140" cy="1371600"/>
        </p:xfrm>
        <a:graphic>
          <a:graphicData uri="http://schemas.openxmlformats.org/drawingml/2006/table">
            <a:tbl>
              <a:tblPr/>
              <a:tblGrid>
                <a:gridCol w="1219041"/>
                <a:gridCol w="1422215"/>
                <a:gridCol w="1219041"/>
                <a:gridCol w="1422215"/>
                <a:gridCol w="1320628"/>
              </a:tblGrid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LTC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B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0.7071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0.7071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101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N-Grams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125000"/>
                  </a:lnSpc>
                </a:pPr>
                <a:r>
                  <a:rPr lang="en-US" altLang="zh-CN" dirty="0">
                    <a:latin typeface="Times New Roman" panose="02020603050405020304" pitchFamily="18" charset="0"/>
                  </a:rPr>
                  <a:t>A = </a:t>
                </a:r>
                <a:r>
                  <a:rPr lang="en-US" altLang="zh-CN" dirty="0" smtClean="0">
                    <a:latin typeface="Times New Roman" panose="02020603050405020304" pitchFamily="18" charset="0"/>
                  </a:rPr>
                  <a:t>(</a:t>
                </a:r>
                <a:r>
                  <a:rPr lang="zh-CN" altLang="en-US" dirty="0" smtClean="0">
                    <a:latin typeface="Times New Roman" panose="02020603050405020304" pitchFamily="18" charset="0"/>
                  </a:rPr>
                  <a:t>下雨</a:t>
                </a:r>
                <a:r>
                  <a:rPr lang="zh-CN" altLang="en-US" dirty="0">
                    <a:latin typeface="Times New Roman" panose="02020603050405020304" pitchFamily="18" charset="0"/>
                  </a:rPr>
                  <a:t>，</a:t>
                </a:r>
                <a:r>
                  <a:rPr lang="zh-CN" altLang="en-US" dirty="0" smtClean="0">
                    <a:latin typeface="Times New Roman" panose="02020603050405020304" pitchFamily="18" charset="0"/>
                  </a:rPr>
                  <a:t>导致，路面，湿</a:t>
                </a:r>
                <a:r>
                  <a:rPr lang="zh-CN" altLang="en-US" dirty="0">
                    <a:latin typeface="Times New Roman" panose="02020603050405020304" pitchFamily="18" charset="0"/>
                  </a:rPr>
                  <a:t>滑</a:t>
                </a:r>
                <a:r>
                  <a:rPr lang="en-US" altLang="zh-CN" dirty="0" smtClean="0">
                    <a:latin typeface="Times New Roman" panose="02020603050405020304" pitchFamily="18" charset="0"/>
                  </a:rPr>
                  <a:t>)</a:t>
                </a:r>
                <a:endParaRPr lang="en-US" altLang="zh-CN" dirty="0">
                  <a:latin typeface="Times New Roman" panose="02020603050405020304" pitchFamily="18" charset="0"/>
                </a:endParaRPr>
              </a:p>
              <a:p>
                <a:pPr>
                  <a:lnSpc>
                    <a:spcPct val="125000"/>
                  </a:lnSpc>
                </a:pPr>
                <a:r>
                  <a:rPr lang="en-US" altLang="zh-CN" dirty="0">
                    <a:latin typeface="Times New Roman" panose="02020603050405020304" pitchFamily="18" charset="0"/>
                  </a:rPr>
                  <a:t>B = </a:t>
                </a:r>
                <a:r>
                  <a:rPr lang="en-US" altLang="zh-CN" dirty="0" smtClean="0">
                    <a:latin typeface="Times New Roman" panose="02020603050405020304" pitchFamily="18" charset="0"/>
                  </a:rPr>
                  <a:t>(</a:t>
                </a:r>
                <a:r>
                  <a:rPr lang="zh-CN" altLang="en-US" dirty="0" smtClean="0">
                    <a:latin typeface="Times New Roman" panose="02020603050405020304" pitchFamily="18" charset="0"/>
                  </a:rPr>
                  <a:t>路面，湿滑，导致，下雨</a:t>
                </a:r>
                <a:r>
                  <a:rPr lang="en-US" altLang="zh-CN" dirty="0" smtClean="0">
                    <a:latin typeface="Times New Roman" panose="02020603050405020304" pitchFamily="18" charset="0"/>
                  </a:rPr>
                  <a:t>)</a:t>
                </a:r>
                <a:endParaRPr lang="en-US" altLang="zh-CN" dirty="0">
                  <a:latin typeface="Times New Roman" panose="02020603050405020304" pitchFamily="18" charset="0"/>
                </a:endParaRPr>
              </a:p>
              <a:p>
                <a:pPr algn="just">
                  <a:lnSpc>
                    <a:spcPct val="125000"/>
                  </a:lnSpc>
                </a:pPr>
                <a:endParaRPr lang="en-US" altLang="zh-CN" dirty="0" smtClean="0">
                  <a:latin typeface="Times New Roman" pitchFamily="18" charset="0"/>
                </a:endParaRPr>
              </a:p>
              <a:p>
                <a:pPr algn="just">
                  <a:lnSpc>
                    <a:spcPct val="125000"/>
                  </a:lnSpc>
                </a:pPr>
                <a:r>
                  <a:rPr lang="zh-CN" altLang="en-US" dirty="0" smtClean="0">
                    <a:latin typeface="Times New Roman" pitchFamily="18" charset="0"/>
                  </a:rPr>
                  <a:t>词袋模型（</a:t>
                </a:r>
                <a:r>
                  <a:rPr lang="en-US" altLang="zh-CN" dirty="0" smtClean="0">
                    <a:latin typeface="Times New Roman" pitchFamily="18" charset="0"/>
                  </a:rPr>
                  <a:t>Bag of Words</a:t>
                </a:r>
                <a:r>
                  <a:rPr lang="zh-CN" altLang="en-US" dirty="0" smtClean="0">
                    <a:latin typeface="Times New Roman" pitchFamily="18" charset="0"/>
                  </a:rPr>
                  <a:t>，</a:t>
                </a:r>
                <a:r>
                  <a:rPr lang="en-US" altLang="zh-CN" dirty="0" err="1" smtClean="0">
                    <a:latin typeface="Times New Roman" pitchFamily="18" charset="0"/>
                  </a:rPr>
                  <a:t>BoW</a:t>
                </a:r>
                <a:r>
                  <a:rPr lang="zh-CN" altLang="en-US" dirty="0" smtClean="0">
                    <a:latin typeface="Times New Roman" pitchFamily="18" charset="0"/>
                  </a:rPr>
                  <a:t>）完全忽略词序信息</a:t>
                </a:r>
                <a:endParaRPr lang="en-US" altLang="zh-CN" dirty="0" smtClean="0">
                  <a:latin typeface="Times New Roman" pitchFamily="18" charset="0"/>
                </a:endParaRPr>
              </a:p>
              <a:p>
                <a:pPr algn="just">
                  <a:lnSpc>
                    <a:spcPct val="125000"/>
                  </a:lnSpc>
                </a:pPr>
                <a:r>
                  <a:rPr lang="en-US" altLang="zh-CN" dirty="0" smtClean="0">
                    <a:latin typeface="Times New Roman" pitchFamily="18" charset="0"/>
                  </a:rPr>
                  <a:t>N-Gram</a:t>
                </a:r>
                <a:r>
                  <a:rPr lang="zh-CN" altLang="en-US" dirty="0" smtClean="0">
                    <a:latin typeface="Times New Roman" pitchFamily="18" charset="0"/>
                  </a:rPr>
                  <a:t>把连续的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/>
                      </a:rPr>
                      <m:t>𝑁</m:t>
                    </m:r>
                  </m:oMath>
                </a14:m>
                <a:r>
                  <a:rPr lang="zh-CN" altLang="en-US" dirty="0" smtClean="0">
                    <a:latin typeface="Times New Roman" pitchFamily="18" charset="0"/>
                  </a:rPr>
                  <a:t>个词元作为一个整体特征，保留了局部词序和搭配信息</a:t>
                </a:r>
                <a:endParaRPr lang="zh-CN" altLang="en-US" dirty="0">
                  <a:latin typeface="Times New Roman" pitchFamily="18" charset="0"/>
                </a:endParaRPr>
              </a:p>
              <a:p>
                <a:pPr>
                  <a:lnSpc>
                    <a:spcPct val="125000"/>
                  </a:lnSpc>
                </a:pPr>
                <a:endParaRPr lang="zh-CN" altLang="en-US" dirty="0">
                  <a:latin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65" r="-107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组合 24"/>
          <p:cNvGrpSpPr/>
          <p:nvPr/>
        </p:nvGrpSpPr>
        <p:grpSpPr>
          <a:xfrm>
            <a:off x="456406" y="4925200"/>
            <a:ext cx="4953000" cy="1628000"/>
            <a:chOff x="456406" y="4925200"/>
            <a:chExt cx="4953000" cy="1628000"/>
          </a:xfrm>
        </p:grpSpPr>
        <p:sp>
          <p:nvSpPr>
            <p:cNvPr id="10" name="AutoShape 12"/>
            <p:cNvSpPr/>
            <p:nvPr/>
          </p:nvSpPr>
          <p:spPr>
            <a:xfrm>
              <a:off x="456406" y="4941850"/>
              <a:ext cx="4953000" cy="1611350"/>
            </a:xfrm>
            <a:prstGeom prst="roundRect">
              <a:avLst>
                <a:gd name="adj" fmla="val 0"/>
              </a:avLst>
            </a:prstGeom>
            <a:solidFill>
              <a:srgbClr val="FFFFFF">
                <a:alpha val="60000"/>
              </a:srgbClr>
            </a:solidFill>
            <a:ln w="12700" cap="flat" cmpd="sng">
              <a:solidFill>
                <a:srgbClr val="4ADE80">
                  <a:alpha val="20000"/>
                </a:srgbClr>
              </a:solidFill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  <a:endParaRPr/>
            </a:p>
          </p:txBody>
        </p:sp>
        <p:sp>
          <p:nvSpPr>
            <p:cNvPr id="11" name="AutoShape 13"/>
            <p:cNvSpPr/>
            <p:nvPr/>
          </p:nvSpPr>
          <p:spPr>
            <a:xfrm>
              <a:off x="456406" y="4937900"/>
              <a:ext cx="4953000" cy="45719"/>
            </a:xfrm>
            <a:prstGeom prst="roundRect">
              <a:avLst>
                <a:gd name="adj" fmla="val 0"/>
              </a:avLst>
            </a:prstGeom>
            <a:solidFill>
              <a:srgbClr val="4ADE80">
                <a:alpha val="100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  <a:endParaRPr/>
            </a:p>
          </p:txBody>
        </p:sp>
        <p:sp>
          <p:nvSpPr>
            <p:cNvPr id="12" name="AutoShape 14"/>
            <p:cNvSpPr/>
            <p:nvPr/>
          </p:nvSpPr>
          <p:spPr>
            <a:xfrm>
              <a:off x="521031" y="4925200"/>
              <a:ext cx="3175000" cy="444500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marL="0" indent="0" algn="l">
                <a:lnSpc>
                  <a:spcPct val="125000"/>
                </a:lnSpc>
                <a:defRPr/>
              </a:pPr>
              <a:r>
                <a:rPr lang="en-US" sz="2400" b="1" i="0" u="none" strike="noStrike" dirty="0">
                  <a:solidFill>
                    <a:srgbClr val="374151"/>
                  </a:solidFill>
                  <a:latin typeface="Times New Roman" pitchFamily="18" charset="0"/>
                  <a:ea typeface="华文楷体" pitchFamily="2" charset="-122"/>
                  <a:cs typeface="Noto Sans SC"/>
                  <a:sym typeface="Noto Sans SC"/>
                </a:rPr>
                <a:t>02 Bigram (</a:t>
              </a:r>
              <a:r>
                <a:rPr lang="en-US" sz="2400" b="1" i="0" u="none" strike="noStrike" dirty="0" err="1">
                  <a:solidFill>
                    <a:srgbClr val="374151"/>
                  </a:solidFill>
                  <a:latin typeface="Times New Roman" pitchFamily="18" charset="0"/>
                  <a:ea typeface="华文楷体" pitchFamily="2" charset="-122"/>
                  <a:cs typeface="Noto Sans SC"/>
                  <a:sym typeface="Noto Sans SC"/>
                </a:rPr>
                <a:t>二元模型</a:t>
              </a:r>
              <a:r>
                <a:rPr lang="en-US" sz="2400" b="1" i="0" u="none" strike="noStrike" dirty="0">
                  <a:solidFill>
                    <a:srgbClr val="374151"/>
                  </a:solidFill>
                  <a:latin typeface="Times New Roman" pitchFamily="18" charset="0"/>
                  <a:ea typeface="华文楷体" pitchFamily="2" charset="-122"/>
                  <a:cs typeface="Noto Sans SC"/>
                  <a:sym typeface="Noto Sans SC"/>
                </a:rPr>
                <a:t>)</a:t>
              </a:r>
              <a:endParaRPr lang="en-US" sz="2400" dirty="0">
                <a:latin typeface="Times New Roman" pitchFamily="18" charset="0"/>
                <a:ea typeface="华文楷体" pitchFamily="2" charset="-122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456406" y="5410200"/>
              <a:ext cx="4953000" cy="1066800"/>
              <a:chOff x="456406" y="5410200"/>
              <a:chExt cx="4953000" cy="1066800"/>
            </a:xfrm>
          </p:grpSpPr>
          <p:sp>
            <p:nvSpPr>
              <p:cNvPr id="14" name="AutoShape 16"/>
              <p:cNvSpPr/>
              <p:nvPr/>
            </p:nvSpPr>
            <p:spPr>
              <a:xfrm>
                <a:off x="456406" y="5410200"/>
                <a:ext cx="4953000" cy="1066800"/>
              </a:xfrm>
              <a:prstGeom prst="roundRect">
                <a:avLst>
                  <a:gd name="adj" fmla="val 0"/>
                </a:avLst>
              </a:prstGeom>
              <a:solidFill>
                <a:srgbClr val="4ADE80">
                  <a:alpha val="10000"/>
                </a:srgbClr>
              </a:solidFill>
              <a:ln w="25400" cap="flat" cmpd="sng">
                <a:noFill/>
                <a:prstDash val="solid"/>
                <a:round/>
              </a:ln>
            </p:spPr>
            <p:txBody>
              <a:bodyPr vert="horz" wrap="square" lIns="63500" tIns="63500" rIns="63500" bIns="63500" rtlCol="0" anchor="ctr"/>
              <a:lstStyle/>
              <a:p>
                <a:pPr algn="ctr">
                  <a:defRPr/>
                </a:pPr>
                <a:endParaRPr/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626736" y="5512713"/>
                <a:ext cx="4612341" cy="8225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5000"/>
                  </a:lnSpc>
                </a:pPr>
                <a:r>
                  <a:rPr lang="en-US" altLang="zh-CN" sz="2000" b="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A = (</a:t>
                </a:r>
                <a:r>
                  <a:rPr lang="zh-CN" altLang="en-US" sz="2000" b="0" dirty="0" smtClean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下雨</a:t>
                </a:r>
                <a:r>
                  <a:rPr lang="en-US" altLang="zh-CN" sz="2000" b="0" dirty="0" smtClean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-</a:t>
                </a:r>
                <a:r>
                  <a:rPr lang="zh-CN" altLang="en-US" sz="2000" b="0" dirty="0" smtClean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导致，导致</a:t>
                </a:r>
                <a:r>
                  <a:rPr lang="en-US" altLang="zh-CN" sz="2000" b="0" dirty="0" smtClean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-</a:t>
                </a:r>
                <a:r>
                  <a:rPr lang="zh-CN" altLang="en-US" sz="2000" b="0" dirty="0" smtClean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路面，路面</a:t>
                </a:r>
                <a:r>
                  <a:rPr lang="en-US" altLang="zh-CN" sz="2000" b="0" dirty="0" smtClean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-</a:t>
                </a:r>
                <a:r>
                  <a:rPr lang="zh-CN" altLang="en-US" sz="2000" b="0" dirty="0" smtClean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湿</a:t>
                </a:r>
                <a:r>
                  <a:rPr lang="zh-CN" altLang="en-US" sz="2000" b="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滑</a:t>
                </a:r>
                <a:r>
                  <a:rPr lang="en-US" altLang="zh-CN" sz="2000" b="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)</a:t>
                </a:r>
              </a:p>
              <a:p>
                <a:pPr algn="ctr">
                  <a:lnSpc>
                    <a:spcPct val="125000"/>
                  </a:lnSpc>
                </a:pPr>
                <a:r>
                  <a:rPr lang="en-US" altLang="zh-CN" sz="2000" b="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B = (</a:t>
                </a:r>
                <a:r>
                  <a:rPr lang="zh-CN" altLang="en-US" sz="2000" b="0" dirty="0" smtClean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路面</a:t>
                </a:r>
                <a:r>
                  <a:rPr lang="en-US" altLang="zh-CN" sz="2000" b="0" dirty="0" smtClean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-</a:t>
                </a:r>
                <a:r>
                  <a:rPr lang="zh-CN" altLang="en-US" sz="2000" b="0" dirty="0" smtClean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湿</a:t>
                </a:r>
                <a:r>
                  <a:rPr lang="zh-CN" altLang="en-US" sz="2000" b="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滑</a:t>
                </a:r>
                <a:r>
                  <a:rPr lang="zh-CN" altLang="en-US" sz="2000" b="0" dirty="0" smtClean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，</a:t>
                </a:r>
                <a:r>
                  <a:rPr lang="zh-CN" altLang="en-US" sz="2000" b="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湿</a:t>
                </a:r>
                <a:r>
                  <a:rPr lang="zh-CN" altLang="en-US" sz="2000" b="0" dirty="0" smtClean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滑</a:t>
                </a:r>
                <a:r>
                  <a:rPr lang="en-US" altLang="zh-CN" sz="2000" b="0" dirty="0" smtClean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-</a:t>
                </a:r>
                <a:r>
                  <a:rPr lang="zh-CN" altLang="en-US" sz="2000" b="0" dirty="0" smtClean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导致，导致</a:t>
                </a:r>
                <a:r>
                  <a:rPr lang="en-US" altLang="zh-CN" sz="2000" b="0" dirty="0" smtClean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-</a:t>
                </a:r>
                <a:r>
                  <a:rPr lang="zh-CN" altLang="en-US" sz="2000" b="0" dirty="0" smtClean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下雨</a:t>
                </a:r>
                <a:r>
                  <a:rPr lang="en-US" altLang="zh-CN" sz="2000" b="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)</a:t>
                </a:r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6704806" y="4925200"/>
            <a:ext cx="4953000" cy="1628000"/>
            <a:chOff x="456406" y="4925200"/>
            <a:chExt cx="4953000" cy="1628000"/>
          </a:xfrm>
        </p:grpSpPr>
        <p:sp>
          <p:nvSpPr>
            <p:cNvPr id="27" name="AutoShape 12"/>
            <p:cNvSpPr/>
            <p:nvPr/>
          </p:nvSpPr>
          <p:spPr>
            <a:xfrm>
              <a:off x="456406" y="4941850"/>
              <a:ext cx="4953000" cy="1611350"/>
            </a:xfrm>
            <a:prstGeom prst="roundRect">
              <a:avLst>
                <a:gd name="adj" fmla="val 0"/>
              </a:avLst>
            </a:prstGeom>
            <a:solidFill>
              <a:srgbClr val="FFFFFF">
                <a:alpha val="60000"/>
              </a:srgbClr>
            </a:solidFill>
            <a:ln w="12700" cap="flat" cmpd="sng">
              <a:solidFill>
                <a:srgbClr val="4ADE80">
                  <a:alpha val="20000"/>
                </a:srgbClr>
              </a:solidFill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  <a:endParaRPr/>
            </a:p>
          </p:txBody>
        </p:sp>
        <p:sp>
          <p:nvSpPr>
            <p:cNvPr id="28" name="AutoShape 13"/>
            <p:cNvSpPr/>
            <p:nvPr/>
          </p:nvSpPr>
          <p:spPr>
            <a:xfrm>
              <a:off x="456406" y="4937900"/>
              <a:ext cx="4953000" cy="45719"/>
            </a:xfrm>
            <a:prstGeom prst="roundRect">
              <a:avLst>
                <a:gd name="adj" fmla="val 0"/>
              </a:avLst>
            </a:prstGeom>
            <a:solidFill>
              <a:srgbClr val="4ADE80">
                <a:alpha val="100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  <a:endParaRPr/>
            </a:p>
          </p:txBody>
        </p:sp>
        <p:sp>
          <p:nvSpPr>
            <p:cNvPr id="29" name="AutoShape 14"/>
            <p:cNvSpPr/>
            <p:nvPr/>
          </p:nvSpPr>
          <p:spPr>
            <a:xfrm>
              <a:off x="521031" y="4925200"/>
              <a:ext cx="3175000" cy="444500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marL="0" indent="0" algn="l">
                <a:lnSpc>
                  <a:spcPct val="125000"/>
                </a:lnSpc>
                <a:defRPr/>
              </a:pPr>
              <a:r>
                <a:rPr lang="en-US" sz="2400" b="1" i="0" u="none" strike="noStrike" dirty="0">
                  <a:solidFill>
                    <a:srgbClr val="374151"/>
                  </a:solidFill>
                  <a:latin typeface="Times New Roman" pitchFamily="18" charset="0"/>
                  <a:ea typeface="华文楷体" pitchFamily="2" charset="-122"/>
                  <a:cs typeface="Noto Sans SC"/>
                  <a:sym typeface="Noto Sans SC"/>
                </a:rPr>
                <a:t>02 </a:t>
              </a:r>
              <a:r>
                <a:rPr lang="en-US" sz="2400" dirty="0" smtClean="0">
                  <a:solidFill>
                    <a:srgbClr val="374151"/>
                  </a:solidFill>
                  <a:latin typeface="Times New Roman" pitchFamily="18" charset="0"/>
                  <a:ea typeface="华文楷体" pitchFamily="2" charset="-122"/>
                  <a:cs typeface="Noto Sans SC"/>
                  <a:sym typeface="Noto Sans SC"/>
                </a:rPr>
                <a:t>Tri</a:t>
              </a:r>
              <a:r>
                <a:rPr lang="en-US" sz="2400" b="1" i="0" u="none" strike="noStrike" dirty="0" smtClean="0">
                  <a:solidFill>
                    <a:srgbClr val="374151"/>
                  </a:solidFill>
                  <a:latin typeface="Times New Roman" pitchFamily="18" charset="0"/>
                  <a:ea typeface="华文楷体" pitchFamily="2" charset="-122"/>
                  <a:cs typeface="Noto Sans SC"/>
                  <a:sym typeface="Noto Sans SC"/>
                </a:rPr>
                <a:t>gram (</a:t>
              </a:r>
              <a:r>
                <a:rPr lang="zh-CN" altLang="en-US" sz="2400" dirty="0" err="1">
                  <a:solidFill>
                    <a:srgbClr val="374151"/>
                  </a:solidFill>
                  <a:latin typeface="Times New Roman" pitchFamily="18" charset="0"/>
                  <a:ea typeface="华文楷体" pitchFamily="2" charset="-122"/>
                  <a:cs typeface="Noto Sans SC"/>
                  <a:sym typeface="Noto Sans SC"/>
                </a:rPr>
                <a:t>三</a:t>
              </a:r>
              <a:r>
                <a:rPr lang="en-US" sz="2400" b="1" i="0" u="none" strike="noStrike" dirty="0" err="1" smtClean="0">
                  <a:solidFill>
                    <a:srgbClr val="374151"/>
                  </a:solidFill>
                  <a:latin typeface="Times New Roman" pitchFamily="18" charset="0"/>
                  <a:ea typeface="华文楷体" pitchFamily="2" charset="-122"/>
                  <a:cs typeface="Noto Sans SC"/>
                  <a:sym typeface="Noto Sans SC"/>
                </a:rPr>
                <a:t>元模型</a:t>
              </a:r>
              <a:r>
                <a:rPr lang="en-US" sz="2400" b="1" i="0" u="none" strike="noStrike" dirty="0">
                  <a:solidFill>
                    <a:srgbClr val="374151"/>
                  </a:solidFill>
                  <a:latin typeface="Times New Roman" pitchFamily="18" charset="0"/>
                  <a:ea typeface="华文楷体" pitchFamily="2" charset="-122"/>
                  <a:cs typeface="Noto Sans SC"/>
                  <a:sym typeface="Noto Sans SC"/>
                </a:rPr>
                <a:t>)</a:t>
              </a:r>
              <a:endParaRPr lang="en-US" sz="2400" dirty="0">
                <a:latin typeface="Times New Roman" pitchFamily="18" charset="0"/>
                <a:ea typeface="华文楷体" pitchFamily="2" charset="-122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456406" y="5410200"/>
              <a:ext cx="4953000" cy="1066800"/>
              <a:chOff x="456406" y="5410200"/>
              <a:chExt cx="4953000" cy="1066800"/>
            </a:xfrm>
          </p:grpSpPr>
          <p:sp>
            <p:nvSpPr>
              <p:cNvPr id="31" name="AutoShape 16"/>
              <p:cNvSpPr/>
              <p:nvPr/>
            </p:nvSpPr>
            <p:spPr>
              <a:xfrm>
                <a:off x="456406" y="5410200"/>
                <a:ext cx="4953000" cy="1066800"/>
              </a:xfrm>
              <a:prstGeom prst="roundRect">
                <a:avLst>
                  <a:gd name="adj" fmla="val 0"/>
                </a:avLst>
              </a:prstGeom>
              <a:solidFill>
                <a:srgbClr val="4ADE80">
                  <a:alpha val="10000"/>
                </a:srgbClr>
              </a:solidFill>
              <a:ln w="25400" cap="flat" cmpd="sng">
                <a:noFill/>
                <a:prstDash val="solid"/>
                <a:round/>
              </a:ln>
            </p:spPr>
            <p:txBody>
              <a:bodyPr vert="horz" wrap="square" lIns="63500" tIns="63500" rIns="63500" bIns="63500" rtlCol="0" anchor="ctr"/>
              <a:lstStyle/>
              <a:p>
                <a:pPr algn="ctr">
                  <a:defRPr/>
                </a:pPr>
                <a:endParaRPr/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626736" y="5512713"/>
                <a:ext cx="4612341" cy="8225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5000"/>
                  </a:lnSpc>
                </a:pPr>
                <a:r>
                  <a:rPr lang="en-US" altLang="zh-CN" sz="2000" b="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A = (</a:t>
                </a:r>
                <a:r>
                  <a:rPr lang="zh-CN" altLang="en-US" sz="2000" b="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下雨</a:t>
                </a:r>
                <a:r>
                  <a:rPr lang="en-US" altLang="zh-CN" sz="2000" b="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-</a:t>
                </a:r>
                <a:r>
                  <a:rPr lang="zh-CN" altLang="en-US" sz="2000" b="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导致</a:t>
                </a:r>
                <a:r>
                  <a:rPr lang="en-US" altLang="zh-CN" sz="2000" b="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-</a:t>
                </a:r>
                <a:r>
                  <a:rPr lang="zh-CN" altLang="en-US" sz="2000" b="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路面，导致</a:t>
                </a:r>
                <a:r>
                  <a:rPr lang="en-US" altLang="zh-CN" sz="2000" b="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-</a:t>
                </a:r>
                <a:r>
                  <a:rPr lang="zh-CN" altLang="en-US" sz="2000" b="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路面</a:t>
                </a:r>
                <a:r>
                  <a:rPr lang="en-US" altLang="zh-CN" sz="2000" b="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-</a:t>
                </a:r>
                <a:r>
                  <a:rPr lang="zh-CN" altLang="en-US" sz="2000" b="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湿滑</a:t>
                </a:r>
                <a:r>
                  <a:rPr lang="en-US" altLang="zh-CN" sz="2000" b="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)</a:t>
                </a:r>
              </a:p>
              <a:p>
                <a:pPr algn="ctr">
                  <a:lnSpc>
                    <a:spcPct val="125000"/>
                  </a:lnSpc>
                </a:pPr>
                <a:r>
                  <a:rPr lang="en-US" altLang="zh-CN" sz="2000" b="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B = (</a:t>
                </a:r>
                <a:r>
                  <a:rPr lang="zh-CN" altLang="en-US" sz="2000" b="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路面</a:t>
                </a:r>
                <a:r>
                  <a:rPr lang="en-US" altLang="zh-CN" sz="2000" b="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-</a:t>
                </a:r>
                <a:r>
                  <a:rPr lang="zh-CN" altLang="en-US" sz="2000" b="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湿滑</a:t>
                </a:r>
                <a:r>
                  <a:rPr lang="en-US" altLang="zh-CN" sz="2000" b="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-</a:t>
                </a:r>
                <a:r>
                  <a:rPr lang="zh-CN" altLang="en-US" sz="2000" b="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导致，湿滑</a:t>
                </a:r>
                <a:r>
                  <a:rPr lang="en-US" altLang="zh-CN" sz="2000" b="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-</a:t>
                </a:r>
                <a:r>
                  <a:rPr lang="zh-CN" altLang="en-US" sz="2000" b="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导致</a:t>
                </a:r>
                <a:r>
                  <a:rPr lang="en-US" altLang="zh-CN" sz="2000" b="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-</a:t>
                </a:r>
                <a:r>
                  <a:rPr lang="zh-CN" altLang="en-US" sz="2000" b="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下雨</a:t>
                </a:r>
                <a:r>
                  <a:rPr lang="en-US" altLang="zh-CN" sz="2000" b="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)</a:t>
                </a: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6171406" y="1250952"/>
            <a:ext cx="3479800" cy="1142998"/>
            <a:chOff x="6171406" y="1250952"/>
            <a:chExt cx="3479800" cy="1142998"/>
          </a:xfrm>
        </p:grpSpPr>
        <p:sp>
          <p:nvSpPr>
            <p:cNvPr id="6" name="AutoShape 8"/>
            <p:cNvSpPr/>
            <p:nvPr/>
          </p:nvSpPr>
          <p:spPr>
            <a:xfrm>
              <a:off x="6476206" y="1600200"/>
              <a:ext cx="3175000" cy="444500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marL="0" indent="0" algn="l">
                <a:lnSpc>
                  <a:spcPct val="125000"/>
                </a:lnSpc>
                <a:defRPr/>
              </a:pPr>
              <a:r>
                <a:rPr lang="en-US" sz="2400" b="1" i="0" u="none" strike="noStrike" dirty="0">
                  <a:solidFill>
                    <a:srgbClr val="374151"/>
                  </a:solidFill>
                  <a:latin typeface="Times New Roman" pitchFamily="18" charset="0"/>
                  <a:ea typeface="华文楷体" pitchFamily="2" charset="-122"/>
                  <a:cs typeface="Noto Sans SC"/>
                  <a:sym typeface="Noto Sans SC"/>
                </a:rPr>
                <a:t>01 Unigram (</a:t>
              </a:r>
              <a:r>
                <a:rPr lang="en-US" sz="2400" b="1" i="0" u="none" strike="noStrike" dirty="0" err="1">
                  <a:solidFill>
                    <a:srgbClr val="374151"/>
                  </a:solidFill>
                  <a:latin typeface="Times New Roman" pitchFamily="18" charset="0"/>
                  <a:ea typeface="华文楷体" pitchFamily="2" charset="-122"/>
                  <a:cs typeface="Noto Sans SC"/>
                  <a:sym typeface="Noto Sans SC"/>
                </a:rPr>
                <a:t>一元模型</a:t>
              </a:r>
              <a:r>
                <a:rPr lang="en-US" sz="2400" b="1" i="0" u="none" strike="noStrike" dirty="0">
                  <a:solidFill>
                    <a:srgbClr val="374151"/>
                  </a:solidFill>
                  <a:latin typeface="Times New Roman" pitchFamily="18" charset="0"/>
                  <a:ea typeface="华文楷体" pitchFamily="2" charset="-122"/>
                  <a:cs typeface="Noto Sans SC"/>
                  <a:sym typeface="Noto Sans SC"/>
                </a:rPr>
                <a:t>)</a:t>
              </a:r>
              <a:endParaRPr lang="en-US" sz="2400" dirty="0">
                <a:latin typeface="Times New Roman" pitchFamily="18" charset="0"/>
                <a:ea typeface="华文楷体" pitchFamily="2" charset="-122"/>
              </a:endParaRPr>
            </a:p>
          </p:txBody>
        </p:sp>
        <p:sp>
          <p:nvSpPr>
            <p:cNvPr id="33" name="AutoShape 13"/>
            <p:cNvSpPr/>
            <p:nvPr/>
          </p:nvSpPr>
          <p:spPr>
            <a:xfrm rot="5400000" flipV="1">
              <a:off x="5622767" y="1799591"/>
              <a:ext cx="1142998" cy="45719"/>
            </a:xfrm>
            <a:prstGeom prst="roundRect">
              <a:avLst>
                <a:gd name="adj" fmla="val 0"/>
              </a:avLst>
            </a:prstGeom>
            <a:solidFill>
              <a:srgbClr val="4ADE80">
                <a:alpha val="100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859741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Google Books </a:t>
            </a:r>
            <a:r>
              <a:rPr lang="en-US" altLang="zh-CN" dirty="0" err="1" smtClean="0"/>
              <a:t>NGram</a:t>
            </a:r>
            <a:endParaRPr lang="zh-CN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9" y="1136250"/>
            <a:ext cx="11308842" cy="46017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/>
          <p:cNvSpPr/>
          <p:nvPr/>
        </p:nvSpPr>
        <p:spPr>
          <a:xfrm>
            <a:off x="60950" y="6248400"/>
            <a:ext cx="35958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0" dirty="0">
                <a:latin typeface="Times New Roman" pitchFamily="18" charset="0"/>
                <a:cs typeface="Times New Roman" pitchFamily="18" charset="0"/>
                <a:hlinkClick r:id="rId3"/>
              </a:rPr>
              <a:t>https://books.google.com/ngrams</a:t>
            </a:r>
            <a:endParaRPr lang="zh-CN" alt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06" y="1446765"/>
            <a:ext cx="11349990" cy="4574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012" y="1729848"/>
            <a:ext cx="10924794" cy="4588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6945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示例：</a:t>
            </a:r>
            <a:r>
              <a:rPr lang="en-US" altLang="zh-CN" dirty="0" smtClean="0"/>
              <a:t>TF-IDF</a:t>
            </a:r>
            <a:r>
              <a:rPr lang="zh-CN" altLang="en-US" dirty="0"/>
              <a:t>计算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1866" y="30480"/>
            <a:ext cx="6073140" cy="6751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/>
          <p:cNvSpPr/>
          <p:nvPr/>
        </p:nvSpPr>
        <p:spPr>
          <a:xfrm>
            <a:off x="1447006" y="6193856"/>
            <a:ext cx="26106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0" dirty="0">
                <a:latin typeface="Times New Roman" pitchFamily="18" charset="0"/>
                <a:cs typeface="Times New Roman" pitchFamily="18" charset="0"/>
                <a:hlinkClick r:id="rId3"/>
              </a:rPr>
              <a:t>https://lucene.apache.org</a:t>
            </a:r>
            <a:r>
              <a:rPr lang="en-US" altLang="zh-CN" b="0" dirty="0" smtClean="0">
                <a:latin typeface="Times New Roman" pitchFamily="18" charset="0"/>
                <a:cs typeface="Times New Roman" pitchFamily="18" charset="0"/>
                <a:hlinkClick r:id="rId3"/>
              </a:rPr>
              <a:t>/</a:t>
            </a:r>
            <a:endParaRPr lang="zh-CN" altLang="en-US" b="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6" y="2510028"/>
            <a:ext cx="6928866" cy="2976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2325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第二章：</a:t>
            </a:r>
            <a:r>
              <a:rPr lang="zh-CN" altLang="en-US" dirty="0">
                <a:latin typeface="Times New Roman" pitchFamily="18" charset="0"/>
              </a:rPr>
              <a:t>文本表示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3200" dirty="0" smtClean="0"/>
              <a:t>传统文本表示方法</a:t>
            </a:r>
            <a:endParaRPr lang="en-US" altLang="zh-CN" sz="3200" dirty="0" smtClean="0"/>
          </a:p>
          <a:p>
            <a:pPr>
              <a:lnSpc>
                <a:spcPct val="120000"/>
              </a:lnSpc>
            </a:pPr>
            <a:r>
              <a:rPr lang="zh-CN" altLang="en-US" sz="3200" dirty="0" smtClean="0"/>
              <a:t>特征选择</a:t>
            </a:r>
            <a:endParaRPr lang="en-US" altLang="zh-CN" sz="3200" dirty="0" smtClean="0"/>
          </a:p>
          <a:p>
            <a:pPr>
              <a:lnSpc>
                <a:spcPct val="120000"/>
              </a:lnSpc>
            </a:pPr>
            <a:r>
              <a:rPr lang="zh-CN" altLang="en-US" sz="3200" dirty="0" smtClean="0"/>
              <a:t>词嵌入技术</a:t>
            </a:r>
            <a:endParaRPr lang="en-US" altLang="zh-CN" sz="3200" dirty="0" smtClean="0"/>
          </a:p>
          <a:p>
            <a:pPr>
              <a:lnSpc>
                <a:spcPct val="120000"/>
              </a:lnSpc>
            </a:pPr>
            <a:r>
              <a:rPr lang="zh-CN" altLang="en-US" sz="3200" dirty="0" smtClean="0"/>
              <a:t>预训练语言模型</a:t>
            </a:r>
            <a:endParaRPr lang="en-US" altLang="zh-CN" sz="3200" dirty="0" smtClean="0"/>
          </a:p>
          <a:p>
            <a:pPr>
              <a:lnSpc>
                <a:spcPct val="120000"/>
              </a:lnSpc>
            </a:pPr>
            <a:r>
              <a:rPr lang="zh-CN" altLang="en-US" sz="3200" dirty="0" smtClean="0"/>
              <a:t>向量模型</a:t>
            </a:r>
            <a:endParaRPr lang="en-US" altLang="zh-CN" sz="3200" dirty="0" smtClean="0"/>
          </a:p>
          <a:p>
            <a:pPr>
              <a:lnSpc>
                <a:spcPct val="120000"/>
              </a:lnSpc>
            </a:pPr>
            <a:r>
              <a:rPr lang="zh-CN" altLang="en-US" sz="3200" dirty="0"/>
              <a:t>特征降维</a:t>
            </a:r>
            <a:r>
              <a:rPr lang="zh-CN" altLang="en-US" sz="3200" dirty="0" smtClean="0"/>
              <a:t>技术</a:t>
            </a:r>
            <a:endParaRPr lang="en-US" altLang="zh-CN" sz="3200" dirty="0" smtClean="0"/>
          </a:p>
          <a:p>
            <a:pPr>
              <a:lnSpc>
                <a:spcPct val="120000"/>
              </a:lnSpc>
            </a:pPr>
            <a:r>
              <a:rPr lang="zh-CN" altLang="en-US" sz="3200" dirty="0"/>
              <a:t>词向量质量评价</a:t>
            </a:r>
            <a:endParaRPr lang="en-US" altLang="zh-CN" sz="3200" dirty="0" smtClean="0"/>
          </a:p>
          <a:p>
            <a:pPr>
              <a:lnSpc>
                <a:spcPct val="120000"/>
              </a:lnSpc>
            </a:pPr>
            <a:r>
              <a:rPr lang="zh-CN" altLang="en-US" sz="3200" dirty="0" smtClean="0"/>
              <a:t>本章小节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884339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特征选择（</a:t>
            </a:r>
            <a:r>
              <a:rPr lang="en-US" altLang="zh-CN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1/4</a:t>
            </a:r>
            <a:r>
              <a:rPr lang="zh-CN" altLang="en-US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9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3174" y="1143000"/>
            <a:ext cx="11682479" cy="51054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dirty="0">
                <a:latin typeface="Times New Roman" pitchFamily="18" charset="0"/>
              </a:rPr>
              <a:t>基于</a:t>
            </a:r>
            <a:r>
              <a:rPr lang="en-US" altLang="zh-CN" dirty="0">
                <a:latin typeface="Times New Roman" pitchFamily="18" charset="0"/>
              </a:rPr>
              <a:t>DF</a:t>
            </a:r>
          </a:p>
          <a:p>
            <a:pPr lvl="1">
              <a:lnSpc>
                <a:spcPct val="120000"/>
              </a:lnSpc>
            </a:pPr>
            <a:r>
              <a:rPr lang="zh-CN" altLang="en-US" sz="2400" dirty="0">
                <a:latin typeface="Times New Roman" pitchFamily="18" charset="0"/>
              </a:rPr>
              <a:t>词项的</a:t>
            </a:r>
            <a:r>
              <a:rPr lang="en-US" altLang="zh-CN" sz="2400" dirty="0">
                <a:latin typeface="Times New Roman" pitchFamily="18" charset="0"/>
              </a:rPr>
              <a:t>DF</a:t>
            </a:r>
            <a:r>
              <a:rPr lang="zh-CN" altLang="en-US" sz="2400" dirty="0">
                <a:latin typeface="Times New Roman" pitchFamily="18" charset="0"/>
              </a:rPr>
              <a:t>值小于某个阈值去掉</a:t>
            </a:r>
            <a:r>
              <a:rPr lang="en-US" altLang="zh-CN" sz="2400" dirty="0">
                <a:latin typeface="Times New Roman" pitchFamily="18" charset="0"/>
              </a:rPr>
              <a:t>(</a:t>
            </a:r>
            <a:r>
              <a:rPr lang="zh-CN" altLang="en-US" sz="2400" dirty="0">
                <a:latin typeface="Times New Roman" pitchFamily="18" charset="0"/>
              </a:rPr>
              <a:t>太少，没有代表性</a:t>
            </a:r>
            <a:r>
              <a:rPr lang="en-US" altLang="zh-CN" sz="2400" dirty="0">
                <a:latin typeface="Times New Roman" pitchFamily="18" charset="0"/>
              </a:rPr>
              <a:t>)</a:t>
            </a:r>
          </a:p>
          <a:p>
            <a:pPr lvl="1">
              <a:lnSpc>
                <a:spcPct val="120000"/>
              </a:lnSpc>
            </a:pPr>
            <a:r>
              <a:rPr lang="zh-CN" altLang="en-US" sz="2400" dirty="0">
                <a:latin typeface="Times New Roman" pitchFamily="18" charset="0"/>
              </a:rPr>
              <a:t>词项的</a:t>
            </a:r>
            <a:r>
              <a:rPr lang="en-US" altLang="zh-CN" sz="2400" dirty="0">
                <a:latin typeface="Times New Roman" pitchFamily="18" charset="0"/>
              </a:rPr>
              <a:t>DF</a:t>
            </a:r>
            <a:r>
              <a:rPr lang="zh-CN" altLang="en-US" sz="2400" dirty="0">
                <a:latin typeface="Times New Roman" pitchFamily="18" charset="0"/>
              </a:rPr>
              <a:t>值大于某个阈值也去掉</a:t>
            </a:r>
            <a:r>
              <a:rPr lang="en-US" altLang="zh-CN" sz="2400" dirty="0">
                <a:latin typeface="Times New Roman" pitchFamily="18" charset="0"/>
              </a:rPr>
              <a:t>(</a:t>
            </a:r>
            <a:r>
              <a:rPr lang="zh-CN" altLang="en-US" sz="2400" dirty="0">
                <a:latin typeface="Times New Roman" pitchFamily="18" charset="0"/>
              </a:rPr>
              <a:t>太多，没有区分度</a:t>
            </a:r>
            <a:r>
              <a:rPr lang="en-US" altLang="zh-CN" sz="2400" dirty="0">
                <a:latin typeface="Times New Roman" pitchFamily="18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zh-CN" altLang="en-US" dirty="0">
                <a:latin typeface="Times New Roman" pitchFamily="18" charset="0"/>
              </a:rPr>
              <a:t>词项的熵</a:t>
            </a:r>
          </a:p>
          <a:p>
            <a:pPr lvl="1">
              <a:lnSpc>
                <a:spcPct val="120000"/>
              </a:lnSpc>
            </a:pPr>
            <a:r>
              <a:rPr lang="zh-CN" altLang="en-US" sz="2400" dirty="0">
                <a:latin typeface="Times New Roman" pitchFamily="18" charset="0"/>
              </a:rPr>
              <a:t>值越大，说明分布越均匀</a:t>
            </a:r>
            <a:r>
              <a:rPr lang="zh-CN" altLang="en-US" sz="2400" dirty="0" smtClean="0">
                <a:latin typeface="Times New Roman" pitchFamily="18" charset="0"/>
              </a:rPr>
              <a:t>，词项越可能</a:t>
            </a:r>
            <a:r>
              <a:rPr lang="zh-CN" altLang="en-US" sz="2400" dirty="0">
                <a:latin typeface="Times New Roman" pitchFamily="18" charset="0"/>
              </a:rPr>
              <a:t>出现在较多的类别中（区分度差）</a:t>
            </a:r>
          </a:p>
          <a:p>
            <a:pPr lvl="1">
              <a:lnSpc>
                <a:spcPct val="120000"/>
              </a:lnSpc>
            </a:pPr>
            <a:r>
              <a:rPr lang="zh-CN" altLang="en-US" sz="2400" dirty="0">
                <a:latin typeface="Times New Roman" pitchFamily="18" charset="0"/>
              </a:rPr>
              <a:t>值越小，说明分布越倾斜，</a:t>
            </a:r>
            <a:r>
              <a:rPr lang="zh-CN" altLang="en-US" sz="2400" dirty="0" smtClean="0">
                <a:latin typeface="Times New Roman" pitchFamily="18" charset="0"/>
              </a:rPr>
              <a:t>词项可能</a:t>
            </a:r>
            <a:r>
              <a:rPr lang="zh-CN" altLang="en-US" sz="2400" dirty="0">
                <a:latin typeface="Times New Roman" pitchFamily="18" charset="0"/>
              </a:rPr>
              <a:t>出现在较少的类别中（区分度好）</a:t>
            </a:r>
            <a:endParaRPr lang="en-US" altLang="zh-CN" sz="2400" dirty="0">
              <a:latin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04006" y="5257800"/>
                <a:ext cx="5702395" cy="7750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/>
                        </a:rPr>
                        <m:t>𝐸𝑛𝑡𝑟𝑜𝑝𝑦</m:t>
                      </m:r>
                      <m:d>
                        <m:dPr>
                          <m:ctrlPr>
                            <a:rPr lang="en-US" altLang="zh-CN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/>
                        </a:rPr>
                        <m:t>=−</m:t>
                      </m:r>
                      <m:nary>
                        <m:naryPr>
                          <m:chr m:val="∑"/>
                          <m:limLoc m:val="subSup"/>
                          <m:supHide m:val="on"/>
                          <m:ctrlPr>
                            <a:rPr lang="en-US" altLang="zh-CN" sz="24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9"/>
                            </m:rPr>
                            <a:rPr lang="en-US" altLang="zh-CN" sz="2400" b="0" i="1" smtClean="0">
                              <a:latin typeface="Cambria Math"/>
                            </a:rPr>
                            <m:t>𝑐</m:t>
                          </m:r>
                          <m:r>
                            <a:rPr lang="en-US" altLang="zh-CN" sz="2400" b="0" i="1" smtClean="0">
                              <a:latin typeface="Cambria Math"/>
                              <a:ea typeface="Cambria Math"/>
                            </a:rPr>
                            <m:t>∈</m:t>
                          </m:r>
                          <m:r>
                            <a:rPr lang="zh-CN" altLang="en-US" sz="2400" b="0" i="1" smtClean="0">
                              <a:latin typeface="Cambria Math"/>
                              <a:ea typeface="Cambria Math"/>
                            </a:rPr>
                            <m:t>𝒞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US" altLang="zh-CN" sz="2400" b="0" i="0" smtClean="0">
                              <a:latin typeface="Cambria Math"/>
                            </a:rPr>
                            <m:t>Pr</m:t>
                          </m:r>
                          <m:d>
                            <m:dPr>
                              <m:ctrlPr>
                                <a:rPr lang="en-US" altLang="zh-CN" sz="24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1" smtClean="0">
                                  <a:latin typeface="Cambria Math"/>
                                </a:rPr>
                                <m:t>𝑣</m:t>
                              </m:r>
                              <m:r>
                                <a:rPr lang="en-US" altLang="zh-CN" sz="2400" b="0" i="1" smtClean="0">
                                  <a:latin typeface="Cambria Math"/>
                                </a:rPr>
                                <m:t>|</m:t>
                              </m:r>
                              <m:r>
                                <a:rPr lang="en-US" altLang="zh-CN" sz="2400" b="0" i="1" smtClean="0">
                                  <a:latin typeface="Cambria Math"/>
                                </a:rPr>
                                <m:t>𝑐</m:t>
                              </m:r>
                            </m:e>
                          </m:d>
                          <m:r>
                            <m:rPr>
                              <m:sty m:val="p"/>
                            </m:rPr>
                            <a:rPr lang="en-US" altLang="zh-CN" sz="2400" b="0" i="0" smtClean="0">
                              <a:latin typeface="Cambria Math"/>
                            </a:rPr>
                            <m:t>logPr</m:t>
                          </m:r>
                          <m:r>
                            <a:rPr lang="en-US" altLang="zh-CN" sz="24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altLang="zh-CN" sz="2400" b="0" i="1" smtClean="0">
                              <a:latin typeface="Cambria Math"/>
                            </a:rPr>
                            <m:t>𝑣</m:t>
                          </m:r>
                          <m:r>
                            <a:rPr lang="en-US" altLang="zh-CN" sz="2400" b="0" i="1" smtClean="0">
                              <a:latin typeface="Cambria Math"/>
                            </a:rPr>
                            <m:t>|</m:t>
                          </m:r>
                          <m:r>
                            <a:rPr lang="en-US" altLang="zh-CN" sz="2400" b="0" i="1" smtClean="0">
                              <a:latin typeface="Cambria Math"/>
                            </a:rPr>
                            <m:t>𝑐</m:t>
                          </m:r>
                          <m:r>
                            <a:rPr lang="en-US" altLang="zh-CN" sz="2400" b="0" i="1" smtClean="0">
                              <a:latin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zh-CN" altLang="en-US" sz="2400" b="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006" y="5257800"/>
                <a:ext cx="5702395" cy="77508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表格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37346131"/>
                  </p:ext>
                </p:extLst>
              </p:nvPr>
            </p:nvGraphicFramePr>
            <p:xfrm>
              <a:off x="6166581" y="4495800"/>
              <a:ext cx="5855828" cy="215017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63957"/>
                    <a:gridCol w="1463957"/>
                    <a:gridCol w="1463957"/>
                    <a:gridCol w="1463957"/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2400" b="0" i="1" baseline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0" i="1" baseline="0" smtClean="0">
                                        <a:latin typeface="Cambria Math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altLang="zh-CN" sz="2400" b="0" i="1" baseline="0" smtClean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2400" b="0" i="1" baseline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0" i="1" baseline="0" smtClean="0">
                                        <a:latin typeface="Cambria Math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altLang="zh-CN" sz="2400" b="0" i="1" baseline="0" smtClean="0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2400" b="0" i="1" baseline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0" i="1" baseline="0" smtClean="0">
                                        <a:latin typeface="Cambria Math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altLang="zh-CN" sz="2400" b="0" i="1" baseline="0" smtClean="0">
                                        <a:latin typeface="Cambria Math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熵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altLang="zh-CN" sz="2400" i="1" baseline="0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CN" sz="2400" b="0" i="1" baseline="0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altLang="zh-CN" sz="2400" b="0" i="1" baseline="0" smtClean="0">
                                        <a:latin typeface="Cambria Math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altLang="zh-CN" sz="2400" i="1" baseline="0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CN" sz="2400" b="0" i="1" baseline="0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altLang="zh-CN" sz="2400" b="0" i="1" baseline="0" smtClean="0">
                                        <a:latin typeface="Cambria Math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altLang="zh-CN" sz="2400" i="1" baseline="0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CN" sz="2400" b="0" i="1" baseline="0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altLang="zh-CN" sz="2400" b="0" i="1" baseline="0" smtClean="0">
                                        <a:latin typeface="Cambria Math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1.585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0.5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0.5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0.0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1.0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1.0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0.0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0.0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0.0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表格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37346131"/>
                  </p:ext>
                </p:extLst>
              </p:nvPr>
            </p:nvGraphicFramePr>
            <p:xfrm>
              <a:off x="6166581" y="4495800"/>
              <a:ext cx="5855828" cy="215017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63957"/>
                    <a:gridCol w="1463957"/>
                    <a:gridCol w="1463957"/>
                    <a:gridCol w="1463957"/>
                  </a:tblGrid>
                  <a:tr h="4572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17" t="-9333" r="-300417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417" t="-9333" r="-200417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417" t="-9333" r="-100417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熵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</a:tr>
                  <a:tr h="778574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417" t="-64567" r="-300417" b="-13622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100417" t="-64567" r="-200417" b="-13622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200417" t="-64567" r="-100417" b="-13622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1.585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0.5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0.5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0.0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1.0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1.0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0.0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0.0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0.0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571798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09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09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09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特征选择（</a:t>
            </a:r>
            <a:r>
              <a:rPr lang="en-US" altLang="zh-CN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2/4</a:t>
            </a:r>
            <a:r>
              <a:rPr lang="zh-CN" altLang="en-US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1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</a:rPr>
              <a:t>相对熵（而非交叉熵）：也称为</a:t>
            </a:r>
            <a:r>
              <a:rPr lang="en-US" altLang="zh-CN" sz="3200" dirty="0" smtClean="0">
                <a:latin typeface="Times New Roman" pitchFamily="18" charset="0"/>
              </a:rPr>
              <a:t>KL</a:t>
            </a:r>
            <a:r>
              <a:rPr lang="zh-CN" altLang="en-US" sz="3200" dirty="0" smtClean="0">
                <a:latin typeface="Times New Roman" pitchFamily="18" charset="0"/>
              </a:rPr>
              <a:t>散度</a:t>
            </a:r>
            <a:endParaRPr lang="zh-CN" altLang="en-US" sz="3200" dirty="0">
              <a:latin typeface="Times New Roman" pitchFamily="18" charset="0"/>
            </a:endParaRPr>
          </a:p>
          <a:p>
            <a:pPr lvl="1">
              <a:lnSpc>
                <a:spcPct val="125000"/>
              </a:lnSpc>
            </a:pPr>
            <a:r>
              <a:rPr lang="zh-CN" altLang="en-US" sz="2800" dirty="0">
                <a:latin typeface="Times New Roman" pitchFamily="18" charset="0"/>
              </a:rPr>
              <a:t>反映了文本类别的概率分布和在出现了某个</a:t>
            </a:r>
            <a:r>
              <a:rPr lang="zh-CN" altLang="en-US" sz="2800" dirty="0" smtClean="0">
                <a:latin typeface="Times New Roman" pitchFamily="18" charset="0"/>
              </a:rPr>
              <a:t>特定词项条件</a:t>
            </a:r>
            <a:r>
              <a:rPr lang="zh-CN" altLang="en-US" sz="2800" dirty="0">
                <a:latin typeface="Times New Roman" pitchFamily="18" charset="0"/>
              </a:rPr>
              <a:t>下的文本类别的概率分布之间的距离</a:t>
            </a:r>
          </a:p>
          <a:p>
            <a:pPr lvl="1">
              <a:lnSpc>
                <a:spcPct val="125000"/>
              </a:lnSpc>
            </a:pPr>
            <a:r>
              <a:rPr lang="zh-CN" altLang="en-US" sz="2800" dirty="0">
                <a:latin typeface="Times New Roman" pitchFamily="18" charset="0"/>
              </a:rPr>
              <a:t>值越大，词项对文本类别分布的影响也越大</a:t>
            </a:r>
            <a:r>
              <a:rPr lang="zh-CN" altLang="en-US" sz="2800" dirty="0" smtClean="0">
                <a:latin typeface="Times New Roman" pitchFamily="18" charset="0"/>
              </a:rPr>
              <a:t>。</a:t>
            </a:r>
            <a:endParaRPr lang="zh-CN" altLang="en-US" sz="2800" dirty="0">
              <a:latin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32606" y="4472674"/>
                <a:ext cx="4871398" cy="8613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/>
                        </a:rPr>
                        <m:t>𝐶𝐸</m:t>
                      </m:r>
                      <m:d>
                        <m:dPr>
                          <m:ctrlPr>
                            <a:rPr lang="en-US" altLang="zh-CN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subSup"/>
                          <m:supHide m:val="on"/>
                          <m:ctrlPr>
                            <a:rPr lang="en-US" altLang="zh-CN" sz="24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9"/>
                            </m:rPr>
                            <a:rPr lang="en-US" altLang="zh-CN" sz="2400" b="0" i="1" smtClean="0">
                              <a:latin typeface="Cambria Math"/>
                            </a:rPr>
                            <m:t>𝑐</m:t>
                          </m:r>
                          <m:r>
                            <a:rPr lang="en-US" altLang="zh-CN" sz="2400" b="0" i="1" smtClean="0">
                              <a:latin typeface="Cambria Math"/>
                              <a:ea typeface="Cambria Math"/>
                            </a:rPr>
                            <m:t>∈</m:t>
                          </m:r>
                          <m:r>
                            <a:rPr lang="zh-CN" altLang="en-US" sz="2400" b="0" i="1" smtClean="0">
                              <a:latin typeface="Cambria Math"/>
                              <a:ea typeface="Cambria Math"/>
                            </a:rPr>
                            <m:t>𝒞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US" altLang="zh-CN" sz="2400" b="0" i="0" smtClean="0">
                              <a:latin typeface="Cambria Math"/>
                            </a:rPr>
                            <m:t>Pr</m:t>
                          </m:r>
                          <m:d>
                            <m:dPr>
                              <m:ctrlPr>
                                <a:rPr lang="en-US" altLang="zh-CN" sz="24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1" smtClean="0">
                                  <a:latin typeface="Cambria Math"/>
                                </a:rPr>
                                <m:t>𝑣</m:t>
                              </m:r>
                              <m:r>
                                <a:rPr lang="en-US" altLang="zh-CN" sz="2400" b="0" i="1" smtClean="0">
                                  <a:latin typeface="Cambria Math"/>
                                </a:rPr>
                                <m:t>|</m:t>
                              </m:r>
                              <m:r>
                                <a:rPr lang="en-US" altLang="zh-CN" sz="2400" b="0" i="1" smtClean="0">
                                  <a:latin typeface="Cambria Math"/>
                                </a:rPr>
                                <m:t>𝑐</m:t>
                              </m:r>
                            </m:e>
                          </m:d>
                          <m:r>
                            <m:rPr>
                              <m:sty m:val="p"/>
                            </m:rPr>
                            <a:rPr lang="en-US" altLang="zh-CN" sz="2400" b="0" i="0" smtClean="0">
                              <a:latin typeface="Cambria Math"/>
                            </a:rPr>
                            <m:t>log</m:t>
                          </m:r>
                          <m:f>
                            <m:fPr>
                              <m:ctrlPr>
                                <a:rPr lang="en-US" altLang="zh-CN" sz="24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US" altLang="zh-CN" sz="2400" b="0">
                                  <a:latin typeface="Cambria Math"/>
                                </a:rPr>
                                <m:t>Pr</m:t>
                              </m:r>
                              <m:r>
                                <a:rPr lang="en-US" altLang="zh-CN" sz="2400" b="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altLang="zh-CN" sz="2400" b="0" i="1">
                                  <a:latin typeface="Cambria Math"/>
                                </a:rPr>
                                <m:t>𝑣</m:t>
                              </m:r>
                              <m:r>
                                <a:rPr lang="en-US" altLang="zh-CN" sz="2400" b="0" i="1">
                                  <a:latin typeface="Cambria Math"/>
                                </a:rPr>
                                <m:t>|</m:t>
                              </m:r>
                              <m:r>
                                <a:rPr lang="en-US" altLang="zh-CN" sz="2400" b="0" i="1">
                                  <a:latin typeface="Cambria Math"/>
                                </a:rPr>
                                <m:t>𝑐</m:t>
                              </m:r>
                              <m:r>
                                <a:rPr lang="en-US" altLang="zh-CN" sz="2400" b="0" i="1">
                                  <a:latin typeface="Cambria Math"/>
                                </a:rPr>
                                <m:t>)</m:t>
                              </m:r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lang="en-US" altLang="zh-CN" sz="2400" b="0">
                                  <a:latin typeface="Cambria Math"/>
                                </a:rPr>
                                <m:t>Pr</m:t>
                              </m:r>
                              <m:r>
                                <a:rPr lang="en-US" altLang="zh-CN" sz="2400" b="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altLang="zh-CN" sz="2400" b="0" i="1">
                                  <a:latin typeface="Cambria Math"/>
                                </a:rPr>
                                <m:t>𝑐</m:t>
                              </m:r>
                              <m:r>
                                <a:rPr lang="en-US" altLang="zh-CN" sz="2400" b="0" i="1">
                                  <a:latin typeface="Cambria Math"/>
                                </a:rPr>
                                <m:t>)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zh-CN" altLang="en-US" sz="2400" b="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606" y="4472674"/>
                <a:ext cx="4871398" cy="861326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表格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32854182"/>
                  </p:ext>
                </p:extLst>
              </p:nvPr>
            </p:nvGraphicFramePr>
            <p:xfrm>
              <a:off x="6166581" y="4479226"/>
              <a:ext cx="5855828" cy="215017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63957"/>
                    <a:gridCol w="1463957"/>
                    <a:gridCol w="1463957"/>
                    <a:gridCol w="1463957"/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2400" b="0" i="1" baseline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0" i="1" baseline="0" smtClean="0">
                                        <a:latin typeface="Cambria Math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altLang="zh-CN" sz="2400" b="0" i="1" baseline="0" smtClean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2400" b="0" i="1" baseline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0" i="1" baseline="0" smtClean="0">
                                        <a:latin typeface="Cambria Math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altLang="zh-CN" sz="2400" b="0" i="1" baseline="0" smtClean="0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2400" b="0" i="1" baseline="0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0" i="1" baseline="0" smtClean="0">
                                        <a:latin typeface="Cambria Math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altLang="zh-CN" sz="2400" b="0" i="1" baseline="0" smtClean="0">
                                        <a:latin typeface="Cambria Math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相对熵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altLang="zh-CN" sz="2400" i="1" baseline="0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CN" sz="2400" b="0" i="1" baseline="0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altLang="zh-CN" sz="2400" b="0" i="1" baseline="0" smtClean="0">
                                        <a:latin typeface="Cambria Math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altLang="zh-CN" sz="2400" i="1" baseline="0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CN" sz="2400" b="0" i="1" baseline="0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altLang="zh-CN" sz="2400" b="0" i="1" baseline="0" smtClean="0">
                                        <a:latin typeface="Cambria Math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altLang="zh-CN" sz="2400" i="1" baseline="0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CN" sz="2400" b="0" i="1" baseline="0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altLang="zh-CN" sz="2400" b="0" i="1" baseline="0" smtClean="0">
                                        <a:latin typeface="Cambria Math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0.0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0.5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0.5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0.0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0.585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0.8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0.2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0.0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0.863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表格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32854182"/>
                  </p:ext>
                </p:extLst>
              </p:nvPr>
            </p:nvGraphicFramePr>
            <p:xfrm>
              <a:off x="6166581" y="4479226"/>
              <a:ext cx="5855828" cy="2150174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463957"/>
                    <a:gridCol w="1463957"/>
                    <a:gridCol w="1463957"/>
                    <a:gridCol w="1463957"/>
                  </a:tblGrid>
                  <a:tr h="4572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17" t="-9333" r="-300417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417" t="-9333" r="-200417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417" t="-9333" r="-100417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相对熵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</a:tr>
                  <a:tr h="778574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417" t="-64063" r="-300417" b="-1343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100417" t="-64063" r="-200417" b="-1343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200417" t="-64063" r="-100417" b="-1343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0.0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0.5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0.5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0.0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0.585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0.8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0.2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0.0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0.863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6722917" y="3733800"/>
                <a:ext cx="4743157" cy="6157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0" dirty="0" smtClean="0">
                    <a:latin typeface="Times New Roman" pitchFamily="18" charset="0"/>
                    <a:ea typeface="华文楷体" pitchFamily="2" charset="-122"/>
                  </a:rPr>
                  <a:t>假设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400" b="0">
                        <a:latin typeface="Cambria Math"/>
                      </a:rPr>
                      <m:t>Pr</m:t>
                    </m:r>
                    <m:d>
                      <m:dPr>
                        <m:ctrlPr>
                          <a:rPr lang="en-US" altLang="zh-CN" sz="2400" b="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b="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zh-CN" sz="2400" b="0" i="1">
                                <a:latin typeface="Cambria Math"/>
                              </a:rPr>
                              <m:t>𝑐</m:t>
                            </m:r>
                          </m:e>
                          <m:sub>
                            <m:r>
                              <a:rPr lang="en-US" altLang="zh-CN" sz="2400" b="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altLang="zh-CN" sz="2400" b="0" i="0" smtClean="0"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US" altLang="zh-CN" sz="2400" b="0">
                        <a:latin typeface="Cambria Math"/>
                      </a:rPr>
                      <m:t>Pr</m:t>
                    </m:r>
                    <m:d>
                      <m:dPr>
                        <m:ctrlPr>
                          <a:rPr lang="en-US" altLang="zh-CN" sz="2400" b="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b="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zh-CN" sz="2400" b="0" i="1">
                                <a:latin typeface="Cambria Math"/>
                              </a:rPr>
                              <m:t>𝑐</m:t>
                            </m:r>
                          </m:e>
                          <m:sub>
                            <m:r>
                              <a:rPr lang="en-US" altLang="zh-CN" sz="2400" b="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altLang="zh-CN" sz="2400" b="0" i="1" smtClean="0"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US" altLang="zh-CN" sz="2400" b="0">
                        <a:latin typeface="Cambria Math"/>
                      </a:rPr>
                      <m:t>Pr</m:t>
                    </m:r>
                    <m:d>
                      <m:dPr>
                        <m:ctrlPr>
                          <a:rPr lang="en-US" altLang="zh-CN" sz="2400" b="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b="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zh-CN" sz="2400" b="0" i="1">
                                <a:latin typeface="Cambria Math"/>
                              </a:rPr>
                              <m:t>𝑐</m:t>
                            </m:r>
                          </m:e>
                          <m:sub>
                            <m:r>
                              <a:rPr lang="en-US" altLang="zh-CN" sz="2400" b="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altLang="zh-CN" sz="2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altLang="zh-CN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altLang="zh-CN" sz="2400" b="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altLang="zh-CN" sz="2400" b="0" i="1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endParaRPr lang="zh-CN" altLang="en-US" sz="2400" b="0" dirty="0">
                  <a:latin typeface="Times New Roman" pitchFamily="18" charset="0"/>
                  <a:ea typeface="华文楷体" pitchFamily="2" charset="-122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2917" y="3733800"/>
                <a:ext cx="4743157" cy="615746"/>
              </a:xfrm>
              <a:prstGeom prst="rect">
                <a:avLst/>
              </a:prstGeom>
              <a:blipFill rotWithShape="1">
                <a:blip r:embed="rId4"/>
                <a:stretch>
                  <a:fillRect l="-2057" b="-990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29451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特征选择</a:t>
            </a:r>
            <a:r>
              <a:rPr lang="zh-CN" altLang="en-US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3/4</a:t>
            </a:r>
            <a:r>
              <a:rPr lang="zh-CN" altLang="en-US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3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01587" y="1143000"/>
                <a:ext cx="11885653" cy="5105400"/>
              </a:xfrm>
            </p:spPr>
            <p:txBody>
              <a:bodyPr/>
              <a:lstStyle/>
              <a:p>
                <a:pPr>
                  <a:lnSpc>
                    <a:spcPct val="125000"/>
                  </a:lnSpc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32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zh-CN" altLang="en-US" sz="3200" i="1">
                            <a:latin typeface="Cambria Math"/>
                          </a:rPr>
                          <m:t>𝜒</m:t>
                        </m:r>
                      </m:e>
                      <m:sup>
                        <m:r>
                          <a:rPr lang="en-US" altLang="zh-CN" sz="32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zh-CN" altLang="en-US" sz="3200" dirty="0">
                    <a:latin typeface="Times New Roman" pitchFamily="18" charset="0"/>
                  </a:rPr>
                  <a:t>统计量</a:t>
                </a:r>
              </a:p>
              <a:p>
                <a:pPr lvl="1">
                  <a:lnSpc>
                    <a:spcPct val="125000"/>
                  </a:lnSpc>
                </a:pPr>
                <a:r>
                  <a:rPr lang="zh-CN" altLang="en-US" sz="2800" dirty="0">
                    <a:latin typeface="Times New Roman" pitchFamily="18" charset="0"/>
                  </a:rPr>
                  <a:t>度量两者（词项和类别）独立性的缺乏</a:t>
                </a:r>
                <a:r>
                  <a:rPr lang="zh-CN" altLang="en-US" sz="2800" dirty="0" smtClean="0">
                    <a:latin typeface="Times New Roman" pitchFamily="18" charset="0"/>
                  </a:rPr>
                  <a:t>程度</a:t>
                </a:r>
                <a:endParaRPr lang="en-US" altLang="zh-CN" sz="2800" dirty="0" smtClean="0">
                  <a:latin typeface="Times New Roman" pitchFamily="18" charset="0"/>
                </a:endParaRPr>
              </a:p>
              <a:p>
                <a:pPr lvl="1">
                  <a:lnSpc>
                    <a:spcPct val="125000"/>
                  </a:lnSpc>
                </a:pPr>
                <a:r>
                  <a:rPr lang="zh-CN" altLang="en-US" sz="2800" dirty="0" smtClean="0">
                    <a:latin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i="1">
                            <a:latin typeface="Cambria Math"/>
                          </a:rPr>
                        </m:ctrlPr>
                      </m:sSupPr>
                      <m:e>
                        <m:r>
                          <a:rPr lang="zh-CN" altLang="en-US" sz="2800" i="1">
                            <a:latin typeface="Cambria Math"/>
                          </a:rPr>
                          <m:t>𝜒</m:t>
                        </m:r>
                      </m:e>
                      <m:sup>
                        <m:r>
                          <a:rPr lang="en-US" altLang="zh-CN" sz="28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zh-CN" altLang="en-US" sz="2800" dirty="0">
                    <a:latin typeface="Times New Roman" pitchFamily="18" charset="0"/>
                  </a:rPr>
                  <a:t>越大，独立性越小，相关性越</a:t>
                </a:r>
                <a:r>
                  <a:rPr lang="zh-CN" altLang="en-US" sz="2800" dirty="0" smtClean="0">
                    <a:latin typeface="Times New Roman" pitchFamily="18" charset="0"/>
                  </a:rPr>
                  <a:t>大</a:t>
                </a:r>
                <a:endParaRPr lang="en-US" altLang="zh-CN" sz="2800" dirty="0" smtClean="0">
                  <a:latin typeface="Times New Roman" pitchFamily="18" charset="0"/>
                </a:endParaRPr>
              </a:p>
              <a:p>
                <a:pPr lvl="1">
                  <a:lnSpc>
                    <a:spcPct val="125000"/>
                  </a:lnSpc>
                </a:pPr>
                <a:r>
                  <a:rPr lang="zh-CN" altLang="en-US" sz="2800" dirty="0" smtClean="0">
                    <a:latin typeface="Times New Roman" pitchFamily="18" charset="0"/>
                  </a:rPr>
                  <a:t>若</a:t>
                </a: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/>
                      </a:rPr>
                      <m:t>𝐴𝐷</m:t>
                    </m:r>
                    <m:r>
                      <a:rPr lang="en-US" altLang="zh-CN" sz="2800" b="0" i="1" smtClean="0">
                        <a:latin typeface="Cambria Math"/>
                      </a:rPr>
                      <m:t>&lt;</m:t>
                    </m:r>
                    <m:r>
                      <a:rPr lang="en-US" altLang="zh-CN" sz="2800" b="0" i="1" smtClean="0">
                        <a:latin typeface="Cambria Math"/>
                      </a:rPr>
                      <m:t>𝐵𝐶</m:t>
                    </m:r>
                  </m:oMath>
                </a14:m>
                <a:r>
                  <a:rPr lang="en-US" altLang="zh-CN" sz="2800" dirty="0">
                    <a:latin typeface="Times New Roman" pitchFamily="18" charset="0"/>
                  </a:rPr>
                  <a:t>,</a:t>
                </a:r>
                <a:r>
                  <a:rPr lang="zh-CN" altLang="en-US" sz="2800" dirty="0">
                    <a:latin typeface="Times New Roman" pitchFamily="18" charset="0"/>
                  </a:rPr>
                  <a:t>则类别和词项</a:t>
                </a:r>
                <a:r>
                  <a:rPr lang="zh-CN" altLang="en-US" sz="2800" dirty="0" smtClean="0">
                    <a:latin typeface="Times New Roman" pitchFamily="18" charset="0"/>
                  </a:rPr>
                  <a:t>独立</a:t>
                </a:r>
                <a:endParaRPr lang="zh-CN" altLang="en-US" dirty="0">
                  <a:latin typeface="Times New Roman" pitchFamily="18" charset="0"/>
                </a:endParaRPr>
              </a:p>
              <a:p>
                <a:endParaRPr lang="zh-CN" altLang="en-US" dirty="0">
                  <a:latin typeface="Times New Roman" pitchFamily="18" charset="0"/>
                </a:endParaRPr>
              </a:p>
              <a:p>
                <a:endParaRPr lang="zh-CN" altLang="en-US" dirty="0">
                  <a:latin typeface="Times New Roman" pitchFamily="18" charset="0"/>
                </a:endParaRPr>
              </a:p>
            </p:txBody>
          </p:sp>
        </mc:Choice>
        <mc:Fallback xmlns="">
          <p:sp>
            <p:nvSpPr>
              <p:cNvPr id="813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01587" y="1143000"/>
                <a:ext cx="11885653" cy="5105400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1" name="表格 2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25420542"/>
                  </p:ext>
                </p:extLst>
              </p:nvPr>
            </p:nvGraphicFramePr>
            <p:xfrm>
              <a:off x="8228806" y="1295400"/>
              <a:ext cx="3657600" cy="13716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19200"/>
                    <a:gridCol w="1219200"/>
                    <a:gridCol w="1219200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baseline="0" smtClean="0">
                                    <a:latin typeface="Cambria Math"/>
                                    <a:ea typeface="华文楷体" pitchFamily="2" charset="-122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zh-CN" altLang="en-US" sz="2400" i="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baseline="0" smtClean="0">
                                    <a:latin typeface="Cambria Math"/>
                                    <a:ea typeface="Cambria Math"/>
                                  </a:rPr>
                                  <m:t>∼</m:t>
                                </m:r>
                                <m:r>
                                  <a:rPr lang="en-US" altLang="zh-CN" sz="2400" b="0" i="1" baseline="0" smtClean="0">
                                    <a:latin typeface="Cambria Math"/>
                                    <a:ea typeface="华文楷体" pitchFamily="2" charset="-122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zh-CN" altLang="en-US" sz="2400" i="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baseline="0" smtClean="0">
                                    <a:latin typeface="Cambria Math"/>
                                    <a:ea typeface="华文楷体" pitchFamily="2" charset="-122"/>
                                  </a:rPr>
                                  <m:t>𝑣</m:t>
                                </m:r>
                              </m:oMath>
                            </m:oMathPara>
                          </a14:m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i="1" baseline="0" smtClean="0">
                                    <a:latin typeface="Cambria Math"/>
                                    <a:ea typeface="华文楷体" pitchFamily="2" charset="-122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lang="zh-CN" altLang="en-US" sz="2400" i="1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baseline="0" smtClean="0">
                                    <a:latin typeface="Cambria Math"/>
                                    <a:ea typeface="华文楷体" pitchFamily="2" charset="-122"/>
                                  </a:rPr>
                                  <m:t>𝐵</m:t>
                                </m:r>
                              </m:oMath>
                            </m:oMathPara>
                          </a14:m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baseline="0" smtClean="0">
                                    <a:latin typeface="Cambria Math"/>
                                    <a:ea typeface="Cambria Math"/>
                                  </a:rPr>
                                  <m:t>∼</m:t>
                                </m:r>
                                <m:r>
                                  <a:rPr lang="en-US" altLang="zh-CN" sz="2400" b="0" i="1" baseline="0" smtClean="0">
                                    <a:latin typeface="Cambria Math"/>
                                    <a:ea typeface="华文楷体" pitchFamily="2" charset="-122"/>
                                  </a:rPr>
                                  <m:t>𝑣</m:t>
                                </m:r>
                              </m:oMath>
                            </m:oMathPara>
                          </a14:m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baseline="0" smtClean="0">
                                    <a:latin typeface="Cambria Math"/>
                                    <a:ea typeface="华文楷体" pitchFamily="2" charset="-122"/>
                                  </a:rPr>
                                  <m:t>𝐶</m:t>
                                </m:r>
                              </m:oMath>
                            </m:oMathPara>
                          </a14:m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baseline="0" smtClean="0">
                                    <a:latin typeface="Cambria Math"/>
                                    <a:ea typeface="华文楷体" pitchFamily="2" charset="-122"/>
                                  </a:rPr>
                                  <m:t>𝐷</m:t>
                                </m:r>
                              </m:oMath>
                            </m:oMathPara>
                          </a14:m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21" name="表格 2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25420542"/>
                  </p:ext>
                </p:extLst>
              </p:nvPr>
            </p:nvGraphicFramePr>
            <p:xfrm>
              <a:off x="8228806" y="1295400"/>
              <a:ext cx="3657600" cy="13716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19200"/>
                    <a:gridCol w="1219200"/>
                    <a:gridCol w="1219200"/>
                  </a:tblGrid>
                  <a:tr h="457200">
                    <a:tc>
                      <a:txBody>
                        <a:bodyPr/>
                        <a:lstStyle/>
                        <a:p>
                          <a:pPr/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500" t="-1333" r="-10000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500" t="-1333" b="-200000"/>
                          </a:stretch>
                        </a:blipFill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500" t="-101333" r="-20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100500" t="-101333" r="-10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200500" t="-101333" b="-100000"/>
                          </a:stretch>
                        </a:blipFill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500" t="-201333" r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100500" t="-201333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200500" t="-201333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847806" y="2895600"/>
                <a:ext cx="4193199" cy="7548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zh-CN" altLang="en-US" sz="2400" b="0" i="1">
                            <a:latin typeface="Cambria Math"/>
                          </a:rPr>
                          <m:t>𝜒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d>
                      <m:dPr>
                        <m:ctrlPr>
                          <a:rPr lang="en-US" altLang="zh-CN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/>
                          </a:rPr>
                          <m:t>𝑣</m:t>
                        </m:r>
                        <m:r>
                          <a:rPr lang="en-US" altLang="zh-CN" sz="2400" b="0" i="1" smtClean="0">
                            <a:latin typeface="Cambria Math"/>
                          </a:rPr>
                          <m:t>,</m:t>
                        </m:r>
                        <m:r>
                          <a:rPr lang="en-US" altLang="zh-CN" sz="2400" b="0" i="1" smtClean="0">
                            <a:latin typeface="Cambria Math"/>
                          </a:rPr>
                          <m:t>𝑐</m:t>
                        </m:r>
                      </m:e>
                    </m:d>
                    <m:r>
                      <a:rPr lang="en-US" altLang="zh-CN" sz="2400" b="0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zh-CN" altLang="zh-CN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altLang="zh-CN" sz="2400" i="1">
                            <a:latin typeface="Cambria Math"/>
                          </a:rPr>
                          <m:t>𝑁</m:t>
                        </m:r>
                        <m:r>
                          <a:rPr lang="en-US" altLang="zh-CN" sz="2400" i="1">
                            <a:latin typeface="Cambria Math"/>
                          </a:rPr>
                          <m:t>(</m:t>
                        </m:r>
                        <m:r>
                          <a:rPr lang="en-US" altLang="zh-CN" sz="2400" i="1">
                            <a:latin typeface="Cambria Math"/>
                          </a:rPr>
                          <m:t>𝐴𝐷</m:t>
                        </m:r>
                        <m:r>
                          <a:rPr lang="en-US" altLang="zh-CN" sz="2400" i="1">
                            <a:latin typeface="Cambria Math"/>
                          </a:rPr>
                          <m:t>−</m:t>
                        </m:r>
                        <m:r>
                          <a:rPr lang="en-US" altLang="zh-CN" sz="2400" i="1">
                            <a:latin typeface="Cambria Math"/>
                          </a:rPr>
                          <m:t>𝐵𝐶</m:t>
                        </m:r>
                        <m:sSup>
                          <m:sSupPr>
                            <m:ctrlPr>
                              <a:rPr lang="zh-CN" altLang="zh-CN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zh-CN" sz="2400" i="1"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altLang="zh-CN" sz="24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d>
                          <m:dPr>
                            <m:ctrlPr>
                              <a:rPr lang="zh-CN" altLang="zh-CN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altLang="zh-CN" sz="2400" i="1">
                                <a:latin typeface="Cambria Math"/>
                              </a:rPr>
                              <m:t>𝐴</m:t>
                            </m:r>
                            <m:r>
                              <a:rPr lang="en-US" altLang="zh-CN" sz="2400" i="1">
                                <a:latin typeface="Cambria Math"/>
                              </a:rPr>
                              <m:t>+</m:t>
                            </m:r>
                            <m:r>
                              <a:rPr lang="en-US" altLang="zh-CN" sz="2400" i="1">
                                <a:latin typeface="Cambria Math"/>
                              </a:rPr>
                              <m:t>𝐶</m:t>
                            </m:r>
                            <m:r>
                              <a:rPr lang="en-US" altLang="zh-CN" sz="2400" i="1">
                                <a:latin typeface="Cambria Math"/>
                              </a:rPr>
                              <m:t>)(</m:t>
                            </m:r>
                            <m:r>
                              <a:rPr lang="en-US" altLang="zh-CN" sz="2400" i="1">
                                <a:latin typeface="Cambria Math"/>
                              </a:rPr>
                              <m:t>𝐵</m:t>
                            </m:r>
                            <m:r>
                              <a:rPr lang="en-US" altLang="zh-CN" sz="2400" i="1">
                                <a:latin typeface="Cambria Math"/>
                              </a:rPr>
                              <m:t>+</m:t>
                            </m:r>
                            <m:r>
                              <a:rPr lang="en-US" altLang="zh-CN" sz="2400" i="1">
                                <a:latin typeface="Cambria Math"/>
                              </a:rPr>
                              <m:t>𝐷</m:t>
                            </m:r>
                            <m:r>
                              <a:rPr lang="en-US" altLang="zh-CN" sz="2400" i="1">
                                <a:latin typeface="Cambria Math"/>
                              </a:rPr>
                              <m:t>)(</m:t>
                            </m:r>
                            <m:r>
                              <a:rPr lang="en-US" altLang="zh-CN" sz="2400" i="1">
                                <a:latin typeface="Cambria Math"/>
                              </a:rPr>
                              <m:t>𝐴</m:t>
                            </m:r>
                            <m:r>
                              <a:rPr lang="en-US" altLang="zh-CN" sz="2400" i="1">
                                <a:latin typeface="Cambria Math"/>
                              </a:rPr>
                              <m:t>+</m:t>
                            </m:r>
                            <m:r>
                              <a:rPr lang="en-US" altLang="zh-CN" sz="2400" i="1">
                                <a:latin typeface="Cambria Math"/>
                              </a:rPr>
                              <m:t>𝐵</m:t>
                            </m:r>
                            <m:r>
                              <a:rPr lang="en-US" altLang="zh-CN" sz="2400" i="1">
                                <a:latin typeface="Cambria Math"/>
                              </a:rPr>
                              <m:t>)(</m:t>
                            </m:r>
                            <m:r>
                              <a:rPr lang="en-US" altLang="zh-CN" sz="2400" i="1">
                                <a:latin typeface="Cambria Math"/>
                              </a:rPr>
                              <m:t>𝐶</m:t>
                            </m:r>
                            <m:r>
                              <a:rPr lang="en-US" altLang="zh-CN" sz="2400" i="1">
                                <a:latin typeface="Cambria Math"/>
                              </a:rPr>
                              <m:t>+</m:t>
                            </m:r>
                            <m:r>
                              <a:rPr lang="en-US" altLang="zh-CN" sz="2400" i="1">
                                <a:latin typeface="Cambria Math"/>
                              </a:rPr>
                              <m:t>𝐷</m:t>
                            </m:r>
                          </m:e>
                        </m:d>
                      </m:den>
                    </m:f>
                  </m:oMath>
                </a14:m>
                <a:endParaRPr lang="zh-CN" altLang="en-US" sz="2400" b="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7806" y="2895600"/>
                <a:ext cx="4193199" cy="75482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/>
              <p:cNvSpPr/>
              <p:nvPr/>
            </p:nvSpPr>
            <p:spPr>
              <a:xfrm>
                <a:off x="8756901" y="3810000"/>
                <a:ext cx="3284104" cy="5539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1" algn="just">
                  <a:lnSpc>
                    <a:spcPct val="125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altLang="zh-CN" sz="2400" i="1">
                          <a:latin typeface="Cambria Math"/>
                        </a:rPr>
                        <m:t>𝑁</m:t>
                      </m:r>
                      <m:r>
                        <a:rPr lang="en-US" altLang="zh-CN" sz="2400" b="0" i="1">
                          <a:latin typeface="Cambria Math"/>
                        </a:rPr>
                        <m:t>=</m:t>
                      </m:r>
                      <m:r>
                        <a:rPr lang="en-US" altLang="zh-CN" sz="2400" b="0" i="1">
                          <a:latin typeface="Cambria Math"/>
                        </a:rPr>
                        <m:t>𝐴</m:t>
                      </m:r>
                      <m:r>
                        <a:rPr lang="en-US" altLang="zh-CN" sz="2400" b="0" i="1">
                          <a:latin typeface="Cambria Math"/>
                        </a:rPr>
                        <m:t>+</m:t>
                      </m:r>
                      <m:r>
                        <a:rPr lang="en-US" altLang="zh-CN" sz="2400" b="0" i="1">
                          <a:latin typeface="Cambria Math"/>
                        </a:rPr>
                        <m:t>𝐵</m:t>
                      </m:r>
                      <m:r>
                        <a:rPr lang="en-US" altLang="zh-CN" sz="2400" b="0" i="1">
                          <a:latin typeface="Cambria Math"/>
                        </a:rPr>
                        <m:t>+</m:t>
                      </m:r>
                      <m:r>
                        <a:rPr lang="en-US" altLang="zh-CN" sz="2400" b="0" i="1">
                          <a:latin typeface="Cambria Math"/>
                        </a:rPr>
                        <m:t>𝐶</m:t>
                      </m:r>
                      <m:r>
                        <a:rPr lang="en-US" altLang="zh-CN" sz="2400" b="0" i="1">
                          <a:latin typeface="Cambria Math"/>
                        </a:rPr>
                        <m:t>+</m:t>
                      </m:r>
                      <m:r>
                        <a:rPr lang="en-US" altLang="zh-CN" sz="2400" b="0" i="1">
                          <a:latin typeface="Cambria Math"/>
                        </a:rPr>
                        <m:t>𝐷</m:t>
                      </m:r>
                    </m:oMath>
                  </m:oMathPara>
                </a14:m>
                <a:endParaRPr lang="zh-CN" altLang="en-US" sz="2400" dirty="0">
                  <a:latin typeface="Times New Roman" pitchFamily="18" charset="0"/>
                </a:endParaRPr>
              </a:p>
            </p:txBody>
          </p:sp>
        </mc:Choice>
        <mc:Fallback xmlns="">
          <p:sp>
            <p:nvSpPr>
              <p:cNvPr id="5" name="矩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6901" y="3810000"/>
                <a:ext cx="3284104" cy="553998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3" name="表格 2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66942565"/>
                  </p:ext>
                </p:extLst>
              </p:nvPr>
            </p:nvGraphicFramePr>
            <p:xfrm>
              <a:off x="227806" y="4981843"/>
              <a:ext cx="3657600" cy="13716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19200"/>
                    <a:gridCol w="1219200"/>
                    <a:gridCol w="1219200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baseline="0" smtClean="0">
                                    <a:latin typeface="Cambria Math"/>
                                    <a:ea typeface="华文楷体" pitchFamily="2" charset="-122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zh-CN" altLang="en-US" sz="2400" i="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baseline="0" smtClean="0">
                                    <a:latin typeface="Cambria Math"/>
                                    <a:ea typeface="Cambria Math"/>
                                  </a:rPr>
                                  <m:t>∼</m:t>
                                </m:r>
                                <m:r>
                                  <a:rPr lang="en-US" altLang="zh-CN" sz="2400" b="0" i="1" baseline="0" smtClean="0">
                                    <a:latin typeface="Cambria Math"/>
                                    <a:ea typeface="华文楷体" pitchFamily="2" charset="-122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zh-CN" altLang="en-US" sz="2400" i="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baseline="0" smtClean="0">
                                    <a:latin typeface="Cambria Math"/>
                                    <a:ea typeface="华文楷体" pitchFamily="2" charset="-122"/>
                                  </a:rPr>
                                  <m:t>𝑣</m:t>
                                </m:r>
                              </m:oMath>
                            </m:oMathPara>
                          </a14:m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i="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80</a:t>
                          </a:r>
                          <a:endParaRPr lang="zh-CN" altLang="en-US" sz="2400" i="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10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baseline="0" smtClean="0">
                                    <a:latin typeface="Cambria Math"/>
                                    <a:ea typeface="Cambria Math"/>
                                  </a:rPr>
                                  <m:t>∼</m:t>
                                </m:r>
                                <m:r>
                                  <a:rPr lang="en-US" altLang="zh-CN" sz="2400" b="0" i="1" baseline="0" smtClean="0">
                                    <a:latin typeface="Cambria Math"/>
                                    <a:ea typeface="华文楷体" pitchFamily="2" charset="-122"/>
                                  </a:rPr>
                                  <m:t>𝑣</m:t>
                                </m:r>
                              </m:oMath>
                            </m:oMathPara>
                          </a14:m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20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90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23" name="表格 2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66942565"/>
                  </p:ext>
                </p:extLst>
              </p:nvPr>
            </p:nvGraphicFramePr>
            <p:xfrm>
              <a:off x="227806" y="4981843"/>
              <a:ext cx="3657600" cy="13716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19200"/>
                    <a:gridCol w="1219200"/>
                    <a:gridCol w="1219200"/>
                  </a:tblGrid>
                  <a:tr h="457200">
                    <a:tc>
                      <a:txBody>
                        <a:bodyPr/>
                        <a:lstStyle/>
                        <a:p>
                          <a:pPr/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000" r="-100500" b="-2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200000" r="-500" b="-230667"/>
                          </a:stretch>
                        </a:blipFill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 rotWithShape="1">
                          <a:blip r:embed="rId6"/>
                          <a:stretch>
                            <a:fillRect t="-100000" r="-200500" b="-1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i="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80</a:t>
                          </a:r>
                          <a:endParaRPr lang="zh-CN" altLang="en-US" sz="2400" i="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10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 rotWithShape="1">
                          <a:blip r:embed="rId6"/>
                          <a:stretch>
                            <a:fillRect t="-200000" r="-200500" b="-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20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90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4" name="表格 2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11815644"/>
                  </p:ext>
                </p:extLst>
              </p:nvPr>
            </p:nvGraphicFramePr>
            <p:xfrm>
              <a:off x="4266406" y="4981843"/>
              <a:ext cx="3657600" cy="13716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19200"/>
                    <a:gridCol w="1219200"/>
                    <a:gridCol w="1219200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baseline="0" smtClean="0">
                                    <a:latin typeface="Cambria Math"/>
                                    <a:ea typeface="华文楷体" pitchFamily="2" charset="-122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zh-CN" altLang="en-US" sz="2400" i="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baseline="0" smtClean="0">
                                    <a:latin typeface="Cambria Math"/>
                                    <a:ea typeface="Cambria Math"/>
                                  </a:rPr>
                                  <m:t>∼</m:t>
                                </m:r>
                                <m:r>
                                  <a:rPr lang="en-US" altLang="zh-CN" sz="2400" b="0" i="1" baseline="0" smtClean="0">
                                    <a:latin typeface="Cambria Math"/>
                                    <a:ea typeface="华文楷体" pitchFamily="2" charset="-122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zh-CN" altLang="en-US" sz="2400" i="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baseline="0" smtClean="0">
                                    <a:latin typeface="Cambria Math"/>
                                    <a:ea typeface="华文楷体" pitchFamily="2" charset="-122"/>
                                  </a:rPr>
                                  <m:t>𝑣</m:t>
                                </m:r>
                              </m:oMath>
                            </m:oMathPara>
                          </a14:m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i="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60</a:t>
                          </a:r>
                          <a:endParaRPr lang="zh-CN" altLang="en-US" sz="2400" i="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40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baseline="0" smtClean="0">
                                    <a:latin typeface="Cambria Math"/>
                                    <a:ea typeface="Cambria Math"/>
                                  </a:rPr>
                                  <m:t>∼</m:t>
                                </m:r>
                                <m:r>
                                  <a:rPr lang="en-US" altLang="zh-CN" sz="2400" b="0" i="1" baseline="0" smtClean="0">
                                    <a:latin typeface="Cambria Math"/>
                                    <a:ea typeface="华文楷体" pitchFamily="2" charset="-122"/>
                                  </a:rPr>
                                  <m:t>𝑣</m:t>
                                </m:r>
                              </m:oMath>
                            </m:oMathPara>
                          </a14:m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40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60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24" name="表格 2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11815644"/>
                  </p:ext>
                </p:extLst>
              </p:nvPr>
            </p:nvGraphicFramePr>
            <p:xfrm>
              <a:off x="4266406" y="4981843"/>
              <a:ext cx="3657600" cy="13716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19200"/>
                    <a:gridCol w="1219200"/>
                    <a:gridCol w="1219200"/>
                  </a:tblGrid>
                  <a:tr h="457200">
                    <a:tc>
                      <a:txBody>
                        <a:bodyPr/>
                        <a:lstStyle/>
                        <a:p>
                          <a:pPr/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 rotWithShape="1">
                          <a:blip r:embed="rId7"/>
                          <a:stretch>
                            <a:fillRect l="-100500" r="-100000" b="-2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 rotWithShape="1">
                          <a:blip r:embed="rId7"/>
                          <a:stretch>
                            <a:fillRect l="-200500" b="-230667"/>
                          </a:stretch>
                        </a:blipFill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 rotWithShape="1">
                          <a:blip r:embed="rId7"/>
                          <a:stretch>
                            <a:fillRect l="-500" t="-100000" r="-200000" b="-1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i="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60</a:t>
                          </a:r>
                          <a:endParaRPr lang="zh-CN" altLang="en-US" sz="2400" i="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40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 rotWithShape="1">
                          <a:blip r:embed="rId7"/>
                          <a:stretch>
                            <a:fillRect l="-500" t="-200000" r="-200000" b="-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40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60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5" name="表格 2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77790367"/>
                  </p:ext>
                </p:extLst>
              </p:nvPr>
            </p:nvGraphicFramePr>
            <p:xfrm>
              <a:off x="8305006" y="4981843"/>
              <a:ext cx="3657600" cy="13716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19200"/>
                    <a:gridCol w="1219200"/>
                    <a:gridCol w="1219200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baseline="0" smtClean="0">
                                    <a:latin typeface="Cambria Math"/>
                                    <a:ea typeface="华文楷体" pitchFamily="2" charset="-122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zh-CN" altLang="en-US" sz="2400" i="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baseline="0" smtClean="0">
                                    <a:latin typeface="Cambria Math"/>
                                    <a:ea typeface="Cambria Math"/>
                                  </a:rPr>
                                  <m:t>∼</m:t>
                                </m:r>
                                <m:r>
                                  <a:rPr lang="en-US" altLang="zh-CN" sz="2400" b="0" i="1" baseline="0" smtClean="0">
                                    <a:latin typeface="Cambria Math"/>
                                    <a:ea typeface="华文楷体" pitchFamily="2" charset="-122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zh-CN" altLang="en-US" sz="2400" i="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baseline="0" smtClean="0">
                                    <a:latin typeface="Cambria Math"/>
                                    <a:ea typeface="华文楷体" pitchFamily="2" charset="-122"/>
                                  </a:rPr>
                                  <m:t>𝑣</m:t>
                                </m:r>
                              </m:oMath>
                            </m:oMathPara>
                          </a14:m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i="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50</a:t>
                          </a:r>
                          <a:endParaRPr lang="zh-CN" altLang="en-US" sz="2400" i="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50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baseline="0" smtClean="0">
                                    <a:latin typeface="Cambria Math"/>
                                    <a:ea typeface="Cambria Math"/>
                                  </a:rPr>
                                  <m:t>∼</m:t>
                                </m:r>
                                <m:r>
                                  <a:rPr lang="en-US" altLang="zh-CN" sz="2400" b="0" i="1" baseline="0" smtClean="0">
                                    <a:latin typeface="Cambria Math"/>
                                    <a:ea typeface="华文楷体" pitchFamily="2" charset="-122"/>
                                  </a:rPr>
                                  <m:t>𝑣</m:t>
                                </m:r>
                              </m:oMath>
                            </m:oMathPara>
                          </a14:m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50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50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25" name="表格 2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77790367"/>
                  </p:ext>
                </p:extLst>
              </p:nvPr>
            </p:nvGraphicFramePr>
            <p:xfrm>
              <a:off x="8305006" y="4981843"/>
              <a:ext cx="3657600" cy="13716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19200"/>
                    <a:gridCol w="1219200"/>
                    <a:gridCol w="1219200"/>
                  </a:tblGrid>
                  <a:tr h="457200">
                    <a:tc>
                      <a:txBody>
                        <a:bodyPr/>
                        <a:lstStyle/>
                        <a:p>
                          <a:pPr/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 rotWithShape="1">
                          <a:blip r:embed="rId8"/>
                          <a:stretch>
                            <a:fillRect l="-100000" r="-100500" b="-2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 rotWithShape="1">
                          <a:blip r:embed="rId8"/>
                          <a:stretch>
                            <a:fillRect l="-200000" r="-500" b="-230667"/>
                          </a:stretch>
                        </a:blipFill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 rotWithShape="1">
                          <a:blip r:embed="rId8"/>
                          <a:stretch>
                            <a:fillRect t="-100000" r="-200500" b="-1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i="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50</a:t>
                          </a:r>
                          <a:endParaRPr lang="zh-CN" altLang="en-US" sz="2400" i="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50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 rotWithShape="1">
                          <a:blip r:embed="rId8"/>
                          <a:stretch>
                            <a:fillRect t="-200000" r="-200500" b="-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50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50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p:sp>
        <p:nvSpPr>
          <p:cNvPr id="26" name="矩形 25"/>
          <p:cNvSpPr/>
          <p:nvPr/>
        </p:nvSpPr>
        <p:spPr>
          <a:xfrm>
            <a:off x="1162772" y="6381690"/>
            <a:ext cx="17876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0" dirty="0" smtClean="0">
                <a:latin typeface="Times New Roman" pitchFamily="18" charset="0"/>
                <a:ea typeface="华文楷体" pitchFamily="2" charset="-122"/>
              </a:rPr>
              <a:t>98.99</a:t>
            </a:r>
            <a:r>
              <a:rPr lang="zh-CN" altLang="en-US" sz="2000" b="0" dirty="0" smtClean="0">
                <a:latin typeface="Times New Roman" pitchFamily="18" charset="0"/>
                <a:ea typeface="华文楷体" pitchFamily="2" charset="-122"/>
              </a:rPr>
              <a:t>：强相关</a:t>
            </a:r>
            <a:endParaRPr lang="zh-CN" altLang="en-US" sz="2000" b="0" dirty="0">
              <a:latin typeface="Times New Roman" pitchFamily="18" charset="0"/>
              <a:ea typeface="华文楷体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329612" y="6381690"/>
            <a:ext cx="15311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0" dirty="0" smtClean="0">
                <a:latin typeface="Times New Roman" pitchFamily="18" charset="0"/>
                <a:ea typeface="华文楷体" pitchFamily="2" charset="-122"/>
              </a:rPr>
              <a:t>8.0</a:t>
            </a:r>
            <a:r>
              <a:rPr lang="zh-CN" altLang="en-US" sz="2000" b="0" dirty="0" smtClean="0">
                <a:latin typeface="Times New Roman" pitchFamily="18" charset="0"/>
                <a:ea typeface="华文楷体" pitchFamily="2" charset="-122"/>
              </a:rPr>
              <a:t>：强相关</a:t>
            </a:r>
            <a:endParaRPr lang="zh-CN" altLang="en-US" sz="2000" b="0" dirty="0">
              <a:latin typeface="Times New Roman" pitchFamily="18" charset="0"/>
              <a:ea typeface="华文楷体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9239972" y="6381690"/>
            <a:ext cx="17876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0" dirty="0" smtClean="0">
                <a:latin typeface="Times New Roman" pitchFamily="18" charset="0"/>
                <a:ea typeface="华文楷体" pitchFamily="2" charset="-122"/>
              </a:rPr>
              <a:t>0.0</a:t>
            </a:r>
            <a:r>
              <a:rPr lang="zh-CN" altLang="en-US" sz="2000" b="0" dirty="0" smtClean="0">
                <a:latin typeface="Times New Roman" pitchFamily="18" charset="0"/>
                <a:ea typeface="华文楷体" pitchFamily="2" charset="-122"/>
              </a:rPr>
              <a:t>：完全独立</a:t>
            </a:r>
            <a:endParaRPr lang="zh-CN" altLang="en-US" sz="2000" b="0" dirty="0">
              <a:latin typeface="Times New Roman" pitchFamily="18" charset="0"/>
              <a:ea typeface="华文楷体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51606" y="3886200"/>
            <a:ext cx="8481351" cy="774956"/>
            <a:chOff x="151606" y="3886200"/>
            <a:chExt cx="8481351" cy="7749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矩形 7"/>
                <p:cNvSpPr/>
                <p:nvPr/>
              </p:nvSpPr>
              <p:spPr>
                <a:xfrm>
                  <a:off x="151606" y="3886200"/>
                  <a:ext cx="4694170" cy="77495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zh-CN" altLang="zh-CN" sz="2400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altLang="zh-CN" sz="2400" i="1">
                                <a:latin typeface="Cambria Math"/>
                              </a:rPr>
                              <m:t>𝜒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altLang="zh-CN" sz="2400">
                                <a:latin typeface="Cambria Math"/>
                              </a:rPr>
                              <m:t>AVG</m:t>
                            </m:r>
                          </m:sub>
                          <m:sup>
                            <m:r>
                              <a:rPr lang="en-US" altLang="zh-CN" sz="2400" i="1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  <m:d>
                          <m:dPr>
                            <m:ctrlPr>
                              <a:rPr lang="zh-CN" altLang="zh-CN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altLang="zh-CN" sz="2400" i="1">
                                <a:latin typeface="Cambria Math"/>
                              </a:rPr>
                              <m:t>𝑣</m:t>
                            </m:r>
                            <m:r>
                              <a:rPr lang="en-US" altLang="zh-CN" sz="2400" i="1">
                                <a:latin typeface="Cambria Math"/>
                              </a:rPr>
                              <m:t>,</m:t>
                            </m:r>
                            <m:r>
                              <a:rPr lang="en-US" altLang="zh-CN" sz="2400" i="1">
                                <a:latin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altLang="zh-CN" sz="2400" i="1">
                            <a:latin typeface="Cambria Math"/>
                          </a:rPr>
                          <m:t>=</m:t>
                        </m:r>
                        <m:nary>
                          <m:naryPr>
                            <m:chr m:val="∑"/>
                            <m:limLoc m:val="subSup"/>
                            <m:supHide m:val="on"/>
                            <m:ctrlPr>
                              <a:rPr lang="zh-CN" altLang="zh-CN" sz="2400" i="1"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a:rPr lang="en-US" altLang="zh-CN" sz="2400" i="1">
                                <a:latin typeface="Cambria Math"/>
                              </a:rPr>
                              <m:t>𝑐</m:t>
                            </m:r>
                            <m:r>
                              <a:rPr lang="en-US" altLang="zh-CN" sz="2400" i="1">
                                <a:latin typeface="Cambria Math"/>
                              </a:rPr>
                              <m:t>∈</m:t>
                            </m:r>
                            <m:r>
                              <a:rPr lang="en-US" altLang="zh-CN" sz="2400" i="1">
                                <a:latin typeface="Cambria Math"/>
                              </a:rPr>
                              <m:t>𝒞</m:t>
                            </m:r>
                          </m:sub>
                          <m:sup/>
                          <m:e>
                            <m:r>
                              <m:rPr>
                                <m:sty m:val="p"/>
                              </m:rPr>
                              <a:rPr lang="en-US" altLang="zh-CN" sz="2400">
                                <a:latin typeface="Cambria Math"/>
                              </a:rPr>
                              <m:t>Pr</m:t>
                            </m:r>
                            <m:d>
                              <m:dPr>
                                <m:ctrlPr>
                                  <a:rPr lang="zh-CN" altLang="zh-CN" sz="24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altLang="zh-CN" sz="2400" i="1">
                                    <a:latin typeface="Cambria Math"/>
                                  </a:rPr>
                                  <m:t>𝑣</m:t>
                                </m:r>
                                <m:r>
                                  <a:rPr lang="en-US" altLang="zh-CN" sz="2400" i="1">
                                    <a:latin typeface="Cambria Math"/>
                                  </a:rPr>
                                  <m:t>|</m:t>
                                </m:r>
                                <m:r>
                                  <a:rPr lang="en-US" altLang="zh-CN" sz="2400" i="1">
                                    <a:latin typeface="Cambria Math"/>
                                  </a:rPr>
                                  <m:t>𝑐</m:t>
                                </m:r>
                              </m:e>
                            </m:d>
                            <m:sSup>
                              <m:sSupPr>
                                <m:ctrlPr>
                                  <a:rPr lang="zh-CN" altLang="zh-CN" sz="24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400" i="1">
                                    <a:latin typeface="Cambria Math"/>
                                  </a:rPr>
                                  <m:t>𝜒</m:t>
                                </m:r>
                              </m:e>
                              <m:sup>
                                <m:r>
                                  <a:rPr lang="en-US" altLang="zh-CN" sz="24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zh-CN" altLang="zh-CN" sz="24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altLang="zh-CN" sz="2400" i="1">
                                    <a:latin typeface="Cambria Math"/>
                                  </a:rPr>
                                  <m:t>𝑣</m:t>
                                </m:r>
                                <m:r>
                                  <a:rPr lang="en-US" altLang="zh-CN" sz="2400" i="1">
                                    <a:latin typeface="Cambria Math"/>
                                  </a:rPr>
                                  <m:t>,</m:t>
                                </m:r>
                                <m:r>
                                  <a:rPr lang="en-US" altLang="zh-CN" sz="2400" i="1">
                                    <a:latin typeface="Cambria Math"/>
                                  </a:rPr>
                                  <m:t>𝑐</m:t>
                                </m:r>
                              </m:e>
                            </m:d>
                          </m:e>
                        </m:nary>
                      </m:oMath>
                    </m:oMathPara>
                  </a14:m>
                  <a:endParaRPr lang="zh-CN" altLang="zh-CN" sz="2400" dirty="0"/>
                </a:p>
              </p:txBody>
            </p:sp>
          </mc:Choice>
          <mc:Fallback xmlns="">
            <p:sp>
              <p:nvSpPr>
                <p:cNvPr id="8" name="矩形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1606" y="3886200"/>
                  <a:ext cx="4694170" cy="774956"/>
                </a:xfrm>
                <a:prstGeom prst="rect">
                  <a:avLst/>
                </a:prstGeom>
                <a:blipFill rotWithShape="1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矩形 30"/>
                <p:cNvSpPr/>
                <p:nvPr/>
              </p:nvSpPr>
              <p:spPr>
                <a:xfrm>
                  <a:off x="4952206" y="3977475"/>
                  <a:ext cx="3680751" cy="59240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zh-CN" altLang="zh-CN" sz="2400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altLang="zh-CN" sz="2400" i="1">
                                <a:latin typeface="Cambria Math"/>
                              </a:rPr>
                              <m:t>𝜒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altLang="zh-CN" sz="2400" b="0" i="0" smtClean="0">
                                <a:latin typeface="Cambria Math"/>
                              </a:rPr>
                              <m:t>MAX</m:t>
                            </m:r>
                          </m:sub>
                          <m:sup>
                            <m:r>
                              <a:rPr lang="en-US" altLang="zh-CN" sz="2400" i="1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  <m:d>
                          <m:dPr>
                            <m:ctrlPr>
                              <a:rPr lang="zh-CN" altLang="zh-CN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altLang="zh-CN" sz="2400" i="1">
                                <a:latin typeface="Cambria Math"/>
                              </a:rPr>
                              <m:t>𝑣</m:t>
                            </m:r>
                            <m:r>
                              <a:rPr lang="en-US" altLang="zh-CN" sz="2400" i="1">
                                <a:latin typeface="Cambria Math"/>
                              </a:rPr>
                              <m:t>,</m:t>
                            </m:r>
                            <m:r>
                              <a:rPr lang="en-US" altLang="zh-CN" sz="2400" i="1">
                                <a:latin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altLang="zh-CN" sz="2400" i="1">
                            <a:latin typeface="Cambria Math"/>
                          </a:rPr>
                          <m:t>=</m:t>
                        </m:r>
                        <m:func>
                          <m:funcPr>
                            <m:ctrlPr>
                              <a:rPr lang="en-US" altLang="zh-CN" sz="2400" i="1" smtClean="0">
                                <a:latin typeface="Cambria Math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altLang="zh-CN" sz="2400" i="1" smtClean="0">
                                    <a:latin typeface="Cambria Math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CN" sz="2400" i="0" smtClean="0">
                                    <a:latin typeface="Cambria Math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altLang="zh-CN" sz="2400" i="1">
                                    <a:latin typeface="Cambria Math"/>
                                  </a:rPr>
                                  <m:t>𝑐</m:t>
                                </m:r>
                                <m:r>
                                  <a:rPr lang="en-US" altLang="zh-CN" sz="2400" i="1">
                                    <a:latin typeface="Cambria Math"/>
                                  </a:rPr>
                                  <m:t>∈</m:t>
                                </m:r>
                                <m:r>
                                  <a:rPr lang="en-US" altLang="zh-CN" sz="2400" i="1">
                                    <a:latin typeface="Cambria Math"/>
                                  </a:rPr>
                                  <m:t>𝒞</m:t>
                                </m:r>
                              </m:lim>
                            </m:limLow>
                          </m:fName>
                          <m:e>
                            <m:sSup>
                              <m:sSupPr>
                                <m:ctrlPr>
                                  <a:rPr lang="zh-CN" altLang="zh-CN" sz="24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400" i="1">
                                    <a:latin typeface="Cambria Math"/>
                                  </a:rPr>
                                  <m:t>𝜒</m:t>
                                </m:r>
                              </m:e>
                              <m:sup>
                                <m:r>
                                  <a:rPr lang="en-US" altLang="zh-CN" sz="24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zh-CN" altLang="zh-CN" sz="24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altLang="zh-CN" sz="2400" i="1">
                                    <a:latin typeface="Cambria Math"/>
                                  </a:rPr>
                                  <m:t>𝑣</m:t>
                                </m:r>
                                <m:r>
                                  <a:rPr lang="en-US" altLang="zh-CN" sz="2400" i="1">
                                    <a:latin typeface="Cambria Math"/>
                                  </a:rPr>
                                  <m:t>,</m:t>
                                </m:r>
                                <m:r>
                                  <a:rPr lang="en-US" altLang="zh-CN" sz="2400" i="1">
                                    <a:latin typeface="Cambria Math"/>
                                  </a:rPr>
                                  <m:t>𝑐</m:t>
                                </m:r>
                              </m:e>
                            </m:d>
                          </m:e>
                        </m:func>
                      </m:oMath>
                    </m:oMathPara>
                  </a14:m>
                  <a:endParaRPr lang="zh-CN" altLang="zh-CN" sz="2400" dirty="0"/>
                </a:p>
              </p:txBody>
            </p:sp>
          </mc:Choice>
          <mc:Fallback xmlns="">
            <p:sp>
              <p:nvSpPr>
                <p:cNvPr id="31" name="矩形 3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52206" y="3977475"/>
                  <a:ext cx="3680751" cy="592406"/>
                </a:xfrm>
                <a:prstGeom prst="rect">
                  <a:avLst/>
                </a:prstGeom>
                <a:blipFill rotWithShape="1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83495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特征选择</a:t>
            </a:r>
            <a:r>
              <a:rPr lang="zh-CN" altLang="en-US" dirty="0" smtClean="0"/>
              <a:t>（</a:t>
            </a:r>
            <a:r>
              <a:rPr lang="en-US" altLang="zh-CN" dirty="0" smtClean="0"/>
              <a:t>4/4</a:t>
            </a:r>
            <a:r>
              <a:rPr lang="zh-CN" altLang="en-US" dirty="0"/>
              <a:t>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</a:rPr>
              <a:t>互信息（</a:t>
            </a:r>
            <a:r>
              <a:rPr lang="en-US" altLang="zh-CN" sz="3200" dirty="0">
                <a:latin typeface="Times New Roman" pitchFamily="18" charset="0"/>
              </a:rPr>
              <a:t>Mutual Information</a:t>
            </a:r>
            <a:r>
              <a:rPr lang="zh-CN" altLang="en-US" sz="3200" dirty="0">
                <a:latin typeface="Times New Roman" pitchFamily="18" charset="0"/>
              </a:rPr>
              <a:t>）</a:t>
            </a:r>
          </a:p>
          <a:p>
            <a:pPr lvl="1">
              <a:lnSpc>
                <a:spcPct val="125000"/>
              </a:lnSpc>
            </a:pPr>
            <a:r>
              <a:rPr lang="zh-CN" altLang="en-US" sz="2800" dirty="0">
                <a:latin typeface="Times New Roman" pitchFamily="18" charset="0"/>
              </a:rPr>
              <a:t>值越大，说明词项</a:t>
            </a:r>
            <a:r>
              <a:rPr lang="en-US" altLang="zh-CN" sz="2800" i="1" dirty="0">
                <a:latin typeface="Times New Roman" pitchFamily="18" charset="0"/>
              </a:rPr>
              <a:t>v</a:t>
            </a:r>
            <a:r>
              <a:rPr lang="zh-CN" altLang="en-US" sz="2800" dirty="0">
                <a:latin typeface="Times New Roman" pitchFamily="18" charset="0"/>
              </a:rPr>
              <a:t>和类别</a:t>
            </a:r>
            <a:r>
              <a:rPr lang="en-US" altLang="zh-CN" sz="2800" i="1" dirty="0">
                <a:latin typeface="Times New Roman" pitchFamily="18" charset="0"/>
              </a:rPr>
              <a:t>c</a:t>
            </a:r>
            <a:r>
              <a:rPr lang="zh-CN" altLang="en-US" sz="2800" dirty="0">
                <a:latin typeface="Times New Roman" pitchFamily="18" charset="0"/>
              </a:rPr>
              <a:t>共现程度越大</a:t>
            </a:r>
          </a:p>
          <a:p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表格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94619385"/>
                  </p:ext>
                </p:extLst>
              </p:nvPr>
            </p:nvGraphicFramePr>
            <p:xfrm>
              <a:off x="8228806" y="1447800"/>
              <a:ext cx="3657600" cy="13716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19200"/>
                    <a:gridCol w="1219200"/>
                    <a:gridCol w="1219200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baseline="0" smtClean="0">
                                    <a:latin typeface="Cambria Math"/>
                                    <a:ea typeface="华文楷体" pitchFamily="2" charset="-122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zh-CN" altLang="en-US" sz="2400" i="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baseline="0" smtClean="0">
                                    <a:latin typeface="Cambria Math"/>
                                    <a:ea typeface="Cambria Math"/>
                                  </a:rPr>
                                  <m:t>∼</m:t>
                                </m:r>
                                <m:r>
                                  <a:rPr lang="en-US" altLang="zh-CN" sz="2400" b="0" i="1" baseline="0" smtClean="0">
                                    <a:latin typeface="Cambria Math"/>
                                    <a:ea typeface="华文楷体" pitchFamily="2" charset="-122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zh-CN" altLang="en-US" sz="2400" i="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baseline="0" smtClean="0">
                                    <a:latin typeface="Cambria Math"/>
                                    <a:ea typeface="华文楷体" pitchFamily="2" charset="-122"/>
                                  </a:rPr>
                                  <m:t>𝑣</m:t>
                                </m:r>
                              </m:oMath>
                            </m:oMathPara>
                          </a14:m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i="1" baseline="0" smtClean="0">
                                    <a:latin typeface="Cambria Math"/>
                                    <a:ea typeface="华文楷体" pitchFamily="2" charset="-122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lang="zh-CN" altLang="en-US" sz="2400" i="1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baseline="0" smtClean="0">
                                    <a:latin typeface="Cambria Math"/>
                                    <a:ea typeface="华文楷体" pitchFamily="2" charset="-122"/>
                                  </a:rPr>
                                  <m:t>𝐵</m:t>
                                </m:r>
                              </m:oMath>
                            </m:oMathPara>
                          </a14:m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baseline="0" smtClean="0">
                                    <a:latin typeface="Cambria Math"/>
                                    <a:ea typeface="Cambria Math"/>
                                  </a:rPr>
                                  <m:t>∼</m:t>
                                </m:r>
                                <m:r>
                                  <a:rPr lang="en-US" altLang="zh-CN" sz="2400" b="0" i="1" baseline="0" smtClean="0">
                                    <a:latin typeface="Cambria Math"/>
                                    <a:ea typeface="华文楷体" pitchFamily="2" charset="-122"/>
                                  </a:rPr>
                                  <m:t>𝑣</m:t>
                                </m:r>
                              </m:oMath>
                            </m:oMathPara>
                          </a14:m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baseline="0" smtClean="0">
                                    <a:latin typeface="Cambria Math"/>
                                    <a:ea typeface="华文楷体" pitchFamily="2" charset="-122"/>
                                  </a:rPr>
                                  <m:t>𝐶</m:t>
                                </m:r>
                              </m:oMath>
                            </m:oMathPara>
                          </a14:m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baseline="0" smtClean="0">
                                    <a:latin typeface="Cambria Math"/>
                                    <a:ea typeface="华文楷体" pitchFamily="2" charset="-122"/>
                                  </a:rPr>
                                  <m:t>𝐷</m:t>
                                </m:r>
                              </m:oMath>
                            </m:oMathPara>
                          </a14:m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表格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94619385"/>
                  </p:ext>
                </p:extLst>
              </p:nvPr>
            </p:nvGraphicFramePr>
            <p:xfrm>
              <a:off x="8228806" y="1447800"/>
              <a:ext cx="3657600" cy="13716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19200"/>
                    <a:gridCol w="1219200"/>
                    <a:gridCol w="1219200"/>
                  </a:tblGrid>
                  <a:tr h="457200">
                    <a:tc>
                      <a:txBody>
                        <a:bodyPr/>
                        <a:lstStyle/>
                        <a:p>
                          <a:pPr/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500" t="-1333" r="-10000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500" t="-1333" b="-200000"/>
                          </a:stretch>
                        </a:blipFill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500" t="-101333" r="-20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100500" t="-101333" r="-10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200500" t="-101333" b="-100000"/>
                          </a:stretch>
                        </a:blipFill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500" t="-201333" r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100500" t="-201333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 rotWithShape="1">
                          <a:blip r:embed="rId2"/>
                          <a:stretch>
                            <a:fillRect l="-200500" t="-201333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矩形 10"/>
              <p:cNvSpPr/>
              <p:nvPr/>
            </p:nvSpPr>
            <p:spPr>
              <a:xfrm>
                <a:off x="1294606" y="2971800"/>
                <a:ext cx="9601200" cy="8613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latin typeface="Cambria Math"/>
                        </a:rPr>
                        <m:t>𝑀𝐼</m:t>
                      </m:r>
                      <m:r>
                        <a:rPr lang="en-US" altLang="zh-CN" sz="2400" i="1" smtClean="0">
                          <a:latin typeface="Cambria Math"/>
                        </a:rPr>
                        <m:t>(</m:t>
                      </m:r>
                      <m:r>
                        <a:rPr lang="en-US" altLang="zh-CN" sz="2400" i="1" smtClean="0">
                          <a:latin typeface="Cambria Math"/>
                        </a:rPr>
                        <m:t>𝑣</m:t>
                      </m:r>
                      <m:r>
                        <a:rPr lang="en-US" altLang="zh-CN" sz="2400" i="1" smtClean="0">
                          <a:latin typeface="Cambria Math"/>
                        </a:rPr>
                        <m:t>,</m:t>
                      </m:r>
                      <m:r>
                        <a:rPr lang="en-US" altLang="zh-CN" sz="2400" i="1" smtClean="0">
                          <a:latin typeface="Cambria Math"/>
                        </a:rPr>
                        <m:t>𝑐</m:t>
                      </m:r>
                      <m:r>
                        <a:rPr lang="en-US" altLang="zh-CN" sz="2400" i="1" smtClean="0">
                          <a:latin typeface="Cambria Math"/>
                        </a:rPr>
                        <m:t>)=</m:t>
                      </m:r>
                      <m:sSub>
                        <m:sSubPr>
                          <m:ctrlPr>
                            <a:rPr lang="zh-CN" altLang="zh-CN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2400">
                              <a:latin typeface="Cambria Math"/>
                            </a:rPr>
                            <m:t>log</m:t>
                          </m:r>
                        </m:e>
                        <m:sub>
                          <m:r>
                            <a:rPr lang="en-US" altLang="zh-CN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zh-CN" altLang="zh-CN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altLang="zh-CN" sz="2400" i="0">
                              <a:latin typeface="Cambria Math"/>
                            </a:rPr>
                            <m:t>Pr</m:t>
                          </m:r>
                          <m:r>
                            <a:rPr lang="en-US" altLang="zh-CN" sz="2400" i="1">
                              <a:latin typeface="Cambria Math"/>
                            </a:rPr>
                            <m:t>(</m:t>
                          </m:r>
                          <m:r>
                            <a:rPr lang="en-US" altLang="zh-CN" sz="2400" i="1">
                              <a:latin typeface="Cambria Math"/>
                            </a:rPr>
                            <m:t>𝑣</m:t>
                          </m:r>
                          <m:r>
                            <a:rPr lang="en-US" altLang="zh-CN" sz="2400" b="1" i="1" smtClean="0">
                              <a:latin typeface="Cambria Math"/>
                            </a:rPr>
                            <m:t>,</m:t>
                          </m:r>
                          <m:r>
                            <a:rPr lang="en-US" altLang="zh-CN" sz="2400" i="1">
                              <a:latin typeface="Cambria Math"/>
                            </a:rPr>
                            <m:t>𝑐</m:t>
                          </m:r>
                          <m:r>
                            <a:rPr lang="en-US" altLang="zh-CN" sz="2400" i="1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altLang="zh-CN" sz="2400" i="0">
                              <a:latin typeface="Cambria Math"/>
                            </a:rPr>
                            <m:t>Pr</m:t>
                          </m:r>
                          <m:r>
                            <a:rPr lang="en-US" altLang="zh-CN" sz="2400" i="1">
                              <a:latin typeface="Cambria Math"/>
                            </a:rPr>
                            <m:t>(</m:t>
                          </m:r>
                          <m:r>
                            <a:rPr lang="en-US" altLang="zh-CN" sz="2400" i="1">
                              <a:latin typeface="Cambria Math"/>
                            </a:rPr>
                            <m:t>𝑣</m:t>
                          </m:r>
                          <m:r>
                            <a:rPr lang="en-US" altLang="zh-CN" sz="2400" i="1">
                              <a:latin typeface="Cambria Math"/>
                            </a:rPr>
                            <m:t>)</m:t>
                          </m:r>
                          <m:r>
                            <a:rPr lang="en-US" altLang="zh-CN" sz="2400" i="1">
                              <a:latin typeface="Cambria Math"/>
                            </a:rPr>
                            <m:t>𝑃𝑟</m:t>
                          </m:r>
                          <m:r>
                            <a:rPr lang="en-US" altLang="zh-CN" sz="2400" i="1">
                              <a:latin typeface="Cambria Math"/>
                            </a:rPr>
                            <m:t>(</m:t>
                          </m:r>
                          <m:r>
                            <a:rPr lang="en-US" altLang="zh-CN" sz="2400" i="1">
                              <a:latin typeface="Cambria Math"/>
                            </a:rPr>
                            <m:t>𝑐</m:t>
                          </m:r>
                          <m:r>
                            <a:rPr lang="en-US" altLang="zh-CN" sz="2400" i="1">
                              <a:latin typeface="Cambria Math"/>
                            </a:rPr>
                            <m:t>)</m:t>
                          </m:r>
                        </m:den>
                      </m:f>
                      <m:r>
                        <a:rPr lang="en-US" altLang="zh-CN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zh-CN" altLang="zh-CN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2400">
                              <a:latin typeface="Cambria Math"/>
                            </a:rPr>
                            <m:t>log</m:t>
                          </m:r>
                        </m:e>
                        <m:sub>
                          <m:r>
                            <a:rPr lang="en-US" altLang="zh-CN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zh-CN" altLang="zh-CN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altLang="zh-CN" sz="2400" i="0">
                              <a:latin typeface="Cambria Math"/>
                            </a:rPr>
                            <m:t>Pr</m:t>
                          </m:r>
                          <m:r>
                            <a:rPr lang="en-US" altLang="zh-CN" sz="2400" i="1">
                              <a:latin typeface="Cambria Math"/>
                            </a:rPr>
                            <m:t>(</m:t>
                          </m:r>
                          <m:r>
                            <a:rPr lang="en-US" altLang="zh-CN" sz="2400" i="1">
                              <a:latin typeface="Cambria Math"/>
                            </a:rPr>
                            <m:t>𝑣</m:t>
                          </m:r>
                          <m:r>
                            <a:rPr lang="en-US" altLang="zh-CN" sz="2400" i="1">
                              <a:latin typeface="Cambria Math"/>
                            </a:rPr>
                            <m:t>|</m:t>
                          </m:r>
                          <m:r>
                            <a:rPr lang="en-US" altLang="zh-CN" sz="2400" i="1">
                              <a:latin typeface="Cambria Math"/>
                            </a:rPr>
                            <m:t>𝑐</m:t>
                          </m:r>
                          <m:r>
                            <a:rPr lang="en-US" altLang="zh-CN" sz="2400" i="1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altLang="zh-CN" sz="2400" i="0">
                              <a:latin typeface="Cambria Math"/>
                            </a:rPr>
                            <m:t>Pr</m:t>
                          </m:r>
                          <m:r>
                            <a:rPr lang="en-US" altLang="zh-CN" sz="2400" i="1">
                              <a:latin typeface="Cambria Math"/>
                            </a:rPr>
                            <m:t>(</m:t>
                          </m:r>
                          <m:r>
                            <a:rPr lang="en-US" altLang="zh-CN" sz="2400" i="1">
                              <a:latin typeface="Cambria Math"/>
                            </a:rPr>
                            <m:t>𝑣</m:t>
                          </m:r>
                          <m:r>
                            <a:rPr lang="en-US" altLang="zh-CN" sz="2400" i="1">
                              <a:latin typeface="Cambria Math"/>
                            </a:rPr>
                            <m:t>)</m:t>
                          </m:r>
                        </m:den>
                      </m:f>
                      <m:r>
                        <a:rPr lang="en-US" altLang="zh-CN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zh-CN" altLang="zh-CN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2400">
                              <a:latin typeface="Cambria Math"/>
                            </a:rPr>
                            <m:t>log</m:t>
                          </m:r>
                        </m:e>
                        <m:sub>
                          <m:r>
                            <a:rPr lang="en-US" altLang="zh-CN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zh-CN" altLang="zh-CN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latin typeface="Cambria Math"/>
                            </a:rPr>
                            <m:t>𝐴</m:t>
                          </m:r>
                          <m:r>
                            <a:rPr lang="en-US" altLang="zh-CN" sz="2400" i="1">
                              <a:latin typeface="Cambria Math"/>
                            </a:rPr>
                            <m:t>×</m:t>
                          </m:r>
                          <m:r>
                            <a:rPr lang="en-US" altLang="zh-CN" sz="2400" i="1">
                              <a:latin typeface="Cambria Math"/>
                            </a:rPr>
                            <m:t>𝑁</m:t>
                          </m:r>
                        </m:num>
                        <m:den>
                          <m:r>
                            <a:rPr lang="en-US" altLang="zh-CN" sz="2400" i="1">
                              <a:latin typeface="Cambria Math"/>
                            </a:rPr>
                            <m:t>(</m:t>
                          </m:r>
                          <m:r>
                            <a:rPr lang="en-US" altLang="zh-CN" sz="2400" i="1">
                              <a:latin typeface="Cambria Math"/>
                            </a:rPr>
                            <m:t>𝐴</m:t>
                          </m:r>
                          <m:r>
                            <a:rPr lang="en-US" altLang="zh-CN" sz="2400" i="1">
                              <a:latin typeface="Cambria Math"/>
                            </a:rPr>
                            <m:t>+</m:t>
                          </m:r>
                          <m:r>
                            <a:rPr lang="en-US" altLang="zh-CN" sz="2400" i="1">
                              <a:latin typeface="Cambria Math"/>
                            </a:rPr>
                            <m:t>𝐶</m:t>
                          </m:r>
                          <m:r>
                            <a:rPr lang="en-US" altLang="zh-CN" sz="2400" i="1">
                              <a:latin typeface="Cambria Math"/>
                            </a:rPr>
                            <m:t>)(</m:t>
                          </m:r>
                          <m:r>
                            <a:rPr lang="en-US" altLang="zh-CN" sz="2400" i="1">
                              <a:latin typeface="Cambria Math"/>
                            </a:rPr>
                            <m:t>𝐴</m:t>
                          </m:r>
                          <m:r>
                            <a:rPr lang="en-US" altLang="zh-CN" sz="2400" i="1">
                              <a:latin typeface="Cambria Math"/>
                            </a:rPr>
                            <m:t>+</m:t>
                          </m:r>
                          <m:r>
                            <a:rPr lang="en-US" altLang="zh-CN" sz="2400" i="1">
                              <a:latin typeface="Cambria Math"/>
                            </a:rPr>
                            <m:t>𝐵</m:t>
                          </m:r>
                          <m:r>
                            <a:rPr lang="en-US" altLang="zh-CN" sz="2400" i="1">
                              <a:latin typeface="Cambria Math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1" name="矩形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4606" y="2971800"/>
                <a:ext cx="9601200" cy="86132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表格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21752973"/>
                  </p:ext>
                </p:extLst>
              </p:nvPr>
            </p:nvGraphicFramePr>
            <p:xfrm>
              <a:off x="227806" y="4981843"/>
              <a:ext cx="3657600" cy="13716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19200"/>
                    <a:gridCol w="1219200"/>
                    <a:gridCol w="1219200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baseline="0" smtClean="0">
                                    <a:latin typeface="Cambria Math"/>
                                    <a:ea typeface="华文楷体" pitchFamily="2" charset="-122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zh-CN" altLang="en-US" sz="2400" i="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baseline="0" smtClean="0">
                                    <a:latin typeface="Cambria Math"/>
                                    <a:ea typeface="Cambria Math"/>
                                  </a:rPr>
                                  <m:t>∼</m:t>
                                </m:r>
                                <m:r>
                                  <a:rPr lang="en-US" altLang="zh-CN" sz="2400" b="0" i="1" baseline="0" smtClean="0">
                                    <a:latin typeface="Cambria Math"/>
                                    <a:ea typeface="华文楷体" pitchFamily="2" charset="-122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zh-CN" altLang="en-US" sz="2400" i="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baseline="0" smtClean="0">
                                    <a:latin typeface="Cambria Math"/>
                                    <a:ea typeface="华文楷体" pitchFamily="2" charset="-122"/>
                                  </a:rPr>
                                  <m:t>𝑣</m:t>
                                </m:r>
                              </m:oMath>
                            </m:oMathPara>
                          </a14:m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i="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80</a:t>
                          </a:r>
                          <a:endParaRPr lang="zh-CN" altLang="en-US" sz="2400" i="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10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baseline="0" smtClean="0">
                                    <a:latin typeface="Cambria Math"/>
                                    <a:ea typeface="Cambria Math"/>
                                  </a:rPr>
                                  <m:t>∼</m:t>
                                </m:r>
                                <m:r>
                                  <a:rPr lang="en-US" altLang="zh-CN" sz="2400" b="0" i="1" baseline="0" smtClean="0">
                                    <a:latin typeface="Cambria Math"/>
                                    <a:ea typeface="华文楷体" pitchFamily="2" charset="-122"/>
                                  </a:rPr>
                                  <m:t>𝑣</m:t>
                                </m:r>
                              </m:oMath>
                            </m:oMathPara>
                          </a14:m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20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90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表格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21752973"/>
                  </p:ext>
                </p:extLst>
              </p:nvPr>
            </p:nvGraphicFramePr>
            <p:xfrm>
              <a:off x="227806" y="4981843"/>
              <a:ext cx="3657600" cy="13716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19200"/>
                    <a:gridCol w="1219200"/>
                    <a:gridCol w="1219200"/>
                  </a:tblGrid>
                  <a:tr h="457200">
                    <a:tc>
                      <a:txBody>
                        <a:bodyPr/>
                        <a:lstStyle/>
                        <a:p>
                          <a:pPr/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000" r="-100500" b="-2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00000" r="-500" b="-230667"/>
                          </a:stretch>
                        </a:blipFill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t="-100000" r="-200500" b="-1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i="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80</a:t>
                          </a:r>
                          <a:endParaRPr lang="zh-CN" altLang="en-US" sz="2400" i="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10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t="-200000" r="-200500" b="-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20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90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表格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28276128"/>
                  </p:ext>
                </p:extLst>
              </p:nvPr>
            </p:nvGraphicFramePr>
            <p:xfrm>
              <a:off x="4266406" y="4981843"/>
              <a:ext cx="3657600" cy="13716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19200"/>
                    <a:gridCol w="1219200"/>
                    <a:gridCol w="1219200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baseline="0" smtClean="0">
                                    <a:latin typeface="Cambria Math"/>
                                    <a:ea typeface="华文楷体" pitchFamily="2" charset="-122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zh-CN" altLang="en-US" sz="2400" i="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baseline="0" smtClean="0">
                                    <a:latin typeface="Cambria Math"/>
                                    <a:ea typeface="Cambria Math"/>
                                  </a:rPr>
                                  <m:t>∼</m:t>
                                </m:r>
                                <m:r>
                                  <a:rPr lang="en-US" altLang="zh-CN" sz="2400" b="0" i="1" baseline="0" smtClean="0">
                                    <a:latin typeface="Cambria Math"/>
                                    <a:ea typeface="华文楷体" pitchFamily="2" charset="-122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zh-CN" altLang="en-US" sz="2400" i="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baseline="0" smtClean="0">
                                    <a:latin typeface="Cambria Math"/>
                                    <a:ea typeface="华文楷体" pitchFamily="2" charset="-122"/>
                                  </a:rPr>
                                  <m:t>𝑣</m:t>
                                </m:r>
                              </m:oMath>
                            </m:oMathPara>
                          </a14:m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i="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60</a:t>
                          </a:r>
                          <a:endParaRPr lang="zh-CN" altLang="en-US" sz="2400" i="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40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baseline="0" smtClean="0">
                                    <a:latin typeface="Cambria Math"/>
                                    <a:ea typeface="Cambria Math"/>
                                  </a:rPr>
                                  <m:t>∼</m:t>
                                </m:r>
                                <m:r>
                                  <a:rPr lang="en-US" altLang="zh-CN" sz="2400" b="0" i="1" baseline="0" smtClean="0">
                                    <a:latin typeface="Cambria Math"/>
                                    <a:ea typeface="华文楷体" pitchFamily="2" charset="-122"/>
                                  </a:rPr>
                                  <m:t>𝑣</m:t>
                                </m:r>
                              </m:oMath>
                            </m:oMathPara>
                          </a14:m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40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60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表格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28276128"/>
                  </p:ext>
                </p:extLst>
              </p:nvPr>
            </p:nvGraphicFramePr>
            <p:xfrm>
              <a:off x="4266406" y="4981843"/>
              <a:ext cx="3657600" cy="13716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19200"/>
                    <a:gridCol w="1219200"/>
                    <a:gridCol w="1219200"/>
                  </a:tblGrid>
                  <a:tr h="457200">
                    <a:tc>
                      <a:txBody>
                        <a:bodyPr/>
                        <a:lstStyle/>
                        <a:p>
                          <a:pPr/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500" r="-100000" b="-2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200500" b="-230667"/>
                          </a:stretch>
                        </a:blipFill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 rotWithShape="1">
                          <a:blip r:embed="rId5"/>
                          <a:stretch>
                            <a:fillRect l="-500" t="-100000" r="-200000" b="-1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i="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60</a:t>
                          </a:r>
                          <a:endParaRPr lang="zh-CN" altLang="en-US" sz="2400" i="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40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 rotWithShape="1">
                          <a:blip r:embed="rId5"/>
                          <a:stretch>
                            <a:fillRect l="-500" t="-200000" r="-200000" b="-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40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60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表格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88341357"/>
                  </p:ext>
                </p:extLst>
              </p:nvPr>
            </p:nvGraphicFramePr>
            <p:xfrm>
              <a:off x="8305006" y="4981843"/>
              <a:ext cx="3657600" cy="13716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19200"/>
                    <a:gridCol w="1219200"/>
                    <a:gridCol w="1219200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baseline="0" smtClean="0">
                                    <a:latin typeface="Cambria Math"/>
                                    <a:ea typeface="华文楷体" pitchFamily="2" charset="-122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zh-CN" altLang="en-US" sz="2400" i="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baseline="0" smtClean="0">
                                    <a:latin typeface="Cambria Math"/>
                                    <a:ea typeface="Cambria Math"/>
                                  </a:rPr>
                                  <m:t>∼</m:t>
                                </m:r>
                                <m:r>
                                  <a:rPr lang="en-US" altLang="zh-CN" sz="2400" b="0" i="1" baseline="0" smtClean="0">
                                    <a:latin typeface="Cambria Math"/>
                                    <a:ea typeface="华文楷体" pitchFamily="2" charset="-122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zh-CN" altLang="en-US" sz="2400" i="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baseline="0" smtClean="0">
                                    <a:latin typeface="Cambria Math"/>
                                    <a:ea typeface="华文楷体" pitchFamily="2" charset="-122"/>
                                  </a:rPr>
                                  <m:t>𝑣</m:t>
                                </m:r>
                              </m:oMath>
                            </m:oMathPara>
                          </a14:m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i="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50</a:t>
                          </a:r>
                          <a:endParaRPr lang="zh-CN" altLang="en-US" sz="2400" i="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50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baseline="0" smtClean="0">
                                    <a:latin typeface="Cambria Math"/>
                                    <a:ea typeface="Cambria Math"/>
                                  </a:rPr>
                                  <m:t>∼</m:t>
                                </m:r>
                                <m:r>
                                  <a:rPr lang="en-US" altLang="zh-CN" sz="2400" b="0" i="1" baseline="0" smtClean="0">
                                    <a:latin typeface="Cambria Math"/>
                                    <a:ea typeface="华文楷体" pitchFamily="2" charset="-122"/>
                                  </a:rPr>
                                  <m:t>𝑣</m:t>
                                </m:r>
                              </m:oMath>
                            </m:oMathPara>
                          </a14:m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50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50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表格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88341357"/>
                  </p:ext>
                </p:extLst>
              </p:nvPr>
            </p:nvGraphicFramePr>
            <p:xfrm>
              <a:off x="8305006" y="4981843"/>
              <a:ext cx="3657600" cy="13716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19200"/>
                    <a:gridCol w="1219200"/>
                    <a:gridCol w="1219200"/>
                  </a:tblGrid>
                  <a:tr h="457200">
                    <a:tc>
                      <a:txBody>
                        <a:bodyPr/>
                        <a:lstStyle/>
                        <a:p>
                          <a:pPr/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000" r="-100500" b="-2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200000" r="-500" b="-230667"/>
                          </a:stretch>
                        </a:blipFill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 rotWithShape="1">
                          <a:blip r:embed="rId6"/>
                          <a:stretch>
                            <a:fillRect t="-100000" r="-200500" b="-1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i="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50</a:t>
                          </a:r>
                          <a:endParaRPr lang="zh-CN" altLang="en-US" sz="2400" i="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50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 rotWithShape="1">
                          <a:blip r:embed="rId6"/>
                          <a:stretch>
                            <a:fillRect t="-200000" r="-200500" b="-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50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aseline="0" dirty="0" smtClean="0">
                              <a:latin typeface="Times New Roman" pitchFamily="18" charset="0"/>
                              <a:ea typeface="华文楷体" pitchFamily="2" charset="-122"/>
                            </a:rPr>
                            <a:t>50</a:t>
                          </a:r>
                          <a:endParaRPr lang="zh-CN" altLang="en-US" sz="2400" baseline="0" dirty="0">
                            <a:latin typeface="Times New Roman" pitchFamily="18" charset="0"/>
                            <a:ea typeface="华文楷体" pitchFamily="2" charset="-122"/>
                          </a:endParaRP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p:sp>
        <p:nvSpPr>
          <p:cNvPr id="15" name="矩形 14"/>
          <p:cNvSpPr/>
          <p:nvPr/>
        </p:nvSpPr>
        <p:spPr>
          <a:xfrm>
            <a:off x="1098652" y="6381690"/>
            <a:ext cx="19159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0" dirty="0" smtClean="0">
                <a:latin typeface="Times New Roman" pitchFamily="18" charset="0"/>
                <a:ea typeface="华文楷体" pitchFamily="2" charset="-122"/>
              </a:rPr>
              <a:t>0.8365</a:t>
            </a:r>
            <a:r>
              <a:rPr lang="zh-CN" altLang="en-US" sz="2000" b="0" dirty="0" smtClean="0">
                <a:latin typeface="Times New Roman" pitchFamily="18" charset="0"/>
                <a:ea typeface="华文楷体" pitchFamily="2" charset="-122"/>
              </a:rPr>
              <a:t>：强共现</a:t>
            </a:r>
            <a:endParaRPr lang="zh-CN" altLang="en-US" sz="2000" b="0" dirty="0">
              <a:latin typeface="Times New Roman" pitchFamily="18" charset="0"/>
              <a:ea typeface="华文楷体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137252" y="6381690"/>
            <a:ext cx="19159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0" dirty="0" smtClean="0">
                <a:latin typeface="Times New Roman" pitchFamily="18" charset="0"/>
                <a:ea typeface="华文楷体" pitchFamily="2" charset="-122"/>
              </a:rPr>
              <a:t>0.2630</a:t>
            </a:r>
            <a:r>
              <a:rPr lang="zh-CN" altLang="en-US" sz="2000" b="0" dirty="0" smtClean="0">
                <a:latin typeface="Times New Roman" pitchFamily="18" charset="0"/>
                <a:ea typeface="华文楷体" pitchFamily="2" charset="-122"/>
              </a:rPr>
              <a:t>：</a:t>
            </a:r>
            <a:r>
              <a:rPr lang="zh-CN" altLang="en-US" sz="2000" b="0" dirty="0">
                <a:latin typeface="Times New Roman" pitchFamily="18" charset="0"/>
                <a:ea typeface="华文楷体" pitchFamily="2" charset="-122"/>
              </a:rPr>
              <a:t>弱</a:t>
            </a:r>
            <a:r>
              <a:rPr lang="zh-CN" altLang="en-US" sz="2000" b="0" dirty="0" smtClean="0">
                <a:latin typeface="Times New Roman" pitchFamily="18" charset="0"/>
                <a:ea typeface="华文楷体" pitchFamily="2" charset="-122"/>
              </a:rPr>
              <a:t>相关</a:t>
            </a:r>
            <a:endParaRPr lang="zh-CN" altLang="en-US" sz="2000" b="0" dirty="0">
              <a:latin typeface="Times New Roman" pitchFamily="18" charset="0"/>
              <a:ea typeface="华文楷体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9239972" y="6381690"/>
            <a:ext cx="17876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0" dirty="0" smtClean="0">
                <a:latin typeface="Times New Roman" pitchFamily="18" charset="0"/>
                <a:ea typeface="华文楷体" pitchFamily="2" charset="-122"/>
              </a:rPr>
              <a:t>0.0</a:t>
            </a:r>
            <a:r>
              <a:rPr lang="zh-CN" altLang="en-US" sz="2000" b="0" dirty="0" smtClean="0">
                <a:latin typeface="Times New Roman" pitchFamily="18" charset="0"/>
                <a:ea typeface="华文楷体" pitchFamily="2" charset="-122"/>
              </a:rPr>
              <a:t>：完全独立</a:t>
            </a:r>
            <a:endParaRPr lang="zh-CN" altLang="en-US" sz="2000" b="0" dirty="0">
              <a:latin typeface="Times New Roman" pitchFamily="18" charset="0"/>
              <a:ea typeface="华文楷体" pitchFamily="2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854531" y="4025644"/>
            <a:ext cx="8721673" cy="774956"/>
            <a:chOff x="151606" y="3886200"/>
            <a:chExt cx="8721673" cy="7749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矩形 18"/>
                <p:cNvSpPr/>
                <p:nvPr/>
              </p:nvSpPr>
              <p:spPr>
                <a:xfrm>
                  <a:off x="151606" y="3886200"/>
                  <a:ext cx="5013232" cy="77495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latin typeface="Cambria Math"/>
                              </a:rPr>
                              <m:t>𝑀𝐼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altLang="zh-CN" sz="2400" i="1">
                                <a:latin typeface="Cambria Math"/>
                              </a:rPr>
                              <m:t>AV</m:t>
                            </m:r>
                            <m:r>
                              <m:rPr>
                                <m:sty m:val="p"/>
                              </m:rPr>
                              <a:rPr lang="en-US" altLang="zh-CN" sz="2400" b="0" i="0" smtClean="0">
                                <a:latin typeface="Cambria Math"/>
                              </a:rPr>
                              <m:t>G</m:t>
                            </m:r>
                          </m:sub>
                        </m:sSub>
                        <m:d>
                          <m:dPr>
                            <m:ctrlPr>
                              <a:rPr lang="zh-CN" altLang="zh-CN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altLang="zh-CN" sz="2400" i="1">
                                <a:latin typeface="Cambria Math"/>
                              </a:rPr>
                              <m:t>𝑣</m:t>
                            </m:r>
                            <m:r>
                              <a:rPr lang="en-US" altLang="zh-CN" sz="2400" i="1">
                                <a:latin typeface="Cambria Math"/>
                              </a:rPr>
                              <m:t>,</m:t>
                            </m:r>
                            <m:r>
                              <a:rPr lang="en-US" altLang="zh-CN" sz="2400" i="1">
                                <a:latin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altLang="zh-CN" sz="2400" i="1">
                            <a:latin typeface="Cambria Math"/>
                          </a:rPr>
                          <m:t>=</m:t>
                        </m:r>
                        <m:nary>
                          <m:naryPr>
                            <m:chr m:val="∑"/>
                            <m:limLoc m:val="subSup"/>
                            <m:supHide m:val="on"/>
                            <m:ctrlPr>
                              <a:rPr lang="zh-CN" altLang="zh-CN" sz="2400" i="1"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a:rPr lang="en-US" altLang="zh-CN" sz="2400" i="1">
                                <a:latin typeface="Cambria Math"/>
                              </a:rPr>
                              <m:t>𝑐</m:t>
                            </m:r>
                            <m:r>
                              <a:rPr lang="en-US" altLang="zh-CN" sz="2400" i="1">
                                <a:latin typeface="Cambria Math"/>
                              </a:rPr>
                              <m:t>∈</m:t>
                            </m:r>
                            <m:r>
                              <a:rPr lang="en-US" altLang="zh-CN" sz="2400" i="1">
                                <a:latin typeface="Cambria Math"/>
                              </a:rPr>
                              <m:t>𝒞</m:t>
                            </m:r>
                          </m:sub>
                          <m:sup/>
                          <m:e>
                            <m:r>
                              <m:rPr>
                                <m:sty m:val="p"/>
                              </m:rPr>
                              <a:rPr lang="en-US" altLang="zh-CN" sz="2400">
                                <a:latin typeface="Cambria Math"/>
                              </a:rPr>
                              <m:t>Pr</m:t>
                            </m:r>
                            <m:d>
                              <m:dPr>
                                <m:ctrlPr>
                                  <a:rPr lang="zh-CN" altLang="zh-CN" sz="24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altLang="zh-CN" sz="2400" i="1">
                                    <a:latin typeface="Cambria Math"/>
                                  </a:rPr>
                                  <m:t>𝑣</m:t>
                                </m:r>
                                <m:r>
                                  <a:rPr lang="en-US" altLang="zh-CN" sz="2400" i="1">
                                    <a:latin typeface="Cambria Math"/>
                                  </a:rPr>
                                  <m:t>|</m:t>
                                </m:r>
                                <m:r>
                                  <a:rPr lang="en-US" altLang="zh-CN" sz="2400" i="1">
                                    <a:latin typeface="Cambria Math"/>
                                  </a:rPr>
                                  <m:t>𝑐</m:t>
                                </m:r>
                              </m:e>
                            </m:d>
                            <m:r>
                              <a:rPr lang="en-US" altLang="zh-CN" sz="2400" b="0" i="1" smtClean="0">
                                <a:latin typeface="Cambria Math"/>
                              </a:rPr>
                              <m:t>𝑀𝐼</m:t>
                            </m:r>
                            <m:d>
                              <m:dPr>
                                <m:ctrlPr>
                                  <a:rPr lang="zh-CN" altLang="zh-CN" sz="24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altLang="zh-CN" sz="2400" i="1">
                                    <a:latin typeface="Cambria Math"/>
                                  </a:rPr>
                                  <m:t>𝑣</m:t>
                                </m:r>
                                <m:r>
                                  <a:rPr lang="en-US" altLang="zh-CN" sz="2400" i="1">
                                    <a:latin typeface="Cambria Math"/>
                                  </a:rPr>
                                  <m:t>,</m:t>
                                </m:r>
                                <m:r>
                                  <a:rPr lang="en-US" altLang="zh-CN" sz="2400" i="1">
                                    <a:latin typeface="Cambria Math"/>
                                  </a:rPr>
                                  <m:t>𝑐</m:t>
                                </m:r>
                              </m:e>
                            </m:d>
                          </m:e>
                        </m:nary>
                      </m:oMath>
                    </m:oMathPara>
                  </a14:m>
                  <a:endParaRPr lang="zh-CN" altLang="zh-CN" sz="2400" dirty="0"/>
                </a:p>
              </p:txBody>
            </p:sp>
          </mc:Choice>
          <mc:Fallback xmlns="">
            <p:sp>
              <p:nvSpPr>
                <p:cNvPr id="19" name="矩形 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1606" y="3886200"/>
                  <a:ext cx="5013232" cy="774956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矩形 19"/>
                <p:cNvSpPr/>
                <p:nvPr/>
              </p:nvSpPr>
              <p:spPr>
                <a:xfrm>
                  <a:off x="4952206" y="3977475"/>
                  <a:ext cx="3921073" cy="57554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4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zh-CN" sz="2400" b="0" i="1">
                                <a:latin typeface="Cambria Math"/>
                              </a:rPr>
                              <m:t>𝑀𝐼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altLang="zh-CN" sz="2400" b="0" i="0" smtClean="0">
                                <a:latin typeface="Cambria Math"/>
                              </a:rPr>
                              <m:t>MAX</m:t>
                            </m:r>
                          </m:sub>
                        </m:sSub>
                        <m:d>
                          <m:dPr>
                            <m:ctrlPr>
                              <a:rPr lang="zh-CN" altLang="zh-CN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altLang="zh-CN" sz="2400" i="1">
                                <a:latin typeface="Cambria Math"/>
                              </a:rPr>
                              <m:t>𝑣</m:t>
                            </m:r>
                            <m:r>
                              <a:rPr lang="en-US" altLang="zh-CN" sz="2400" i="1">
                                <a:latin typeface="Cambria Math"/>
                              </a:rPr>
                              <m:t>,</m:t>
                            </m:r>
                            <m:r>
                              <a:rPr lang="en-US" altLang="zh-CN" sz="2400" i="1">
                                <a:latin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altLang="zh-CN" sz="2400" i="1">
                            <a:latin typeface="Cambria Math"/>
                          </a:rPr>
                          <m:t>=</m:t>
                        </m:r>
                        <m:func>
                          <m:funcPr>
                            <m:ctrlPr>
                              <a:rPr lang="en-US" altLang="zh-CN" sz="2400" i="1" smtClean="0">
                                <a:latin typeface="Cambria Math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altLang="zh-CN" sz="2400" i="1" smtClean="0">
                                    <a:latin typeface="Cambria Math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CN" sz="2400" i="0" smtClean="0">
                                    <a:latin typeface="Cambria Math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altLang="zh-CN" sz="2400" i="1">
                                    <a:latin typeface="Cambria Math"/>
                                  </a:rPr>
                                  <m:t>𝑐</m:t>
                                </m:r>
                                <m:r>
                                  <a:rPr lang="en-US" altLang="zh-CN" sz="2400" i="1">
                                    <a:latin typeface="Cambria Math"/>
                                  </a:rPr>
                                  <m:t>∈</m:t>
                                </m:r>
                                <m:r>
                                  <a:rPr lang="en-US" altLang="zh-CN" sz="2400" i="1">
                                    <a:latin typeface="Cambria Math"/>
                                  </a:rPr>
                                  <m:t>𝒞</m:t>
                                </m:r>
                              </m:lim>
                            </m:limLow>
                          </m:fName>
                          <m:e>
                            <m:r>
                              <a:rPr lang="en-US" altLang="zh-CN" sz="2400" b="0" i="1" smtClean="0">
                                <a:latin typeface="Cambria Math"/>
                              </a:rPr>
                              <m:t>𝑀𝐼</m:t>
                            </m:r>
                            <m:d>
                              <m:dPr>
                                <m:ctrlPr>
                                  <a:rPr lang="zh-CN" altLang="zh-CN" sz="24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altLang="zh-CN" sz="2400" i="1">
                                    <a:latin typeface="Cambria Math"/>
                                  </a:rPr>
                                  <m:t>𝑣</m:t>
                                </m:r>
                                <m:r>
                                  <a:rPr lang="en-US" altLang="zh-CN" sz="2400" i="1">
                                    <a:latin typeface="Cambria Math"/>
                                  </a:rPr>
                                  <m:t>,</m:t>
                                </m:r>
                                <m:r>
                                  <a:rPr lang="en-US" altLang="zh-CN" sz="2400" i="1">
                                    <a:latin typeface="Cambria Math"/>
                                  </a:rPr>
                                  <m:t>𝑐</m:t>
                                </m:r>
                              </m:e>
                            </m:d>
                          </m:e>
                        </m:func>
                      </m:oMath>
                    </m:oMathPara>
                  </a14:m>
                  <a:endParaRPr lang="zh-CN" altLang="zh-CN" sz="2400" dirty="0"/>
                </a:p>
              </p:txBody>
            </p:sp>
          </mc:Choice>
          <mc:Fallback xmlns="">
            <p:sp>
              <p:nvSpPr>
                <p:cNvPr id="20" name="矩形 1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52206" y="3977475"/>
                  <a:ext cx="3921073" cy="575542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 b="-3158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837873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第二章：</a:t>
            </a:r>
            <a:r>
              <a:rPr lang="zh-CN" altLang="en-US" dirty="0">
                <a:latin typeface="Times New Roman" pitchFamily="18" charset="0"/>
              </a:rPr>
              <a:t>文本表示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3200" dirty="0" smtClean="0"/>
              <a:t>传统文本表示方法</a:t>
            </a:r>
            <a:endParaRPr lang="en-US" altLang="zh-CN" sz="3200" dirty="0" smtClean="0"/>
          </a:p>
          <a:p>
            <a:pPr>
              <a:lnSpc>
                <a:spcPct val="120000"/>
              </a:lnSpc>
            </a:pPr>
            <a:r>
              <a:rPr lang="zh-CN" altLang="en-US" sz="3200" dirty="0" smtClean="0"/>
              <a:t>特征选择</a:t>
            </a:r>
            <a:endParaRPr lang="en-US" altLang="zh-CN" sz="3200" dirty="0" smtClean="0"/>
          </a:p>
          <a:p>
            <a:pPr>
              <a:lnSpc>
                <a:spcPct val="120000"/>
              </a:lnSpc>
            </a:pPr>
            <a:r>
              <a:rPr lang="zh-CN" altLang="en-US" sz="3200" dirty="0" smtClean="0"/>
              <a:t>词嵌入技术</a:t>
            </a:r>
            <a:endParaRPr lang="en-US" altLang="zh-CN" sz="3200" dirty="0" smtClean="0"/>
          </a:p>
          <a:p>
            <a:pPr>
              <a:lnSpc>
                <a:spcPct val="120000"/>
              </a:lnSpc>
            </a:pPr>
            <a:r>
              <a:rPr lang="zh-CN" altLang="en-US" sz="3200" dirty="0" smtClean="0"/>
              <a:t>预训练语言模型</a:t>
            </a:r>
            <a:endParaRPr lang="en-US" altLang="zh-CN" sz="3200" dirty="0" smtClean="0"/>
          </a:p>
          <a:p>
            <a:pPr>
              <a:lnSpc>
                <a:spcPct val="120000"/>
              </a:lnSpc>
            </a:pPr>
            <a:r>
              <a:rPr lang="zh-CN" altLang="en-US" sz="3200" dirty="0" smtClean="0"/>
              <a:t>向量模型</a:t>
            </a:r>
            <a:endParaRPr lang="en-US" altLang="zh-CN" sz="3200" dirty="0" smtClean="0"/>
          </a:p>
          <a:p>
            <a:pPr>
              <a:lnSpc>
                <a:spcPct val="120000"/>
              </a:lnSpc>
            </a:pPr>
            <a:r>
              <a:rPr lang="zh-CN" altLang="en-US" sz="3200" dirty="0"/>
              <a:t>特征降维</a:t>
            </a:r>
            <a:r>
              <a:rPr lang="zh-CN" altLang="en-US" sz="3200" dirty="0" smtClean="0"/>
              <a:t>技术</a:t>
            </a:r>
            <a:endParaRPr lang="en-US" altLang="zh-CN" sz="3200" dirty="0" smtClean="0"/>
          </a:p>
          <a:p>
            <a:pPr>
              <a:lnSpc>
                <a:spcPct val="120000"/>
              </a:lnSpc>
            </a:pPr>
            <a:r>
              <a:rPr lang="zh-CN" altLang="en-US" sz="3200" dirty="0"/>
              <a:t>词向量质量评价</a:t>
            </a:r>
            <a:endParaRPr lang="en-US" altLang="zh-CN" sz="3200" dirty="0" smtClean="0"/>
          </a:p>
          <a:p>
            <a:pPr>
              <a:lnSpc>
                <a:spcPct val="120000"/>
              </a:lnSpc>
            </a:pPr>
            <a:r>
              <a:rPr lang="zh-CN" altLang="en-US" sz="3200" dirty="0" smtClean="0"/>
              <a:t>本章小节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884339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606" y="1415796"/>
            <a:ext cx="9601200" cy="506120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词嵌入技术（</a:t>
            </a:r>
            <a:r>
              <a:rPr lang="en-US" altLang="zh-CN" dirty="0" smtClean="0"/>
              <a:t>1/2</a:t>
            </a:r>
            <a:r>
              <a:rPr lang="zh-CN" altLang="en-US" dirty="0" smtClean="0"/>
              <a:t>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5000"/>
              </a:lnSpc>
            </a:pPr>
            <a:r>
              <a:rPr lang="en-US" altLang="zh-CN" sz="3200" dirty="0" smtClean="0">
                <a:latin typeface="Times New Roman" pitchFamily="18" charset="0"/>
              </a:rPr>
              <a:t>word2vec</a:t>
            </a:r>
          </a:p>
          <a:p>
            <a:pPr>
              <a:lnSpc>
                <a:spcPct val="125000"/>
              </a:lnSpc>
            </a:pPr>
            <a:r>
              <a:rPr lang="en-US" altLang="zh-CN" sz="3200" dirty="0" err="1" smtClean="0">
                <a:latin typeface="Times New Roman" pitchFamily="18" charset="0"/>
              </a:rPr>
              <a:t>GloVe</a:t>
            </a:r>
            <a:endParaRPr lang="en-US" altLang="zh-CN" sz="3200" dirty="0" smtClean="0">
              <a:latin typeface="Times New Roman" pitchFamily="18" charset="0"/>
            </a:endParaRPr>
          </a:p>
          <a:p>
            <a:pPr>
              <a:lnSpc>
                <a:spcPct val="125000"/>
              </a:lnSpc>
            </a:pPr>
            <a:r>
              <a:rPr lang="en-US" altLang="zh-CN" sz="3200" dirty="0" err="1" smtClean="0">
                <a:latin typeface="Times New Roman" pitchFamily="18" charset="0"/>
              </a:rPr>
              <a:t>FastText</a:t>
            </a:r>
            <a:endParaRPr lang="en-US" altLang="zh-CN" sz="3200" dirty="0" smtClean="0">
              <a:latin typeface="Times New Roman" pitchFamily="18" charset="0"/>
            </a:endParaRPr>
          </a:p>
          <a:p>
            <a:pPr>
              <a:lnSpc>
                <a:spcPct val="125000"/>
              </a:lnSpc>
            </a:pPr>
            <a:r>
              <a:rPr lang="en-US" altLang="zh-CN" sz="3200" dirty="0" smtClean="0">
                <a:latin typeface="Times New Roman" pitchFamily="18" charset="0"/>
              </a:rPr>
              <a:t>……</a:t>
            </a:r>
            <a:endParaRPr lang="zh-CN" altLang="en-US" sz="32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1330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词嵌入技术</a:t>
            </a:r>
            <a:r>
              <a:rPr lang="zh-CN" altLang="en-US" dirty="0" smtClean="0"/>
              <a:t>（</a:t>
            </a:r>
            <a:r>
              <a:rPr lang="en-US" altLang="zh-CN" dirty="0" smtClean="0"/>
              <a:t>2/2</a:t>
            </a:r>
            <a:r>
              <a:rPr lang="zh-CN" altLang="en-US" dirty="0"/>
              <a:t>）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9" y="2362200"/>
            <a:ext cx="12052935" cy="3148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/>
          <p:cNvSpPr/>
          <p:nvPr/>
        </p:nvSpPr>
        <p:spPr>
          <a:xfrm>
            <a:off x="4021562" y="6019800"/>
            <a:ext cx="41472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0" dirty="0">
                <a:latin typeface="Times New Roman" pitchFamily="18" charset="0"/>
                <a:cs typeface="Times New Roman" pitchFamily="18" charset="0"/>
              </a:rPr>
              <a:t>https://nlp.stanford.edu/projects/glove/</a:t>
            </a:r>
            <a:endParaRPr lang="zh-CN" altLang="en-US" sz="2000" b="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297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词向量资源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latin typeface="Times New Roman" pitchFamily="18" charset="0"/>
              </a:rPr>
              <a:t>Google word2vec: Google News dataset</a:t>
            </a:r>
          </a:p>
          <a:p>
            <a:pPr lvl="1"/>
            <a:r>
              <a:rPr lang="en-US" altLang="zh-CN" dirty="0">
                <a:latin typeface="Times New Roman" pitchFamily="18" charset="0"/>
              </a:rPr>
              <a:t>Dimension: 300</a:t>
            </a:r>
          </a:p>
          <a:p>
            <a:pPr lvl="1"/>
            <a:r>
              <a:rPr lang="en-US" altLang="zh-CN" dirty="0">
                <a:latin typeface="Times New Roman" pitchFamily="18" charset="0"/>
                <a:hlinkClick r:id="rId2"/>
              </a:rPr>
              <a:t>https://code.google.com/archive/p/word2vec/</a:t>
            </a:r>
            <a:r>
              <a:rPr lang="en-US" altLang="zh-CN" dirty="0">
                <a:latin typeface="Times New Roman" pitchFamily="18" charset="0"/>
              </a:rPr>
              <a:t> </a:t>
            </a:r>
          </a:p>
          <a:p>
            <a:r>
              <a:rPr lang="en-US" altLang="zh-CN" dirty="0" err="1">
                <a:latin typeface="Times New Roman" pitchFamily="18" charset="0"/>
              </a:rPr>
              <a:t>GloVe</a:t>
            </a:r>
            <a:r>
              <a:rPr lang="en-US" altLang="zh-CN" dirty="0">
                <a:latin typeface="Times New Roman" pitchFamily="18" charset="0"/>
              </a:rPr>
              <a:t>: 2024 Wikipedia + </a:t>
            </a:r>
            <a:r>
              <a:rPr lang="en-US" altLang="zh-CN" dirty="0" err="1">
                <a:latin typeface="Times New Roman" pitchFamily="18" charset="0"/>
              </a:rPr>
              <a:t>Gigaword</a:t>
            </a:r>
            <a:r>
              <a:rPr lang="en-US" altLang="zh-CN" dirty="0">
                <a:latin typeface="Times New Roman" pitchFamily="18" charset="0"/>
              </a:rPr>
              <a:t> 5 </a:t>
            </a:r>
          </a:p>
          <a:p>
            <a:pPr lvl="1"/>
            <a:r>
              <a:rPr lang="en-US" altLang="zh-CN" dirty="0">
                <a:latin typeface="Times New Roman" pitchFamily="18" charset="0"/>
              </a:rPr>
              <a:t>Dimensions: 50, 100, 200, 300</a:t>
            </a:r>
          </a:p>
          <a:p>
            <a:pPr lvl="1"/>
            <a:r>
              <a:rPr lang="en-US" altLang="zh-CN" dirty="0">
                <a:latin typeface="Times New Roman" pitchFamily="18" charset="0"/>
                <a:hlinkClick r:id="rId3"/>
              </a:rPr>
              <a:t>https://nlp.stanford.edu/projects/glove/</a:t>
            </a:r>
            <a:endParaRPr lang="en-US" altLang="zh-CN" dirty="0">
              <a:latin typeface="Times New Roman" pitchFamily="18" charset="0"/>
            </a:endParaRPr>
          </a:p>
          <a:p>
            <a:pPr lvl="1"/>
            <a:r>
              <a:rPr lang="en-US" altLang="zh-CN" dirty="0" err="1">
                <a:latin typeface="Times New Roman" pitchFamily="18" charset="0"/>
              </a:rPr>
              <a:t>Tokenizer</a:t>
            </a:r>
            <a:r>
              <a:rPr lang="en-US" altLang="zh-CN" dirty="0">
                <a:latin typeface="Times New Roman" pitchFamily="18" charset="0"/>
              </a:rPr>
              <a:t>: </a:t>
            </a:r>
            <a:r>
              <a:rPr lang="en-US" altLang="zh-CN" dirty="0" err="1">
                <a:latin typeface="Times New Roman" pitchFamily="18" charset="0"/>
              </a:rPr>
              <a:t>PTBTokenizer</a:t>
            </a:r>
            <a:r>
              <a:rPr lang="en-US" altLang="zh-CN" dirty="0">
                <a:latin typeface="Times New Roman" pitchFamily="18" charset="0"/>
              </a:rPr>
              <a:t> (Stanford </a:t>
            </a:r>
            <a:r>
              <a:rPr lang="en-US" altLang="zh-CN" dirty="0" err="1">
                <a:latin typeface="Times New Roman" pitchFamily="18" charset="0"/>
              </a:rPr>
              <a:t>CoreNLP</a:t>
            </a:r>
            <a:r>
              <a:rPr lang="en-US" altLang="zh-CN" dirty="0">
                <a:latin typeface="Times New Roman" pitchFamily="18" charset="0"/>
              </a:rPr>
              <a:t>)</a:t>
            </a:r>
          </a:p>
          <a:p>
            <a:r>
              <a:rPr lang="en-US" altLang="zh-CN" dirty="0" err="1" smtClean="0">
                <a:latin typeface="Times New Roman" pitchFamily="18" charset="0"/>
              </a:rPr>
              <a:t>FastText</a:t>
            </a:r>
            <a:r>
              <a:rPr lang="en-US" altLang="zh-CN" dirty="0" smtClean="0">
                <a:latin typeface="Times New Roman" pitchFamily="18" charset="0"/>
              </a:rPr>
              <a:t>: Wikipedia</a:t>
            </a:r>
          </a:p>
          <a:p>
            <a:pPr lvl="1"/>
            <a:r>
              <a:rPr lang="en-US" altLang="zh-CN" dirty="0" smtClean="0">
                <a:latin typeface="Times New Roman" pitchFamily="18" charset="0"/>
              </a:rPr>
              <a:t>Dimensions: 300</a:t>
            </a:r>
          </a:p>
          <a:p>
            <a:pPr lvl="1"/>
            <a:r>
              <a:rPr lang="en-US" altLang="zh-CN" dirty="0" smtClean="0">
                <a:latin typeface="Times New Roman" pitchFamily="18" charset="0"/>
              </a:rPr>
              <a:t>Languages: 294</a:t>
            </a:r>
          </a:p>
          <a:p>
            <a:pPr lvl="1"/>
            <a:r>
              <a:rPr lang="en-US" altLang="zh-CN" dirty="0">
                <a:latin typeface="Times New Roman" pitchFamily="18" charset="0"/>
                <a:hlinkClick r:id="rId4"/>
              </a:rPr>
              <a:t>https://</a:t>
            </a:r>
            <a:r>
              <a:rPr lang="en-US" altLang="zh-CN" dirty="0" smtClean="0">
                <a:latin typeface="Times New Roman" pitchFamily="18" charset="0"/>
                <a:hlinkClick r:id="rId4"/>
              </a:rPr>
              <a:t>fasttext.cc/docs/en/pretrained-vectors.html</a:t>
            </a:r>
            <a:r>
              <a:rPr lang="en-US" altLang="zh-CN" dirty="0" smtClean="0">
                <a:latin typeface="Times New Roman" pitchFamily="18" charset="0"/>
              </a:rPr>
              <a:t> </a:t>
            </a:r>
            <a:endParaRPr lang="zh-CN" altLang="en-US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40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word2vec</a:t>
            </a:r>
            <a:endParaRPr lang="zh-CN" altLang="en-US" dirty="0"/>
          </a:p>
        </p:txBody>
      </p:sp>
      <p:grpSp>
        <p:nvGrpSpPr>
          <p:cNvPr id="13" name="组合 12"/>
          <p:cNvGrpSpPr/>
          <p:nvPr/>
        </p:nvGrpSpPr>
        <p:grpSpPr>
          <a:xfrm>
            <a:off x="232759" y="1181389"/>
            <a:ext cx="3957447" cy="5524211"/>
            <a:chOff x="232759" y="1181389"/>
            <a:chExt cx="3957447" cy="5524211"/>
          </a:xfrm>
        </p:grpSpPr>
        <p:sp>
          <p:nvSpPr>
            <p:cNvPr id="6" name="TextBox 5"/>
            <p:cNvSpPr txBox="1"/>
            <p:nvPr/>
          </p:nvSpPr>
          <p:spPr>
            <a:xfrm>
              <a:off x="1733627" y="6305490"/>
              <a:ext cx="95571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0" dirty="0" smtClean="0">
                  <a:latin typeface="Times New Roman" pitchFamily="18" charset="0"/>
                  <a:cs typeface="Times New Roman" pitchFamily="18" charset="0"/>
                </a:rPr>
                <a:t>CBOW</a:t>
              </a:r>
              <a:endParaRPr lang="zh-CN" altLang="en-US" sz="2000" b="0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4100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2759" y="1181389"/>
              <a:ext cx="3957447" cy="50973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1" name="组合 10"/>
          <p:cNvGrpSpPr/>
          <p:nvPr/>
        </p:nvGrpSpPr>
        <p:grpSpPr>
          <a:xfrm>
            <a:off x="7924006" y="1155097"/>
            <a:ext cx="4009007" cy="5550503"/>
            <a:chOff x="7957997" y="1155097"/>
            <a:chExt cx="4009007" cy="5550503"/>
          </a:xfrm>
        </p:grpSpPr>
        <p:sp>
          <p:nvSpPr>
            <p:cNvPr id="7" name="TextBox 6"/>
            <p:cNvSpPr txBox="1"/>
            <p:nvPr/>
          </p:nvSpPr>
          <p:spPr>
            <a:xfrm>
              <a:off x="9269041" y="6305490"/>
              <a:ext cx="138691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0" dirty="0" smtClean="0">
                  <a:latin typeface="Times New Roman" pitchFamily="18" charset="0"/>
                  <a:cs typeface="Times New Roman" pitchFamily="18" charset="0"/>
                </a:rPr>
                <a:t>Skip -Gram</a:t>
              </a:r>
              <a:endParaRPr lang="zh-CN" altLang="en-US" sz="2000" b="0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4101" name="Picture 5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7957997" y="1155097"/>
              <a:ext cx="4009007" cy="51499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3663850" y="1168752"/>
                <a:ext cx="5174556" cy="5257800"/>
              </a:xfrm>
            </p:spPr>
            <p:txBody>
              <a:bodyPr/>
              <a:lstStyle/>
              <a:p>
                <a:pPr>
                  <a:lnSpc>
                    <a:spcPct val="125000"/>
                  </a:lnSpc>
                </a:pPr>
                <a:r>
                  <a:rPr lang="en-US" altLang="zh-CN" dirty="0" smtClean="0">
                    <a:latin typeface="Times New Roman" pitchFamily="18" charset="0"/>
                  </a:rPr>
                  <a:t>CBOW (Continuous Bag Of Words)</a:t>
                </a:r>
              </a:p>
              <a:p>
                <a:pPr lvl="1">
                  <a:lnSpc>
                    <a:spcPct val="125000"/>
                  </a:lnSpc>
                </a:pPr>
                <a:r>
                  <a:rPr lang="en-US" altLang="zh-CN" sz="2400" dirty="0" smtClean="0">
                    <a:latin typeface="Times New Roman" pitchFamily="18" charset="0"/>
                  </a:rPr>
                  <a:t>context </a:t>
                </a:r>
                <a:r>
                  <a:rPr lang="en-US" altLang="zh-CN" sz="2400" dirty="0" smtClean="0">
                    <a:latin typeface="Times New Roman" pitchFamily="18" charset="0"/>
                    <a:sym typeface="Wingdings" pitchFamily="2" charset="2"/>
                  </a:rPr>
                  <a:t> center</a:t>
                </a:r>
                <a:endParaRPr lang="en-US" altLang="zh-CN" sz="2400" dirty="0" smtClean="0">
                  <a:latin typeface="Times New Roman" pitchFamily="18" charset="0"/>
                </a:endParaRPr>
              </a:p>
              <a:p>
                <a:pPr lvl="1">
                  <a:lnSpc>
                    <a:spcPct val="125000"/>
                  </a:lnSpc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400" b="0" i="0" smtClean="0">
                        <a:latin typeface="Cambria Math"/>
                      </a:rPr>
                      <m:t>Pr</m:t>
                    </m:r>
                    <m:r>
                      <a:rPr lang="en-US" altLang="zh-CN" sz="2400" b="0" i="1" smtClean="0">
                        <a:latin typeface="Cambria Math"/>
                      </a:rPr>
                      <m:t>⁡(</m:t>
                    </m:r>
                    <m:sSub>
                      <m:sSubPr>
                        <m:ctrlP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𝑡</m:t>
                        </m:r>
                      </m:sub>
                    </m:sSub>
                    <m:r>
                      <a:rPr lang="en-US" altLang="zh-CN" sz="2400" b="0" i="1" smtClean="0">
                        <a:latin typeface="Cambria Math"/>
                      </a:rPr>
                      <m:t>|</m:t>
                    </m:r>
                    <m:sSub>
                      <m:sSubPr>
                        <m:ctrlP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𝑡</m:t>
                        </m:r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−2</m:t>
                        </m:r>
                      </m:sub>
                    </m:sSub>
                    <m:r>
                      <a:rPr lang="en-US" altLang="zh-CN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𝑡</m:t>
                        </m:r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−1</m:t>
                        </m:r>
                      </m:sub>
                    </m:sSub>
                    <m:r>
                      <a:rPr lang="en-US" altLang="zh-CN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𝑡</m:t>
                        </m:r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+1</m:t>
                        </m:r>
                      </m:sub>
                    </m:sSub>
                    <m:r>
                      <a:rPr lang="en-US" altLang="zh-CN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𝑡</m:t>
                        </m:r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+2</m:t>
                        </m:r>
                      </m:sub>
                    </m:sSub>
                    <m:r>
                      <a:rPr lang="en-US" altLang="zh-CN" sz="2400" b="0" i="1" smtClean="0">
                        <a:latin typeface="Cambria Math"/>
                      </a:rPr>
                      <m:t>)</m:t>
                    </m:r>
                  </m:oMath>
                </a14:m>
                <a:endParaRPr lang="en-US" altLang="zh-CN" sz="2400" dirty="0">
                  <a:latin typeface="Times New Roman" pitchFamily="18" charset="0"/>
                </a:endParaRPr>
              </a:p>
              <a:p>
                <a:pPr>
                  <a:lnSpc>
                    <a:spcPct val="125000"/>
                  </a:lnSpc>
                </a:pPr>
                <a:endParaRPr lang="en-US" altLang="zh-CN" dirty="0" smtClean="0">
                  <a:latin typeface="Times New Roman" pitchFamily="18" charset="0"/>
                </a:endParaRPr>
              </a:p>
              <a:p>
                <a:pPr>
                  <a:lnSpc>
                    <a:spcPct val="125000"/>
                  </a:lnSpc>
                </a:pPr>
                <a:endParaRPr lang="en-US" altLang="zh-CN" dirty="0">
                  <a:latin typeface="Times New Roman" pitchFamily="18" charset="0"/>
                </a:endParaRPr>
              </a:p>
              <a:p>
                <a:pPr>
                  <a:lnSpc>
                    <a:spcPct val="125000"/>
                  </a:lnSpc>
                </a:pPr>
                <a:r>
                  <a:rPr lang="en-US" altLang="zh-CN" dirty="0" smtClean="0">
                    <a:latin typeface="Times New Roman" pitchFamily="18" charset="0"/>
                  </a:rPr>
                  <a:t>Skip-gram</a:t>
                </a:r>
              </a:p>
              <a:p>
                <a:pPr lvl="1">
                  <a:lnSpc>
                    <a:spcPct val="125000"/>
                  </a:lnSpc>
                </a:pPr>
                <a:r>
                  <a:rPr lang="en-US" altLang="zh-CN" sz="2400" dirty="0" smtClean="0">
                    <a:latin typeface="Times New Roman" pitchFamily="18" charset="0"/>
                  </a:rPr>
                  <a:t>center </a:t>
                </a:r>
                <a:r>
                  <a:rPr lang="en-US" altLang="zh-CN" sz="2400" dirty="0" smtClean="0">
                    <a:latin typeface="Times New Roman" pitchFamily="18" charset="0"/>
                    <a:sym typeface="Wingdings" pitchFamily="2" charset="2"/>
                  </a:rPr>
                  <a:t> context</a:t>
                </a:r>
              </a:p>
              <a:p>
                <a:pPr lvl="1">
                  <a:lnSpc>
                    <a:spcPct val="125000"/>
                  </a:lnSpc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400">
                        <a:latin typeface="Cambria Math"/>
                      </a:rPr>
                      <m:t>Pr</m:t>
                    </m:r>
                    <m:r>
                      <a:rPr lang="en-US" altLang="zh-CN" sz="2400" i="1">
                        <a:latin typeface="Cambria Math"/>
                      </a:rPr>
                      <m:t>⁡(</m:t>
                    </m:r>
                    <m:sSub>
                      <m:sSubPr>
                        <m:ctrlPr>
                          <a:rPr lang="en-US" altLang="zh-CN" sz="2400" i="1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sz="24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US" altLang="zh-CN" sz="24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𝑡</m:t>
                        </m:r>
                        <m:r>
                          <a:rPr lang="en-US" altLang="zh-CN" sz="24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−2</m:t>
                        </m:r>
                      </m:sub>
                    </m:sSub>
                    <m:r>
                      <a:rPr lang="en-US" altLang="zh-CN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altLang="zh-CN" sz="2400" i="1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sz="24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US" altLang="zh-CN" sz="24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𝑡</m:t>
                        </m:r>
                        <m:r>
                          <a:rPr lang="en-US" altLang="zh-CN" sz="24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−1</m:t>
                        </m:r>
                      </m:sub>
                    </m:sSub>
                    <m:r>
                      <a:rPr lang="en-US" altLang="zh-CN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altLang="zh-CN" sz="2400" i="1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sz="24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US" altLang="zh-CN" sz="24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𝑡</m:t>
                        </m:r>
                        <m:r>
                          <a:rPr lang="en-US" altLang="zh-CN" sz="24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+1</m:t>
                        </m:r>
                      </m:sub>
                    </m:sSub>
                    <m:r>
                      <a:rPr lang="en-US" altLang="zh-CN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altLang="zh-CN" sz="2400" i="1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sz="24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US" altLang="zh-CN" sz="24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𝑡</m:t>
                        </m:r>
                        <m:r>
                          <a:rPr lang="en-US" altLang="zh-CN" sz="2400" i="1">
                            <a:solidFill>
                              <a:srgbClr val="0070C0"/>
                            </a:solidFill>
                            <a:latin typeface="Cambria Math"/>
                          </a:rPr>
                          <m:t>+2</m:t>
                        </m:r>
                      </m:sub>
                    </m:sSub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|</m:t>
                    </m:r>
                    <m:sSub>
                      <m:sSubPr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𝑡</m:t>
                        </m:r>
                      </m:sub>
                    </m:sSub>
                    <m:r>
                      <a:rPr lang="en-US" altLang="zh-CN" sz="2400" i="1">
                        <a:latin typeface="Cambria Math"/>
                      </a:rPr>
                      <m:t>)</m:t>
                    </m:r>
                  </m:oMath>
                </a14:m>
                <a:endParaRPr lang="en-US" altLang="zh-CN" sz="2400" dirty="0">
                  <a:latin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663850" y="1168752"/>
                <a:ext cx="5174556" cy="5257800"/>
              </a:xfrm>
              <a:blipFill rotWithShape="1">
                <a:blip r:embed="rId4"/>
                <a:stretch>
                  <a:fillRect l="-200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03753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w</a:t>
            </a:r>
            <a:r>
              <a:rPr lang="en-US" altLang="zh-CN" dirty="0" err="1" smtClean="0"/>
              <a:t>evi</a:t>
            </a:r>
            <a:r>
              <a:rPr lang="zh-CN" altLang="en-US" dirty="0" smtClean="0"/>
              <a:t>（</a:t>
            </a:r>
            <a:r>
              <a:rPr lang="en-US" altLang="zh-CN" dirty="0" smtClean="0"/>
              <a:t>1/2</a:t>
            </a:r>
            <a:r>
              <a:rPr lang="zh-CN" altLang="en-US" dirty="0" smtClean="0"/>
              <a:t>）</a:t>
            </a:r>
            <a:endParaRPr lang="zh-CN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12" y="1295400"/>
            <a:ext cx="12019788" cy="5398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/>
          <p:cNvSpPr/>
          <p:nvPr/>
        </p:nvSpPr>
        <p:spPr>
          <a:xfrm>
            <a:off x="227806" y="6324076"/>
            <a:ext cx="31822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0" dirty="0">
                <a:latin typeface="Times New Roman" pitchFamily="18" charset="0"/>
                <a:cs typeface="Times New Roman" pitchFamily="18" charset="0"/>
              </a:rPr>
              <a:t>https://ronxin.github.io/wevi/</a:t>
            </a:r>
            <a:endParaRPr lang="zh-CN" altLang="en-US" sz="2000" b="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6666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wevi</a:t>
            </a:r>
            <a:r>
              <a:rPr lang="zh-CN" altLang="en-US" dirty="0" smtClean="0"/>
              <a:t>（</a:t>
            </a:r>
            <a:r>
              <a:rPr lang="en-US" altLang="zh-CN" dirty="0" smtClean="0"/>
              <a:t>2/2</a:t>
            </a:r>
            <a:r>
              <a:rPr lang="zh-CN" altLang="en-US" dirty="0"/>
              <a:t>）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30" y="1651000"/>
            <a:ext cx="12036552" cy="4693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矩形 4"/>
          <p:cNvSpPr/>
          <p:nvPr/>
        </p:nvSpPr>
        <p:spPr>
          <a:xfrm>
            <a:off x="227806" y="6324076"/>
            <a:ext cx="31822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0" dirty="0">
                <a:latin typeface="Times New Roman" pitchFamily="18" charset="0"/>
                <a:cs typeface="Times New Roman" pitchFamily="18" charset="0"/>
              </a:rPr>
              <a:t>https://ronxin.github.io/wevi/</a:t>
            </a:r>
            <a:endParaRPr lang="zh-CN" altLang="en-US" sz="2000" b="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1978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Simple CBOW</a:t>
            </a:r>
            <a:r>
              <a:rPr lang="zh-CN" altLang="en-US" dirty="0" smtClean="0"/>
              <a:t>模型</a:t>
            </a:r>
            <a:endParaRPr lang="zh-CN" alt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16015" y="1200875"/>
            <a:ext cx="11358382" cy="5608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896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CBOW</a:t>
            </a:r>
            <a:r>
              <a:rPr lang="zh-CN" altLang="en-US" dirty="0" smtClean="0"/>
              <a:t>与</a:t>
            </a:r>
            <a:r>
              <a:rPr lang="en-US" altLang="zh-CN" dirty="0" smtClean="0"/>
              <a:t>Skip-gram</a:t>
            </a:r>
            <a:r>
              <a:rPr lang="zh-CN" altLang="en-US" dirty="0" smtClean="0"/>
              <a:t>模型</a:t>
            </a:r>
            <a:endParaRPr lang="zh-CN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206" y="1185478"/>
            <a:ext cx="3484626" cy="5641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9" t="4296"/>
          <a:stretch/>
        </p:blipFill>
        <p:spPr bwMode="auto">
          <a:xfrm>
            <a:off x="7477246" y="1154423"/>
            <a:ext cx="3356018" cy="5703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2269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示例：训练</a:t>
            </a:r>
            <a:r>
              <a:rPr lang="en-US" altLang="zh-CN" dirty="0" smtClean="0"/>
              <a:t>word2vec</a:t>
            </a:r>
            <a:r>
              <a:rPr lang="zh-CN" altLang="en-US" dirty="0" smtClean="0"/>
              <a:t>模型</a:t>
            </a:r>
            <a:endParaRPr lang="zh-CN" alt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56" y="908250"/>
            <a:ext cx="7781925" cy="591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6521" y="2286000"/>
            <a:ext cx="6419850" cy="287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9621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共现矩阵（</a:t>
            </a:r>
            <a:r>
              <a:rPr lang="en-US" altLang="zh-CN" dirty="0" smtClean="0"/>
              <a:t>1/2</a:t>
            </a:r>
            <a:r>
              <a:rPr lang="zh-CN" altLang="en-US" dirty="0" smtClean="0"/>
              <a:t>）</a:t>
            </a:r>
            <a:endParaRPr lang="zh-CN" alt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11" y="1880235"/>
            <a:ext cx="11891391" cy="3987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076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共现矩阵</a:t>
            </a:r>
            <a:r>
              <a:rPr lang="zh-CN" altLang="en-US" dirty="0" smtClean="0"/>
              <a:t>（</a:t>
            </a:r>
            <a:r>
              <a:rPr lang="en-US" altLang="zh-CN" dirty="0" smtClean="0"/>
              <a:t>2/2</a:t>
            </a:r>
            <a:r>
              <a:rPr lang="zh-CN" altLang="en-US" dirty="0" smtClean="0"/>
              <a:t>）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125000"/>
                  </a:lnSpc>
                </a:pPr>
                <a:r>
                  <a:rPr lang="zh-CN" altLang="en-US" dirty="0" smtClean="0">
                    <a:latin typeface="Times New Roman" pitchFamily="18" charset="0"/>
                  </a:rPr>
                  <a:t>共现矩阵</a:t>
                </a:r>
                <a14:m>
                  <m:oMath xmlns:m="http://schemas.openxmlformats.org/officeDocument/2006/math">
                    <m:r>
                      <a:rPr lang="en-US" altLang="zh-CN" b="1" i="1" dirty="0">
                        <a:latin typeface="Cambria Math"/>
                      </a:rPr>
                      <m:t>𝐂</m:t>
                    </m:r>
                  </m:oMath>
                </a14:m>
                <a:r>
                  <a:rPr lang="zh-CN" altLang="en-US" dirty="0" smtClean="0">
                    <a:latin typeface="Times New Roman" pitchFamily="18" charset="0"/>
                  </a:rPr>
                  <a:t>：</a:t>
                </a:r>
                <a14:m>
                  <m:oMath xmlns:m="http://schemas.openxmlformats.org/officeDocument/2006/math">
                    <m:r>
                      <a:rPr lang="en-US" altLang="zh-CN" b="0" i="1" dirty="0" smtClean="0">
                        <a:latin typeface="Cambria Math"/>
                      </a:rPr>
                      <m:t>𝑉</m:t>
                    </m:r>
                    <m:r>
                      <a:rPr lang="en-US" altLang="zh-CN" b="0" i="1" dirty="0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en-US" altLang="zh-CN" b="0" i="1" dirty="0" smtClean="0">
                        <a:latin typeface="Cambria Math"/>
                        <a:ea typeface="Cambria Math"/>
                      </a:rPr>
                      <m:t>𝑉</m:t>
                    </m:r>
                  </m:oMath>
                </a14:m>
                <a:r>
                  <a:rPr lang="zh-CN" altLang="en-US" dirty="0" smtClean="0">
                    <a:latin typeface="Times New Roman" pitchFamily="18" charset="0"/>
                  </a:rPr>
                  <a:t>，需要大量存储空间</a:t>
                </a:r>
                <a:endParaRPr lang="en-US" altLang="zh-CN" dirty="0" smtClean="0">
                  <a:latin typeface="Times New Roman" pitchFamily="18" charset="0"/>
                </a:endParaRPr>
              </a:p>
              <a:p>
                <a:pPr>
                  <a:lnSpc>
                    <a:spcPct val="125000"/>
                  </a:lnSpc>
                </a:pPr>
                <a:r>
                  <a:rPr lang="zh-CN" altLang="en-US" dirty="0" smtClean="0">
                    <a:latin typeface="Times New Roman" pitchFamily="18" charset="0"/>
                  </a:rPr>
                  <a:t>计算向量间的矩阵时涉及大量运算</a:t>
                </a:r>
                <a:endParaRPr lang="en-US" altLang="zh-CN" dirty="0" smtClean="0">
                  <a:latin typeface="Times New Roman" pitchFamily="18" charset="0"/>
                </a:endParaRPr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6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8459" y="2517038"/>
            <a:ext cx="9213494" cy="4264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0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传统</a:t>
            </a:r>
            <a:r>
              <a:rPr lang="zh-CN" altLang="en-US" dirty="0" smtClean="0"/>
              <a:t>方法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5000"/>
              </a:lnSpc>
            </a:pPr>
            <a:r>
              <a:rPr lang="zh-CN" altLang="en-US" dirty="0" smtClean="0">
                <a:latin typeface="Times New Roman" pitchFamily="18" charset="0"/>
              </a:rPr>
              <a:t>多维尺度分析（</a:t>
            </a:r>
            <a:r>
              <a:rPr lang="en-US" altLang="zh-CN" dirty="0" smtClean="0">
                <a:latin typeface="Times New Roman" pitchFamily="18" charset="0"/>
              </a:rPr>
              <a:t>Multidimensional Scaling</a:t>
            </a:r>
            <a:r>
              <a:rPr lang="zh-CN" altLang="en-US" dirty="0" smtClean="0">
                <a:latin typeface="Times New Roman" pitchFamily="18" charset="0"/>
              </a:rPr>
              <a:t>，</a:t>
            </a:r>
            <a:r>
              <a:rPr lang="en-US" altLang="zh-CN" dirty="0" smtClean="0">
                <a:latin typeface="Times New Roman" pitchFamily="18" charset="0"/>
              </a:rPr>
              <a:t>MDS</a:t>
            </a:r>
            <a:r>
              <a:rPr lang="zh-CN" altLang="en-US" dirty="0" smtClean="0">
                <a:latin typeface="Times New Roman" pitchFamily="18" charset="0"/>
              </a:rPr>
              <a:t>）</a:t>
            </a:r>
            <a:endParaRPr lang="en-US" altLang="zh-CN" dirty="0" smtClean="0">
              <a:latin typeface="Times New Roman" pitchFamily="18" charset="0"/>
            </a:endParaRPr>
          </a:p>
          <a:p>
            <a:pPr>
              <a:lnSpc>
                <a:spcPct val="125000"/>
              </a:lnSpc>
            </a:pPr>
            <a:r>
              <a:rPr lang="zh-CN" altLang="en-US" dirty="0" smtClean="0">
                <a:latin typeface="Times New Roman" pitchFamily="18" charset="0"/>
              </a:rPr>
              <a:t>奇异值分解（</a:t>
            </a:r>
            <a:r>
              <a:rPr lang="en-US" altLang="zh-CN" dirty="0" smtClean="0">
                <a:latin typeface="Times New Roman" pitchFamily="18" charset="0"/>
              </a:rPr>
              <a:t>Singular Value Decomposition</a:t>
            </a:r>
            <a:r>
              <a:rPr lang="zh-CN" altLang="en-US" dirty="0" smtClean="0">
                <a:latin typeface="Times New Roman" pitchFamily="18" charset="0"/>
              </a:rPr>
              <a:t>，</a:t>
            </a:r>
            <a:r>
              <a:rPr lang="en-US" altLang="zh-CN" dirty="0" smtClean="0">
                <a:latin typeface="Times New Roman" pitchFamily="18" charset="0"/>
              </a:rPr>
              <a:t>SVD</a:t>
            </a:r>
            <a:r>
              <a:rPr lang="zh-CN" altLang="en-US" dirty="0" smtClean="0">
                <a:latin typeface="Times New Roman" pitchFamily="18" charset="0"/>
              </a:rPr>
              <a:t>）</a:t>
            </a:r>
            <a:endParaRPr lang="en-US" altLang="zh-CN" dirty="0" smtClean="0">
              <a:latin typeface="Times New Roman" pitchFamily="18" charset="0"/>
            </a:endParaRPr>
          </a:p>
          <a:p>
            <a:pPr>
              <a:lnSpc>
                <a:spcPct val="125000"/>
              </a:lnSpc>
            </a:pPr>
            <a:r>
              <a:rPr lang="zh-CN" altLang="en-US" dirty="0">
                <a:latin typeface="Times New Roman" pitchFamily="18" charset="0"/>
              </a:rPr>
              <a:t>主成份分析</a:t>
            </a:r>
            <a:r>
              <a:rPr lang="zh-CN" altLang="en-US" dirty="0" smtClean="0">
                <a:latin typeface="Times New Roman" pitchFamily="18" charset="0"/>
              </a:rPr>
              <a:t>（</a:t>
            </a:r>
            <a:r>
              <a:rPr lang="en-US" altLang="zh-CN" dirty="0" smtClean="0">
                <a:latin typeface="Times New Roman" pitchFamily="18" charset="0"/>
              </a:rPr>
              <a:t>Principle Component Analysis</a:t>
            </a:r>
            <a:r>
              <a:rPr lang="zh-CN" altLang="en-US" dirty="0" smtClean="0">
                <a:latin typeface="Times New Roman" pitchFamily="18" charset="0"/>
              </a:rPr>
              <a:t>，</a:t>
            </a:r>
            <a:r>
              <a:rPr lang="en-US" altLang="zh-CN" dirty="0" smtClean="0">
                <a:latin typeface="Times New Roman" pitchFamily="18" charset="0"/>
              </a:rPr>
              <a:t>PCA</a:t>
            </a:r>
            <a:r>
              <a:rPr lang="zh-CN" altLang="en-US" dirty="0" smtClean="0">
                <a:latin typeface="Times New Roman" pitchFamily="18" charset="0"/>
              </a:rPr>
              <a:t>）</a:t>
            </a:r>
            <a:endParaRPr lang="en-US" altLang="zh-CN" dirty="0" smtClean="0">
              <a:latin typeface="Times New Roman" pitchFamily="18" charset="0"/>
            </a:endParaRPr>
          </a:p>
          <a:p>
            <a:pPr>
              <a:lnSpc>
                <a:spcPct val="125000"/>
              </a:lnSpc>
            </a:pPr>
            <a:r>
              <a:rPr lang="zh-CN" altLang="en-US" dirty="0" smtClean="0">
                <a:latin typeface="Times New Roman" pitchFamily="18" charset="0"/>
              </a:rPr>
              <a:t>语言超空间类比（</a:t>
            </a:r>
            <a:r>
              <a:rPr lang="en-US" altLang="zh-CN" dirty="0" smtClean="0">
                <a:latin typeface="Times New Roman" pitchFamily="18" charset="0"/>
              </a:rPr>
              <a:t>Hyperspace Analogue to Language</a:t>
            </a:r>
            <a:r>
              <a:rPr lang="zh-CN" altLang="en-US" dirty="0" smtClean="0">
                <a:latin typeface="Times New Roman" pitchFamily="18" charset="0"/>
              </a:rPr>
              <a:t>，</a:t>
            </a:r>
            <a:r>
              <a:rPr lang="en-US" altLang="zh-CN" dirty="0" smtClean="0">
                <a:latin typeface="Times New Roman" pitchFamily="18" charset="0"/>
              </a:rPr>
              <a:t>HAL</a:t>
            </a:r>
            <a:r>
              <a:rPr lang="zh-CN" altLang="en-US" dirty="0" smtClean="0">
                <a:latin typeface="Times New Roman" pitchFamily="18" charset="0"/>
              </a:rPr>
              <a:t>）（</a:t>
            </a:r>
            <a:r>
              <a:rPr lang="en-US" altLang="zh-CN" dirty="0" smtClean="0">
                <a:latin typeface="Times New Roman" pitchFamily="18" charset="0"/>
              </a:rPr>
              <a:t>Lund &amp; Burgess, 1996</a:t>
            </a:r>
            <a:r>
              <a:rPr lang="zh-CN" altLang="en-US" dirty="0" smtClean="0">
                <a:latin typeface="Times New Roman" pitchFamily="18" charset="0"/>
              </a:rPr>
              <a:t>）</a:t>
            </a:r>
            <a:endParaRPr lang="en-US" altLang="zh-CN" dirty="0" smtClean="0">
              <a:latin typeface="Times New Roman" pitchFamily="18" charset="0"/>
            </a:endParaRPr>
          </a:p>
          <a:p>
            <a:pPr>
              <a:lnSpc>
                <a:spcPct val="125000"/>
              </a:lnSpc>
            </a:pPr>
            <a:r>
              <a:rPr lang="zh-CN" altLang="en-US" dirty="0">
                <a:latin typeface="Times New Roman" pitchFamily="18" charset="0"/>
              </a:rPr>
              <a:t>词汇语义相关共现类比（</a:t>
            </a:r>
            <a:r>
              <a:rPr lang="en-US" altLang="zh-CN" dirty="0" smtClean="0">
                <a:latin typeface="Times New Roman" pitchFamily="18" charset="0"/>
              </a:rPr>
              <a:t>Correlated Occurrence Analogue to Lexical Semantic</a:t>
            </a:r>
            <a:r>
              <a:rPr lang="zh-CN" altLang="en-US" dirty="0" smtClean="0">
                <a:latin typeface="Times New Roman" pitchFamily="18" charset="0"/>
              </a:rPr>
              <a:t>，</a:t>
            </a:r>
            <a:r>
              <a:rPr lang="en-US" altLang="zh-CN" dirty="0" smtClean="0">
                <a:latin typeface="Times New Roman" pitchFamily="18" charset="0"/>
              </a:rPr>
              <a:t>COALS</a:t>
            </a:r>
            <a:r>
              <a:rPr lang="zh-CN" altLang="en-US" dirty="0" smtClean="0">
                <a:latin typeface="Times New Roman" pitchFamily="18" charset="0"/>
              </a:rPr>
              <a:t>）（</a:t>
            </a:r>
            <a:r>
              <a:rPr lang="en-US" altLang="zh-CN" dirty="0" smtClean="0">
                <a:latin typeface="Times New Roman" pitchFamily="18" charset="0"/>
              </a:rPr>
              <a:t>Rohde et al.</a:t>
            </a:r>
            <a:r>
              <a:rPr lang="zh-CN" altLang="en-US" dirty="0" smtClean="0">
                <a:latin typeface="Times New Roman" pitchFamily="18" charset="0"/>
              </a:rPr>
              <a:t>，</a:t>
            </a:r>
            <a:r>
              <a:rPr lang="en-US" altLang="zh-CN" dirty="0" smtClean="0">
                <a:latin typeface="Times New Roman" pitchFamily="18" charset="0"/>
              </a:rPr>
              <a:t>2006</a:t>
            </a:r>
            <a:r>
              <a:rPr lang="zh-CN" altLang="en-US" dirty="0" smtClean="0">
                <a:latin typeface="Times New Roman" pitchFamily="18" charset="0"/>
              </a:rPr>
              <a:t>）</a:t>
            </a:r>
            <a:endParaRPr lang="en-US" altLang="zh-CN" dirty="0" smtClean="0">
              <a:latin typeface="Times New Roman" pitchFamily="18" charset="0"/>
            </a:endParaRPr>
          </a:p>
          <a:p>
            <a:pPr>
              <a:lnSpc>
                <a:spcPct val="125000"/>
              </a:lnSpc>
            </a:pPr>
            <a:r>
              <a:rPr lang="en-US" altLang="zh-CN" dirty="0" err="1" smtClean="0">
                <a:latin typeface="Times New Roman" pitchFamily="18" charset="0"/>
              </a:rPr>
              <a:t>Hellinger</a:t>
            </a:r>
            <a:r>
              <a:rPr lang="en-US" altLang="zh-CN" dirty="0" smtClean="0">
                <a:latin typeface="Times New Roman" pitchFamily="18" charset="0"/>
              </a:rPr>
              <a:t>-PCA</a:t>
            </a:r>
            <a:r>
              <a:rPr lang="zh-CN" altLang="en-US" dirty="0" smtClean="0">
                <a:latin typeface="Times New Roman" pitchFamily="18" charset="0"/>
              </a:rPr>
              <a:t>（</a:t>
            </a:r>
            <a:r>
              <a:rPr lang="en-US" altLang="zh-CN" dirty="0" err="1" smtClean="0">
                <a:latin typeface="Times New Roman" pitchFamily="18" charset="0"/>
              </a:rPr>
              <a:t>Lebret</a:t>
            </a:r>
            <a:r>
              <a:rPr lang="en-US" altLang="zh-CN" dirty="0" smtClean="0">
                <a:latin typeface="Times New Roman" pitchFamily="18" charset="0"/>
              </a:rPr>
              <a:t> &amp; </a:t>
            </a:r>
            <a:r>
              <a:rPr lang="en-US" altLang="zh-CN" dirty="0" err="1" smtClean="0">
                <a:latin typeface="Times New Roman" pitchFamily="18" charset="0"/>
              </a:rPr>
              <a:t>Collobert</a:t>
            </a:r>
            <a:r>
              <a:rPr lang="zh-CN" altLang="en-US" dirty="0" smtClean="0">
                <a:latin typeface="Times New Roman" pitchFamily="18" charset="0"/>
              </a:rPr>
              <a:t>，</a:t>
            </a:r>
            <a:r>
              <a:rPr lang="en-US" altLang="zh-CN" dirty="0" smtClean="0">
                <a:latin typeface="Times New Roman" pitchFamily="18" charset="0"/>
              </a:rPr>
              <a:t>2014</a:t>
            </a:r>
            <a:r>
              <a:rPr lang="zh-CN" altLang="en-US" dirty="0" smtClean="0">
                <a:latin typeface="Times New Roman" pitchFamily="18" charset="0"/>
              </a:rPr>
              <a:t>）</a:t>
            </a:r>
            <a:endParaRPr lang="en-US" altLang="zh-CN" dirty="0" smtClean="0">
              <a:latin typeface="Times New Roman" pitchFamily="18" charset="0"/>
            </a:endParaRPr>
          </a:p>
          <a:p>
            <a:pPr>
              <a:lnSpc>
                <a:spcPct val="125000"/>
              </a:lnSpc>
            </a:pPr>
            <a:r>
              <a:rPr lang="en-US" altLang="zh-CN" dirty="0" smtClean="0">
                <a:latin typeface="Times New Roman" pitchFamily="18" charset="0"/>
              </a:rPr>
              <a:t>……</a:t>
            </a:r>
          </a:p>
          <a:p>
            <a:pPr>
              <a:lnSpc>
                <a:spcPct val="125000"/>
              </a:lnSpc>
            </a:pPr>
            <a:endParaRPr lang="zh-CN" altLang="en-US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1049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实例：共</a:t>
            </a:r>
            <a:r>
              <a:rPr lang="zh-CN" altLang="en-US" dirty="0"/>
              <a:t>现</a:t>
            </a:r>
            <a:r>
              <a:rPr lang="zh-CN" altLang="en-US" dirty="0" smtClean="0"/>
              <a:t>矩阵</a:t>
            </a:r>
            <a:endParaRPr lang="zh-CN" alt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298291" y="914400"/>
            <a:ext cx="11593830" cy="5246370"/>
            <a:chOff x="216376" y="1108130"/>
            <a:chExt cx="11593830" cy="5246370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376" y="1128704"/>
              <a:ext cx="5465826" cy="52257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23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83776" y="1108130"/>
              <a:ext cx="5726430" cy="52463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301526" y="6197025"/>
            <a:ext cx="1158736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zh-CN" altLang="en-US" sz="1600" b="0" dirty="0" smtClean="0"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◆ </a:t>
            </a:r>
            <a:r>
              <a:rPr lang="en-US" altLang="zh-CN" sz="1600" b="0" dirty="0" smtClean="0"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Douglas L. T. Rohde, Laura M. </a:t>
            </a:r>
            <a:r>
              <a:rPr lang="en-US" altLang="zh-CN" sz="1600" b="0" dirty="0" err="1" smtClean="0"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Gonnerman</a:t>
            </a:r>
            <a:r>
              <a:rPr lang="en-US" altLang="zh-CN" sz="1600" b="0" dirty="0" smtClean="0"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, and David C. </a:t>
            </a:r>
            <a:r>
              <a:rPr lang="en-US" altLang="zh-CN" sz="1600" b="0" dirty="0" err="1" smtClean="0"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Plaut</a:t>
            </a:r>
            <a:r>
              <a:rPr lang="en-US" altLang="zh-CN" sz="1600" b="0" dirty="0" smtClean="0"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, 2006. An Improved Model of Semantic Similarity based on Lexical Co-occurrence. </a:t>
            </a:r>
            <a:r>
              <a:rPr lang="en-US" altLang="zh-CN" sz="1600" b="0" i="1" dirty="0" smtClean="0"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Communications of the ACM</a:t>
            </a:r>
            <a:r>
              <a:rPr lang="en-US" altLang="zh-CN" sz="1600" b="0" dirty="0" smtClean="0"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, Vol. 8, pp. 627-633. </a:t>
            </a:r>
            <a:endParaRPr lang="en-US" altLang="zh-CN" sz="1600" b="0" dirty="0">
              <a:latin typeface="Times New Roman" pitchFamily="18" charset="0"/>
              <a:ea typeface="宋体" panose="02010600030101010101" pitchFamily="2" charset="-12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7053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GloVe</a:t>
            </a:r>
            <a:r>
              <a:rPr lang="zh-CN" altLang="en-US" dirty="0" smtClean="0"/>
              <a:t>：动机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449085" y="1119850"/>
                <a:ext cx="11377719" cy="5257800"/>
              </a:xfrm>
            </p:spPr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r>
                  <a:rPr lang="zh-CN" altLang="en-US" dirty="0" smtClean="0">
                    <a:latin typeface="Times New Roman" pitchFamily="18" charset="0"/>
                  </a:rPr>
                  <a:t>在训练词向量时通常不直接使用词</a:t>
                </a:r>
                <a:r>
                  <a:rPr lang="zh-CN" altLang="en-US" dirty="0">
                    <a:latin typeface="Times New Roman" pitchFamily="18" charset="0"/>
                  </a:rPr>
                  <a:t>项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altLang="zh-CN" i="1" dirty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dirty="0" smtClean="0">
                    <a:latin typeface="Times New Roman" pitchFamily="18" charset="0"/>
                  </a:rPr>
                  <a:t>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altLang="zh-CN" i="1" dirty="0">
                            <a:latin typeface="Cambria Math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zh-CN" altLang="en-US" dirty="0" smtClean="0">
                    <a:latin typeface="Times New Roman" pitchFamily="18" charset="0"/>
                  </a:rPr>
                  <a:t>的共现计数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b="0" i="1" dirty="0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altLang="zh-CN" b="0" i="1" dirty="0" smtClean="0">
                            <a:latin typeface="Cambria Math"/>
                          </a:rPr>
                          <m:t>𝑖</m:t>
                        </m:r>
                        <m:r>
                          <a:rPr lang="en-US" altLang="zh-CN" b="0" i="1" dirty="0" smtClean="0">
                            <a:latin typeface="Cambria Math"/>
                          </a:rPr>
                          <m:t>,</m:t>
                        </m:r>
                        <m:r>
                          <a:rPr lang="en-US" altLang="zh-CN" b="0" i="1" dirty="0" smtClean="0">
                            <a:latin typeface="Cambria Math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zh-CN" altLang="en-US" dirty="0" smtClean="0">
                    <a:latin typeface="Times New Roman" pitchFamily="18" charset="0"/>
                  </a:rPr>
                  <a:t>，而是使用一个词项在另一个词项上下文中出现的条件概率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dirty="0">
                        <a:latin typeface="Cambria Math"/>
                      </a:rPr>
                      <m:t>P</m:t>
                    </m:r>
                    <m:r>
                      <m:rPr>
                        <m:sty m:val="p"/>
                      </m:rPr>
                      <a:rPr lang="en-US" altLang="zh-CN" b="0" i="0" dirty="0" smtClean="0">
                        <a:latin typeface="Cambria Math"/>
                      </a:rPr>
                      <m:t>r</m:t>
                    </m:r>
                    <m:r>
                      <a:rPr lang="en-US" altLang="zh-CN" b="0" i="0" dirty="0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altLang="zh-CN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altLang="zh-CN" b="0" i="1" dirty="0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altLang="zh-CN" b="0" i="1" dirty="0" smtClean="0">
                        <a:latin typeface="Cambria Math"/>
                      </a:rPr>
                      <m:t>|</m:t>
                    </m:r>
                    <m:sSub>
                      <m:sSubPr>
                        <m:ctrlPr>
                          <a:rPr lang="en-US" altLang="zh-CN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altLang="zh-CN" b="0" i="1" dirty="0" smtClean="0">
                            <a:latin typeface="Cambria Math"/>
                          </a:rPr>
                          <m:t>𝑗</m:t>
                        </m:r>
                      </m:sub>
                    </m:sSub>
                    <m:r>
                      <a:rPr lang="en-US" altLang="zh-CN" b="0" i="0" dirty="0" smtClean="0">
                        <a:latin typeface="Cambria Math"/>
                      </a:rPr>
                      <m:t>)</m:t>
                    </m:r>
                  </m:oMath>
                </a14:m>
                <a:endParaRPr lang="en-US" altLang="zh-CN" dirty="0" smtClean="0">
                  <a:latin typeface="Times New Roman" pitchFamily="18" charset="0"/>
                </a:endParaRPr>
              </a:p>
              <a:p>
                <a:pPr algn="just">
                  <a:lnSpc>
                    <a:spcPct val="120000"/>
                  </a:lnSpc>
                </a:pPr>
                <a:r>
                  <a:rPr lang="zh-CN" altLang="en-US" dirty="0">
                    <a:latin typeface="Times New Roman" pitchFamily="18" charset="0"/>
                  </a:rPr>
                  <a:t>不管共现计数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altLang="zh-CN" i="1" dirty="0">
                            <a:latin typeface="Cambria Math"/>
                          </a:rPr>
                          <m:t>𝑖</m:t>
                        </m:r>
                        <m:r>
                          <a:rPr lang="en-US" altLang="zh-CN" i="1" dirty="0">
                            <a:latin typeface="Cambria Math"/>
                          </a:rPr>
                          <m:t>,</m:t>
                        </m:r>
                        <m:r>
                          <a:rPr lang="en-US" altLang="zh-CN" i="1" dirty="0">
                            <a:latin typeface="Cambria Math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zh-CN" altLang="en-US" dirty="0" smtClean="0">
                    <a:latin typeface="Times New Roman" pitchFamily="18" charset="0"/>
                  </a:rPr>
                  <a:t>还是</a:t>
                </a:r>
                <a:r>
                  <a:rPr lang="zh-CN" altLang="en-US" dirty="0">
                    <a:latin typeface="Times New Roman" pitchFamily="18" charset="0"/>
                  </a:rPr>
                  <a:t>条件概率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dirty="0">
                        <a:latin typeface="Cambria Math"/>
                      </a:rPr>
                      <m:t>Pr</m:t>
                    </m:r>
                    <m:r>
                      <a:rPr lang="en-US" altLang="zh-CN" dirty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altLang="zh-CN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altLang="zh-CN" b="0" i="1" dirty="0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altLang="zh-CN" i="1" dirty="0">
                        <a:latin typeface="Cambria Math"/>
                      </a:rPr>
                      <m:t>|</m:t>
                    </m:r>
                    <m:sSub>
                      <m:sSubPr>
                        <m:ctrlPr>
                          <a:rPr lang="en-US" altLang="zh-CN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altLang="zh-CN" b="0" i="1" dirty="0" smtClean="0">
                            <a:latin typeface="Cambria Math"/>
                          </a:rPr>
                          <m:t>𝑗</m:t>
                        </m:r>
                      </m:sub>
                    </m:sSub>
                    <m:r>
                      <a:rPr lang="en-US" altLang="zh-CN" dirty="0">
                        <a:latin typeface="Cambria Math"/>
                      </a:rPr>
                      <m:t>)</m:t>
                    </m:r>
                  </m:oMath>
                </a14:m>
                <a:r>
                  <a:rPr lang="zh-CN" altLang="en-US" dirty="0" smtClean="0">
                    <a:latin typeface="Times New Roman" pitchFamily="18" charset="0"/>
                  </a:rPr>
                  <a:t>，都会受词项本身出现</a:t>
                </a:r>
                <a:r>
                  <a:rPr lang="zh-CN" altLang="en-US" dirty="0">
                    <a:latin typeface="Times New Roman" pitchFamily="18" charset="0"/>
                  </a:rPr>
                  <a:t>频次的严重影响</a:t>
                </a:r>
                <a:r>
                  <a:rPr lang="zh-CN" altLang="en-US" dirty="0" smtClean="0">
                    <a:latin typeface="Times New Roman" pitchFamily="18" charset="0"/>
                  </a:rPr>
                  <a:t>：高频词的计数值和概率值会大很多</a:t>
                </a:r>
                <a:endParaRPr lang="en-US" altLang="zh-CN" dirty="0" smtClean="0">
                  <a:latin typeface="Times New Roman" pitchFamily="18" charset="0"/>
                </a:endParaRPr>
              </a:p>
              <a:p>
                <a:pPr algn="just">
                  <a:lnSpc>
                    <a:spcPct val="120000"/>
                  </a:lnSpc>
                </a:pPr>
                <a:r>
                  <a:rPr lang="en-US" altLang="zh-CN" dirty="0" err="1" smtClean="0">
                    <a:latin typeface="Times New Roman" pitchFamily="18" charset="0"/>
                  </a:rPr>
                  <a:t>GloVe</a:t>
                </a:r>
                <a:r>
                  <a:rPr lang="zh-CN" altLang="en-US" dirty="0" smtClean="0">
                    <a:latin typeface="Times New Roman" pitchFamily="18" charset="0"/>
                  </a:rPr>
                  <a:t>（</a:t>
                </a:r>
                <a:r>
                  <a:rPr lang="en-US" altLang="zh-CN" dirty="0" smtClean="0">
                    <a:latin typeface="Times New Roman" pitchFamily="18" charset="0"/>
                  </a:rPr>
                  <a:t>Global Vector</a:t>
                </a:r>
                <a:r>
                  <a:rPr lang="zh-CN" altLang="en-US" dirty="0" smtClean="0">
                    <a:latin typeface="Times New Roman" pitchFamily="18" charset="0"/>
                  </a:rPr>
                  <a:t>）认为词项间的条件概率比值，更适合用来训练高质量的词向量（</a:t>
                </a:r>
                <a:r>
                  <a:rPr lang="en-US" altLang="zh-CN" dirty="0">
                    <a:latin typeface="Times New Roman" pitchFamily="18" charset="0"/>
                  </a:rPr>
                  <a:t> Pennington et </a:t>
                </a:r>
                <a:r>
                  <a:rPr lang="en-US" altLang="zh-CN" dirty="0" smtClean="0">
                    <a:latin typeface="Times New Roman" pitchFamily="18" charset="0"/>
                  </a:rPr>
                  <a:t>al.</a:t>
                </a:r>
                <a:r>
                  <a:rPr lang="zh-CN" altLang="en-US" dirty="0" smtClean="0">
                    <a:latin typeface="Times New Roman" pitchFamily="18" charset="0"/>
                  </a:rPr>
                  <a:t>，</a:t>
                </a:r>
                <a:r>
                  <a:rPr lang="en-US" altLang="zh-CN" dirty="0" smtClean="0">
                    <a:latin typeface="Times New Roman" pitchFamily="18" charset="0"/>
                  </a:rPr>
                  <a:t>2014</a:t>
                </a:r>
                <a:r>
                  <a:rPr lang="zh-CN" altLang="en-US" dirty="0" smtClean="0">
                    <a:latin typeface="Times New Roman" pitchFamily="18" charset="0"/>
                  </a:rPr>
                  <a:t>）</a:t>
                </a:r>
                <a:endParaRPr lang="en-US" altLang="zh-CN" dirty="0" smtClean="0">
                  <a:latin typeface="Times New Roman" pitchFamily="18" charset="0"/>
                </a:endParaRPr>
              </a:p>
              <a:p>
                <a:pPr algn="just">
                  <a:lnSpc>
                    <a:spcPct val="125000"/>
                  </a:lnSpc>
                </a:pPr>
                <a:endParaRPr lang="zh-CN" altLang="en-US" dirty="0">
                  <a:latin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9085" y="1119850"/>
                <a:ext cx="11377719" cy="5257800"/>
              </a:xfrm>
              <a:blipFill rotWithShape="1">
                <a:blip r:embed="rId2"/>
                <a:stretch>
                  <a:fillRect l="-965" r="-107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701" y="4553712"/>
            <a:ext cx="11129010" cy="2208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1817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GloVe</a:t>
            </a:r>
            <a:r>
              <a:rPr lang="zh-CN" altLang="en-US" dirty="0" smtClean="0"/>
              <a:t>：启发式假设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125000"/>
                  </a:lnSpc>
                </a:pPr>
                <a:r>
                  <a:rPr lang="zh-CN" altLang="en-US" dirty="0" smtClean="0">
                    <a:latin typeface="Times New Roman" pitchFamily="18" charset="0"/>
                  </a:rPr>
                  <a:t>两个词项之间的距离</a:t>
                </a:r>
                <a14:m>
                  <m:oMath xmlns:m="http://schemas.openxmlformats.org/officeDocument/2006/math">
                    <m:r>
                      <a:rPr lang="en-US" altLang="zh-CN" i="1" dirty="0">
                        <a:latin typeface="Cambria Math"/>
                      </a:rPr>
                      <m:t>𝑑</m:t>
                    </m:r>
                    <m:r>
                      <a:rPr lang="en-US" altLang="zh-CN" b="0" i="0" dirty="0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altLang="zh-CN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altLang="zh-CN" b="0" i="1" dirty="0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altLang="zh-CN" b="0" i="1" dirty="0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altLang="zh-CN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altLang="zh-CN" b="0" i="1" dirty="0" smtClean="0">
                            <a:latin typeface="Cambria Math"/>
                          </a:rPr>
                          <m:t>𝑗</m:t>
                        </m:r>
                      </m:sub>
                    </m:sSub>
                    <m:r>
                      <a:rPr lang="en-US" altLang="zh-CN" b="0" i="0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zh-CN" altLang="en-US" dirty="0" smtClean="0">
                    <a:latin typeface="Times New Roman" pitchFamily="18" charset="0"/>
                  </a:rPr>
                  <a:t>，应该满足线性关系</a:t>
                </a:r>
                <a:endParaRPr lang="en-US" altLang="zh-CN" dirty="0" smtClean="0">
                  <a:latin typeface="Times New Roman" pitchFamily="18" charset="0"/>
                </a:endParaRPr>
              </a:p>
              <a:p>
                <a:pPr>
                  <a:lnSpc>
                    <a:spcPct val="125000"/>
                  </a:lnSpc>
                </a:pPr>
                <a:r>
                  <a:rPr lang="zh-CN" altLang="en-US" dirty="0" smtClean="0">
                    <a:latin typeface="Times New Roman" pitchFamily="18" charset="0"/>
                  </a:rPr>
                  <a:t>词项间的距离关于中心词</a:t>
                </a:r>
                <a:r>
                  <a:rPr lang="zh-CN" altLang="en-US" dirty="0">
                    <a:latin typeface="Times New Roman" pitchFamily="18" charset="0"/>
                  </a:rPr>
                  <a:t>和上下文词之间是对称</a:t>
                </a:r>
                <a:r>
                  <a:rPr lang="zh-CN" altLang="en-US" dirty="0" smtClean="0">
                    <a:latin typeface="Times New Roman" pitchFamily="18" charset="0"/>
                  </a:rPr>
                  <a:t>的</a:t>
                </a:r>
                <a:endParaRPr lang="en-US" altLang="zh-CN" dirty="0" smtClean="0">
                  <a:latin typeface="Times New Roman" pitchFamily="18" charset="0"/>
                </a:endParaRPr>
              </a:p>
              <a:p>
                <a:pPr lvl="1">
                  <a:lnSpc>
                    <a:spcPct val="125000"/>
                  </a:lnSpc>
                </a:pPr>
                <a:r>
                  <a:rPr lang="zh-CN" altLang="en-US" dirty="0" smtClean="0">
                    <a:latin typeface="Times New Roman" pitchFamily="18" charset="0"/>
                  </a:rPr>
                  <a:t>当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altLang="zh-CN" b="0" i="1" dirty="0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dirty="0">
                    <a:latin typeface="Times New Roman" pitchFamily="18" charset="0"/>
                  </a:rPr>
                  <a:t>是中心词、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altLang="zh-CN" b="0" i="1" dirty="0" smtClean="0">
                            <a:latin typeface="Cambria Math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zh-CN" altLang="en-US" dirty="0">
                    <a:latin typeface="Times New Roman" pitchFamily="18" charset="0"/>
                  </a:rPr>
                  <a:t>是上下文词</a:t>
                </a:r>
                <a:r>
                  <a:rPr lang="zh-CN" altLang="en-US" dirty="0" smtClean="0">
                    <a:latin typeface="Times New Roman" pitchFamily="18" charset="0"/>
                  </a:rPr>
                  <a:t>时，距离</a:t>
                </a:r>
                <a:r>
                  <a:rPr lang="zh-CN" altLang="en-US" dirty="0">
                    <a:latin typeface="Times New Roman" pitchFamily="18" charset="0"/>
                  </a:rPr>
                  <a:t>为</a:t>
                </a:r>
                <a14:m>
                  <m:oMath xmlns:m="http://schemas.openxmlformats.org/officeDocument/2006/math">
                    <m:r>
                      <a:rPr lang="en-US" altLang="zh-CN" i="1" dirty="0">
                        <a:latin typeface="Cambria Math"/>
                      </a:rPr>
                      <m:t>𝑑</m:t>
                    </m:r>
                    <m:r>
                      <a:rPr lang="en-US" altLang="zh-CN" dirty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altLang="zh-CN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altLang="zh-CN" b="0" i="1" dirty="0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altLang="zh-CN" i="1" dirty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altLang="zh-CN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altLang="zh-CN" b="0" i="1" dirty="0" smtClean="0">
                            <a:latin typeface="Cambria Math"/>
                          </a:rPr>
                          <m:t>𝑗</m:t>
                        </m:r>
                      </m:sub>
                    </m:sSub>
                    <m:r>
                      <a:rPr lang="en-US" altLang="zh-CN" dirty="0">
                        <a:latin typeface="Cambria Math"/>
                      </a:rPr>
                      <m:t>)</m:t>
                    </m:r>
                    <m:r>
                      <a:rPr lang="en-US" altLang="zh-CN" i="1" dirty="0" smtClean="0">
                        <a:latin typeface="Cambria Math"/>
                      </a:rPr>
                      <m:t> </m:t>
                    </m:r>
                  </m:oMath>
                </a14:m>
                <a:endParaRPr lang="en-US" altLang="zh-CN" dirty="0" smtClean="0">
                  <a:latin typeface="Times New Roman" pitchFamily="18" charset="0"/>
                </a:endParaRPr>
              </a:p>
              <a:p>
                <a:pPr lvl="1">
                  <a:lnSpc>
                    <a:spcPct val="125000"/>
                  </a:lnSpc>
                </a:pPr>
                <a:r>
                  <a:rPr lang="zh-CN" altLang="en-US" dirty="0" smtClean="0"/>
                  <a:t>当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altLang="zh-CN" b="0" i="1" dirty="0" smtClean="0">
                            <a:latin typeface="Cambria Math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zh-CN" altLang="en-US" dirty="0" smtClean="0">
                    <a:latin typeface="Times New Roman" pitchFamily="18" charset="0"/>
                  </a:rPr>
                  <a:t>作为中心词、</a:t>
                </a:r>
                <a:r>
                  <a:rPr lang="en-US" altLang="zh-CN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altLang="zh-CN" b="0" i="1" dirty="0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dirty="0" smtClean="0">
                    <a:latin typeface="Times New Roman" pitchFamily="18" charset="0"/>
                  </a:rPr>
                  <a:t>作为上下文词时</a:t>
                </a:r>
                <a:r>
                  <a:rPr lang="zh-CN" altLang="en-US" dirty="0">
                    <a:latin typeface="Times New Roman" pitchFamily="18" charset="0"/>
                  </a:rPr>
                  <a:t>，</a:t>
                </a:r>
                <a:r>
                  <a:rPr lang="zh-CN" altLang="en-US" dirty="0" smtClean="0">
                    <a:latin typeface="Times New Roman" pitchFamily="18" charset="0"/>
                  </a:rPr>
                  <a:t>距离为</a:t>
                </a:r>
                <a14:m>
                  <m:oMath xmlns:m="http://schemas.openxmlformats.org/officeDocument/2006/math">
                    <m:r>
                      <a:rPr lang="en-US" altLang="zh-CN" i="1" dirty="0">
                        <a:latin typeface="Cambria Math"/>
                      </a:rPr>
                      <m:t>𝑑</m:t>
                    </m:r>
                    <m:r>
                      <a:rPr lang="en-US" altLang="zh-CN" dirty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altLang="zh-CN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altLang="zh-CN" b="0" i="1" dirty="0" smtClean="0">
                            <a:latin typeface="Cambria Math"/>
                          </a:rPr>
                          <m:t>𝑗</m:t>
                        </m:r>
                      </m:sub>
                    </m:sSub>
                    <m:r>
                      <a:rPr lang="en-US" altLang="zh-CN" i="1" dirty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altLang="zh-CN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altLang="zh-CN" b="0" i="1" dirty="0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altLang="zh-CN" dirty="0">
                        <a:latin typeface="Cambria Math"/>
                      </a:rPr>
                      <m:t>)</m:t>
                    </m:r>
                  </m:oMath>
                </a14:m>
                <a:endParaRPr lang="en-US" altLang="zh-CN" dirty="0" smtClean="0">
                  <a:latin typeface="Times New Roman" pitchFamily="18" charset="0"/>
                </a:endParaRPr>
              </a:p>
              <a:p>
                <a:pPr lvl="1">
                  <a:lnSpc>
                    <a:spcPct val="125000"/>
                  </a:lnSpc>
                </a:pPr>
                <a14:m>
                  <m:oMath xmlns:m="http://schemas.openxmlformats.org/officeDocument/2006/math">
                    <m:r>
                      <a:rPr lang="en-US" altLang="zh-CN" i="1" dirty="0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altLang="zh-CN" i="1" dirty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i="1" dirty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zh-CN" i="1" dirty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altLang="zh-CN" b="0" i="1" dirty="0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i="1" dirty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i="1" dirty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zh-CN" i="1" dirty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altLang="zh-CN" b="0" i="1" dirty="0" smtClean="0">
                                <a:latin typeface="Cambria Math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altLang="zh-CN" b="0" i="0" dirty="0" smtClean="0">
                        <a:latin typeface="Cambria Math"/>
                      </a:rPr>
                      <m:t>=</m:t>
                    </m:r>
                    <m:r>
                      <a:rPr lang="en-US" altLang="zh-CN" i="1" dirty="0">
                        <a:latin typeface="Cambria Math"/>
                      </a:rPr>
                      <m:t>𝑑</m:t>
                    </m:r>
                    <m:r>
                      <a:rPr lang="en-US" altLang="zh-CN" dirty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altLang="zh-CN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altLang="zh-CN" b="0" i="1" dirty="0" smtClean="0">
                            <a:latin typeface="Cambria Math"/>
                          </a:rPr>
                          <m:t>𝑗</m:t>
                        </m:r>
                      </m:sub>
                    </m:sSub>
                    <m:r>
                      <a:rPr lang="en-US" altLang="zh-CN" i="1" dirty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altLang="zh-CN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altLang="zh-CN" b="0" i="1" dirty="0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altLang="zh-CN" dirty="0">
                        <a:latin typeface="Cambria Math"/>
                      </a:rPr>
                      <m:t>)</m:t>
                    </m:r>
                  </m:oMath>
                </a14:m>
                <a:endParaRPr lang="en-US" altLang="zh-CN" dirty="0">
                  <a:latin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6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29072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GloVe</a:t>
            </a:r>
            <a:r>
              <a:rPr lang="zh-CN" altLang="en-US" dirty="0" smtClean="0"/>
              <a:t>：损失函数（</a:t>
            </a:r>
            <a:r>
              <a:rPr lang="en-US" altLang="zh-CN" dirty="0" smtClean="0"/>
              <a:t>1/2</a:t>
            </a:r>
            <a:r>
              <a:rPr lang="zh-CN" altLang="en-US" dirty="0" smtClean="0"/>
              <a:t>）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just">
                  <a:lnSpc>
                    <a:spcPct val="125000"/>
                  </a:lnSpc>
                </a:pPr>
                <a:r>
                  <a:rPr lang="zh-CN" altLang="en-US" dirty="0" smtClean="0"/>
                  <a:t>符合假设的词向量要满足</a:t>
                </a:r>
                <a:r>
                  <a:rPr lang="zh-CN" altLang="en-US" dirty="0"/>
                  <a:t>：</a:t>
                </a:r>
                <a:r>
                  <a:rPr lang="zh-CN" altLang="en-US" dirty="0" smtClean="0"/>
                  <a:t>两</a:t>
                </a:r>
                <a:r>
                  <a:rPr lang="zh-CN" altLang="en-US" dirty="0"/>
                  <a:t>个词</a:t>
                </a:r>
                <a:r>
                  <a:rPr lang="zh-CN" altLang="en-US" dirty="0">
                    <a:latin typeface="Times New Roman" pitchFamily="18" charset="0"/>
                  </a:rPr>
                  <a:t>项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altLang="zh-CN" i="1" dirty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dirty="0">
                    <a:latin typeface="Times New Roman" pitchFamily="18" charset="0"/>
                  </a:rPr>
                  <a:t>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altLang="zh-CN" i="1" dirty="0">
                            <a:latin typeface="Cambria Math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zh-CN" altLang="en-US" dirty="0">
                    <a:latin typeface="Times New Roman" pitchFamily="18" charset="0"/>
                  </a:rPr>
                  <a:t>的</a:t>
                </a:r>
                <a:r>
                  <a:rPr lang="zh-CN" altLang="en-US" dirty="0" smtClean="0"/>
                  <a:t>向量点</a:t>
                </a:r>
                <a:r>
                  <a:rPr lang="zh-CN" altLang="en-US" dirty="0"/>
                  <a:t>积（</a:t>
                </a:r>
                <a:r>
                  <a:rPr lang="en-US" altLang="zh-CN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zh-CN" altLang="zh-CN" i="1">
                            <a:latin typeface="Cambria Math"/>
                          </a:rPr>
                        </m:ctrlPr>
                      </m:sSubSupPr>
                      <m:e>
                        <m:acc>
                          <m:accPr>
                            <m:chr m:val="⃗"/>
                            <m:ctrlPr>
                              <a:rPr lang="zh-CN" altLang="zh-CN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altLang="zh-CN" i="1">
                                <a:latin typeface="Cambria Math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altLang="zh-CN" i="1" smtClean="0">
                            <a:latin typeface="Cambria Math"/>
                          </a:rPr>
                          <m:t>𝑖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altLang="zh-CN" i="0">
                            <a:latin typeface="Cambria Math"/>
                          </a:rPr>
                          <m:t>T</m:t>
                        </m:r>
                      </m:sup>
                    </m:sSubSup>
                    <m:sSub>
                      <m:sSubPr>
                        <m:ctrlPr>
                          <a:rPr lang="zh-CN" altLang="zh-CN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zh-CN" altLang="zh-CN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altLang="zh-CN" i="1">
                                <a:latin typeface="Cambria Math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altLang="zh-CN" b="0" i="1" smtClean="0">
                            <a:latin typeface="Cambria Math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zh-CN" altLang="en-US" dirty="0" smtClean="0"/>
                  <a:t>），</a:t>
                </a:r>
                <a:r>
                  <a:rPr lang="zh-CN" altLang="en-US" dirty="0"/>
                  <a:t>近似等于共</a:t>
                </a:r>
                <a:r>
                  <a:rPr lang="zh-CN" altLang="en-US" dirty="0" smtClean="0"/>
                  <a:t>现计数的对数（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i="1" dirty="0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i="0" dirty="0" smtClean="0">
                            <a:latin typeface="Cambria Math"/>
                          </a:rPr>
                          <m:t>log</m:t>
                        </m:r>
                      </m:fName>
                      <m:e>
                        <m:sSub>
                          <m:sSubPr>
                            <m:ctrlPr>
                              <a:rPr lang="en-US" altLang="zh-CN" i="1" dirty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zh-CN" b="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b="0" i="1" dirty="0" smtClean="0">
                                <a:latin typeface="Cambria Math"/>
                              </a:rPr>
                              <m:t>𝑖</m:t>
                            </m:r>
                            <m:r>
                              <a:rPr lang="en-US" altLang="zh-CN" i="1" dirty="0">
                                <a:latin typeface="Cambria Math"/>
                              </a:rPr>
                              <m:t>,</m:t>
                            </m:r>
                            <m:r>
                              <a:rPr lang="en-US" altLang="zh-CN" i="1" dirty="0" smtClean="0">
                                <a:latin typeface="Cambria Math"/>
                              </a:rPr>
                              <m:t>𝑗</m:t>
                            </m:r>
                          </m:sub>
                        </m:sSub>
                      </m:e>
                    </m:func>
                    <m:r>
                      <a:rPr lang="en-US" altLang="zh-CN" i="1" dirty="0">
                        <a:latin typeface="Cambria Math"/>
                      </a:rPr>
                      <m:t> </m:t>
                    </m:r>
                  </m:oMath>
                </a14:m>
                <a:r>
                  <a:rPr lang="zh-CN" altLang="en-US" dirty="0" smtClean="0"/>
                  <a:t>），</a:t>
                </a:r>
                <a:r>
                  <a:rPr lang="zh-CN" altLang="en-US" dirty="0"/>
                  <a:t>再</a:t>
                </a:r>
                <a:r>
                  <a:rPr lang="zh-CN" altLang="en-US" dirty="0" smtClean="0"/>
                  <a:t>减去只</a:t>
                </a:r>
                <a:r>
                  <a:rPr lang="zh-CN" altLang="en-US" dirty="0"/>
                  <a:t>和这两个</a:t>
                </a:r>
                <a:r>
                  <a:rPr lang="zh-CN" altLang="en-US" dirty="0" smtClean="0"/>
                  <a:t>词项有关</a:t>
                </a:r>
                <a:r>
                  <a:rPr lang="zh-CN" altLang="en-US" dirty="0"/>
                  <a:t>的偏置常数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b="0" i="1" dirty="0" smtClean="0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altLang="zh-CN" b="0" i="1" dirty="0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dirty="0" smtClean="0"/>
                  <a:t>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/>
                          </a:rPr>
                          <m:t>𝑏</m:t>
                        </m:r>
                      </m:e>
                      <m:sub>
                        <m:r>
                          <a:rPr lang="en-US" altLang="zh-CN" b="0" i="1" dirty="0" smtClean="0">
                            <a:latin typeface="Cambria Math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zh-CN" altLang="en-US" dirty="0" smtClean="0"/>
                  <a:t>。</a:t>
                </a:r>
                <a:endParaRPr lang="en-US" altLang="zh-CN" dirty="0" smtClean="0"/>
              </a:p>
              <a:p>
                <a:pPr marL="0" indent="0" algn="just">
                  <a:lnSpc>
                    <a:spcPct val="12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zh-CN" altLang="zh-CN" i="1">
                              <a:latin typeface="Cambria Math"/>
                            </a:rPr>
                          </m:ctrlPr>
                        </m:sSubSupPr>
                        <m:e>
                          <m:acc>
                            <m:accPr>
                              <m:chr m:val="⃗"/>
                              <m:ctrlPr>
                                <a:rPr lang="zh-CN" altLang="zh-CN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CN" i="1">
                                  <a:latin typeface="Cambria Math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US" altLang="zh-CN" i="1">
                              <a:latin typeface="Cambria Math"/>
                            </a:rPr>
                            <m:t>𝑖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altLang="zh-CN">
                              <a:latin typeface="Cambria Math"/>
                            </a:rPr>
                            <m:t>T</m:t>
                          </m:r>
                        </m:sup>
                      </m:sSubSup>
                      <m:sSub>
                        <m:sSubPr>
                          <m:ctrlPr>
                            <a:rPr lang="zh-CN" altLang="zh-CN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zh-CN" altLang="zh-CN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CN" i="1">
                                  <a:latin typeface="Cambria Math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US" altLang="zh-CN" i="1">
                              <a:latin typeface="Cambria Math"/>
                            </a:rPr>
                            <m:t>𝑗</m:t>
                          </m:r>
                        </m:sub>
                      </m:sSub>
                      <m:r>
                        <a:rPr lang="en-US" altLang="zh-CN" i="1">
                          <a:latin typeface="Cambria Math"/>
                        </a:rPr>
                        <m:t>∼</m:t>
                      </m:r>
                      <m:func>
                        <m:funcPr>
                          <m:ctrlPr>
                            <a:rPr lang="en-US" altLang="zh-CN" i="1" dirty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dirty="0">
                              <a:latin typeface="Cambria Math"/>
                            </a:rPr>
                            <m:t>log</m:t>
                          </m:r>
                        </m:fName>
                        <m:e>
                          <m:sSub>
                            <m:sSubPr>
                              <m:ctrlPr>
                                <a:rPr lang="en-US" altLang="zh-CN" i="1" dirty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CN" i="1" dirty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i="1" dirty="0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altLang="zh-CN" i="1" dirty="0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altLang="zh-CN" i="1" dirty="0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</m:e>
                      </m:func>
                      <m:r>
                        <a:rPr lang="en-US" altLang="zh-CN" b="0" i="1" dirty="0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zh-CN" altLang="zh-CN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en-US" altLang="zh-CN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altLang="zh-CN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zh-CN" altLang="zh-CN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en-US" altLang="zh-CN" i="1">
                              <a:latin typeface="Cambria Math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altLang="zh-CN" dirty="0" smtClean="0"/>
              </a:p>
              <a:p>
                <a:pPr algn="just">
                  <a:lnSpc>
                    <a:spcPct val="125000"/>
                  </a:lnSpc>
                </a:pPr>
                <a:r>
                  <a:rPr lang="zh-CN" altLang="en-US" dirty="0" smtClean="0"/>
                  <a:t>损失函数：</a:t>
                </a:r>
                <a:endParaRPr lang="en-US" altLang="zh-CN" dirty="0"/>
              </a:p>
              <a:p>
                <a:pPr marL="0" indent="0" algn="just">
                  <a:lnSpc>
                    <a:spcPct val="12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>
                          <a:latin typeface="Cambria Math"/>
                        </a:rPr>
                        <m:t>𝐽</m:t>
                      </m:r>
                      <m:r>
                        <a:rPr lang="en-US" altLang="zh-CN" sz="24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grow m:val="on"/>
                          <m:ctrlPr>
                            <a:rPr lang="zh-CN" altLang="zh-CN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altLang="zh-CN" sz="2400" i="1">
                              <a:latin typeface="Cambria Math"/>
                            </a:rPr>
                            <m:t>𝑖</m:t>
                          </m:r>
                          <m:r>
                            <a:rPr lang="en-US" altLang="zh-CN" sz="2400" i="1">
                              <a:latin typeface="Cambria Math"/>
                            </a:rPr>
                            <m:t>,</m:t>
                          </m:r>
                          <m:r>
                            <a:rPr lang="en-US" altLang="zh-CN" sz="2400" i="1">
                              <a:latin typeface="Cambria Math"/>
                            </a:rPr>
                            <m:t>𝑗</m:t>
                          </m:r>
                          <m:r>
                            <a:rPr lang="en-US" altLang="zh-CN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i="1">
                              <a:latin typeface="Cambria Math"/>
                            </a:rPr>
                            <m:t>𝑉</m:t>
                          </m:r>
                        </m:sup>
                        <m:e>
                          <m:r>
                            <a:rPr lang="en-US" altLang="zh-CN" sz="2400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en-US" altLang="zh-CN" sz="2400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zh-CN" sz="2400" i="1" dirty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dirty="0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b="0" i="1" dirty="0" smtClean="0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altLang="zh-CN" sz="2400" i="1" dirty="0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altLang="zh-CN" sz="2400" b="0" i="1" dirty="0" smtClean="0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altLang="zh-CN" sz="2400" i="1">
                              <a:latin typeface="Cambria Math"/>
                            </a:rPr>
                            <m:t>)</m:t>
                          </m:r>
                          <m:sSup>
                            <m:sSupPr>
                              <m:ctrlPr>
                                <a:rPr lang="zh-CN" altLang="zh-CN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CN" sz="2400" i="1">
                                  <a:latin typeface="Cambria Math"/>
                                </a:rPr>
                                <m:t>(</m:t>
                              </m:r>
                              <m:sSubSup>
                                <m:sSubSupPr>
                                  <m:ctrlPr>
                                    <a:rPr lang="zh-CN" altLang="zh-CN" sz="2400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zh-CN" altLang="zh-CN" sz="2400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CN" sz="2400" i="1">
                                          <a:latin typeface="Cambria Math"/>
                                        </a:rPr>
                                        <m:t>𝑒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altLang="zh-CN" sz="2400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m:rPr>
                                      <m:sty m:val="p"/>
                                    </m:rPr>
                                    <a:rPr lang="en-US" altLang="zh-CN" sz="2400">
                                      <a:latin typeface="Cambria Math"/>
                                    </a:rPr>
                                    <m:t>T</m:t>
                                  </m:r>
                                </m:sup>
                              </m:sSubSup>
                              <m:sSub>
                                <m:sSubPr>
                                  <m:ctrlPr>
                                    <a:rPr lang="zh-CN" altLang="zh-CN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zh-CN" altLang="zh-CN" sz="2400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CN" sz="2400" i="1">
                                          <a:latin typeface="Cambria Math"/>
                                        </a:rPr>
                                        <m:t>𝑒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altLang="zh-CN" sz="2400" b="0" i="1" smtClean="0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altLang="zh-CN" sz="2400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zh-CN" altLang="zh-CN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400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zh-CN" altLang="zh-CN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altLang="zh-CN" sz="2400" i="1">
                                  <a:latin typeface="Cambria Math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latin typeface="Cambria Math"/>
                                </a:rPr>
                                <m:t>log</m:t>
                              </m:r>
                              <m:sSub>
                                <m:sSubPr>
                                  <m:ctrlPr>
                                    <a:rPr lang="en-US" altLang="zh-CN" sz="2400" i="1" dirty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0" i="1" dirty="0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400" i="1" dirty="0">
                                      <a:latin typeface="Cambria Math"/>
                                    </a:rPr>
                                    <m:t>𝑖</m:t>
                                  </m:r>
                                  <m:r>
                                    <a:rPr lang="en-US" altLang="zh-CN" sz="2400" i="1" dirty="0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altLang="zh-CN" sz="2400" i="1" dirty="0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altLang="zh-CN" sz="2400" i="1">
                                  <a:latin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zh-CN" altLang="zh-CN" sz="2400" dirty="0"/>
              </a:p>
              <a:p>
                <a:pPr algn="just">
                  <a:lnSpc>
                    <a:spcPct val="125000"/>
                  </a:lnSpc>
                </a:pPr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65" r="-107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8121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GloVe</a:t>
            </a:r>
            <a:r>
              <a:rPr lang="zh-CN" altLang="en-US" dirty="0"/>
              <a:t>：损失函数</a:t>
            </a:r>
            <a:r>
              <a:rPr lang="zh-CN" altLang="en-US" dirty="0" smtClean="0"/>
              <a:t>（</a:t>
            </a:r>
            <a:r>
              <a:rPr lang="en-US" altLang="zh-CN" dirty="0" smtClean="0"/>
              <a:t>2/2</a:t>
            </a:r>
            <a:r>
              <a:rPr lang="zh-CN" altLang="en-US" dirty="0"/>
              <a:t>）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449085" y="1143000"/>
                <a:ext cx="5874721" cy="5257800"/>
              </a:xfrm>
            </p:spPr>
            <p:txBody>
              <a:bodyPr/>
              <a:lstStyle/>
              <a:p>
                <a:pPr>
                  <a:lnSpc>
                    <a:spcPct val="125000"/>
                  </a:lnSpc>
                </a:pPr>
                <a14:m>
                  <m:oMath xmlns:m="http://schemas.openxmlformats.org/officeDocument/2006/math">
                    <m:r>
                      <a:rPr lang="en-US" altLang="zh-CN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zh-CN" altLang="zh-CN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zh-CN" altLang="zh-CN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/>
                              </a:rPr>
                              <m:t>𝑖</m:t>
                            </m:r>
                            <m:r>
                              <a:rPr lang="en-US" altLang="zh-CN" i="1">
                                <a:latin typeface="Cambria Math"/>
                              </a:rPr>
                              <m:t>,</m:t>
                            </m:r>
                            <m:r>
                              <a:rPr lang="en-US" altLang="zh-CN" i="1">
                                <a:latin typeface="Cambria Math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altLang="zh-CN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zh-CN" altLang="zh-CN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zh-CN" altLang="zh-CN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sSup>
                                <m:sSupPr>
                                  <m:ctrlPr>
                                    <a:rPr lang="zh-CN" altLang="zh-CN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zh-CN" altLang="zh-CN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zh-CN" altLang="zh-CN" i="1">
                                              <a:latin typeface="Cambria Math"/>
                                            </a:rPr>
                                          </m:ctrlPr>
                                        </m:fPr>
                                        <m:num>
                                          <m:sSub>
                                            <m:sSubPr>
                                              <m:ctrlPr>
                                                <a:rPr lang="zh-CN" altLang="zh-CN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CN" i="1">
                                                  <a:latin typeface="Cambria Math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i="1">
                                                  <a:latin typeface="Cambria Math"/>
                                                </a:rPr>
                                                <m:t>𝑖</m:t>
                                              </m:r>
                                              <m:r>
                                                <a:rPr lang="en-US" altLang="zh-CN" i="1">
                                                  <a:latin typeface="Cambria Math"/>
                                                </a:rPr>
                                                <m:t>,</m:t>
                                              </m:r>
                                              <m:r>
                                                <a:rPr lang="en-US" altLang="zh-CN" i="1">
                                                  <a:latin typeface="Cambria Math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sSub>
                                            <m:sSubPr>
                                              <m:ctrlPr>
                                                <a:rPr lang="zh-CN" altLang="zh-CN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CN" i="1">
                                                  <a:latin typeface="Cambria Math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i="1">
                                                  <a:latin typeface="Cambria Math"/>
                                                </a:rPr>
                                                <m:t>𝑚𝑎𝑥</m:t>
                                              </m:r>
                                            </m:sub>
                                          </m:sSub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US" altLang="zh-CN" i="1">
                                      <a:latin typeface="Cambria Math"/>
                                      <a:ea typeface="Cambria Math"/>
                                    </a:rPr>
                                    <m:t>𝛼</m:t>
                                  </m:r>
                                </m:sup>
                              </m:sSup>
                              <m:r>
                                <a:rPr lang="en-US" altLang="zh-CN" i="1">
                                  <a:latin typeface="Cambria Math"/>
                                </a:rPr>
                                <m:t>,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zh-CN" altLang="zh-CN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/>
                                    </a:rPr>
                                    <m:t>𝑖</m:t>
                                  </m:r>
                                  <m:r>
                                    <a:rPr lang="en-US" altLang="zh-CN" i="1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altLang="zh-CN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altLang="zh-CN" i="1">
                                  <a:latin typeface="Cambria Math"/>
                                </a:rPr>
                                <m:t>&lt;</m:t>
                              </m:r>
                              <m:sSub>
                                <m:sSubPr>
                                  <m:ctrlPr>
                                    <a:rPr lang="zh-CN" altLang="zh-CN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/>
                                    </a:rPr>
                                    <m:t>𝑚𝑎𝑥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n-US" altLang="zh-CN" i="1">
                                  <a:latin typeface="Cambria Math"/>
                                </a:rPr>
                                <m:t>1,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zh-CN" altLang="zh-CN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/>
                                    </a:rPr>
                                    <m:t>𝑖</m:t>
                                  </m:r>
                                  <m:r>
                                    <a:rPr lang="en-US" altLang="zh-CN" i="1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altLang="zh-CN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altLang="zh-CN" i="1">
                                  <a:latin typeface="Cambria Math"/>
                                </a:rPr>
                                <m:t>≥</m:t>
                              </m:r>
                              <m:sSub>
                                <m:sSubPr>
                                  <m:ctrlPr>
                                    <a:rPr lang="zh-CN" altLang="zh-CN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/>
                                    </a:rPr>
                                    <m:t>𝑚𝑎𝑥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endParaRPr lang="en-US" altLang="zh-CN" i="1" dirty="0" smtClean="0">
                  <a:latin typeface="Cambria Math"/>
                  <a:ea typeface="Cambria Math"/>
                </a:endParaRPr>
              </a:p>
              <a:p>
                <a:pPr>
                  <a:lnSpc>
                    <a:spcPct val="125000"/>
                  </a:lnSpc>
                </a:pPr>
                <a14:m>
                  <m:oMath xmlns:m="http://schemas.openxmlformats.org/officeDocument/2006/math">
                    <m:r>
                      <a:rPr lang="en-US" altLang="zh-CN" i="1">
                        <a:latin typeface="Cambria Math"/>
                        <a:ea typeface="Cambria Math"/>
                      </a:rPr>
                      <m:t>𝛼</m:t>
                    </m:r>
                    <m:r>
                      <a:rPr lang="en-US" altLang="zh-CN" b="0" i="1" smtClean="0">
                        <a:latin typeface="Cambria Math"/>
                        <a:ea typeface="Cambria Math"/>
                      </a:rPr>
                      <m:t>=0.75</m:t>
                    </m:r>
                  </m:oMath>
                </a14:m>
                <a:endParaRPr lang="en-US" altLang="zh-CN" dirty="0" smtClean="0"/>
              </a:p>
              <a:p>
                <a:pPr>
                  <a:lnSpc>
                    <a:spcPct val="125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latin typeface="Cambria Math"/>
                          </a:rPr>
                          <m:t>𝑚𝑎𝑥</m:t>
                        </m:r>
                      </m:sub>
                    </m:sSub>
                    <m:r>
                      <a:rPr lang="en-US" altLang="zh-CN" b="0" i="1" smtClean="0">
                        <a:latin typeface="Cambria Math"/>
                      </a:rPr>
                      <m:t>=100</m:t>
                    </m:r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9085" y="1143000"/>
                <a:ext cx="5874721" cy="5257800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165443" y="2971800"/>
            <a:ext cx="7873363" cy="3758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261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第二章：</a:t>
            </a:r>
            <a:r>
              <a:rPr lang="zh-CN" altLang="en-US" dirty="0">
                <a:latin typeface="Times New Roman" pitchFamily="18" charset="0"/>
              </a:rPr>
              <a:t>文本表示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3200" dirty="0" smtClean="0"/>
              <a:t>传统文本表示方法</a:t>
            </a:r>
            <a:endParaRPr lang="en-US" altLang="zh-CN" sz="3200" dirty="0" smtClean="0"/>
          </a:p>
          <a:p>
            <a:pPr>
              <a:lnSpc>
                <a:spcPct val="120000"/>
              </a:lnSpc>
            </a:pPr>
            <a:r>
              <a:rPr lang="zh-CN" altLang="en-US" sz="3200" dirty="0" smtClean="0"/>
              <a:t>特征选择</a:t>
            </a:r>
            <a:endParaRPr lang="en-US" altLang="zh-CN" sz="3200" dirty="0" smtClean="0"/>
          </a:p>
          <a:p>
            <a:pPr>
              <a:lnSpc>
                <a:spcPct val="120000"/>
              </a:lnSpc>
            </a:pPr>
            <a:r>
              <a:rPr lang="zh-CN" altLang="en-US" sz="3200" dirty="0" smtClean="0"/>
              <a:t>词嵌入技术</a:t>
            </a:r>
            <a:endParaRPr lang="en-US" altLang="zh-CN" sz="3200" dirty="0" smtClean="0"/>
          </a:p>
          <a:p>
            <a:pPr>
              <a:lnSpc>
                <a:spcPct val="120000"/>
              </a:lnSpc>
            </a:pPr>
            <a:r>
              <a:rPr lang="zh-CN" altLang="en-US" sz="3200" dirty="0" smtClean="0"/>
              <a:t>预训练语言模型</a:t>
            </a:r>
            <a:endParaRPr lang="en-US" altLang="zh-CN" sz="3200" dirty="0" smtClean="0"/>
          </a:p>
          <a:p>
            <a:pPr>
              <a:lnSpc>
                <a:spcPct val="120000"/>
              </a:lnSpc>
            </a:pPr>
            <a:r>
              <a:rPr lang="zh-CN" altLang="en-US" sz="3200" dirty="0" smtClean="0"/>
              <a:t>向量模型</a:t>
            </a:r>
            <a:endParaRPr lang="en-US" altLang="zh-CN" sz="3200" dirty="0" smtClean="0"/>
          </a:p>
          <a:p>
            <a:pPr>
              <a:lnSpc>
                <a:spcPct val="120000"/>
              </a:lnSpc>
            </a:pPr>
            <a:r>
              <a:rPr lang="zh-CN" altLang="en-US" sz="3200" dirty="0"/>
              <a:t>特征降维</a:t>
            </a:r>
            <a:r>
              <a:rPr lang="zh-CN" altLang="en-US" sz="3200" dirty="0" smtClean="0"/>
              <a:t>技术</a:t>
            </a:r>
            <a:endParaRPr lang="en-US" altLang="zh-CN" sz="3200" dirty="0" smtClean="0"/>
          </a:p>
          <a:p>
            <a:pPr>
              <a:lnSpc>
                <a:spcPct val="120000"/>
              </a:lnSpc>
            </a:pPr>
            <a:r>
              <a:rPr lang="zh-CN" altLang="en-US" sz="3200" dirty="0"/>
              <a:t>词向量质量评价</a:t>
            </a:r>
            <a:endParaRPr lang="en-US" altLang="zh-CN" sz="3200" dirty="0" smtClean="0"/>
          </a:p>
          <a:p>
            <a:pPr>
              <a:lnSpc>
                <a:spcPct val="120000"/>
              </a:lnSpc>
            </a:pPr>
            <a:r>
              <a:rPr lang="zh-CN" altLang="en-US" sz="3200" dirty="0" smtClean="0"/>
              <a:t>本章小节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884339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预训练语言模型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5000"/>
              </a:lnSpc>
            </a:pPr>
            <a:r>
              <a:rPr lang="en-US" altLang="zh-CN" dirty="0" smtClean="0">
                <a:latin typeface="Times New Roman" pitchFamily="18" charset="0"/>
              </a:rPr>
              <a:t>BERT</a:t>
            </a:r>
          </a:p>
          <a:p>
            <a:pPr>
              <a:lnSpc>
                <a:spcPct val="125000"/>
              </a:lnSpc>
            </a:pPr>
            <a:r>
              <a:rPr lang="en-US" altLang="zh-CN" dirty="0" err="1" smtClean="0">
                <a:latin typeface="Times New Roman" pitchFamily="18" charset="0"/>
              </a:rPr>
              <a:t>RoBERTa</a:t>
            </a:r>
            <a:endParaRPr lang="en-US" altLang="zh-CN" dirty="0" smtClean="0">
              <a:latin typeface="Times New Roman" pitchFamily="18" charset="0"/>
            </a:endParaRPr>
          </a:p>
          <a:p>
            <a:pPr>
              <a:lnSpc>
                <a:spcPct val="125000"/>
              </a:lnSpc>
            </a:pPr>
            <a:r>
              <a:rPr lang="en-US" altLang="zh-CN" dirty="0" smtClean="0">
                <a:latin typeface="Times New Roman" pitchFamily="18" charset="0"/>
              </a:rPr>
              <a:t>ALBERT</a:t>
            </a:r>
          </a:p>
          <a:p>
            <a:pPr>
              <a:lnSpc>
                <a:spcPct val="125000"/>
              </a:lnSpc>
            </a:pPr>
            <a:r>
              <a:rPr lang="en-US" altLang="zh-CN" dirty="0" err="1" smtClean="0">
                <a:latin typeface="Times New Roman" pitchFamily="18" charset="0"/>
              </a:rPr>
              <a:t>XLNet</a:t>
            </a:r>
            <a:endParaRPr lang="en-US" altLang="zh-CN" dirty="0" smtClean="0">
              <a:latin typeface="Times New Roman" pitchFamily="18" charset="0"/>
            </a:endParaRPr>
          </a:p>
          <a:p>
            <a:pPr>
              <a:lnSpc>
                <a:spcPct val="125000"/>
              </a:lnSpc>
            </a:pPr>
            <a:r>
              <a:rPr lang="en-US" altLang="zh-CN" dirty="0" err="1" smtClean="0">
                <a:latin typeface="Times New Roman" pitchFamily="18" charset="0"/>
              </a:rPr>
              <a:t>DistilBERT</a:t>
            </a:r>
            <a:endParaRPr lang="en-US" altLang="zh-CN" dirty="0" smtClean="0">
              <a:latin typeface="Times New Roman" pitchFamily="18" charset="0"/>
            </a:endParaRPr>
          </a:p>
          <a:p>
            <a:pPr>
              <a:lnSpc>
                <a:spcPct val="125000"/>
              </a:lnSpc>
            </a:pPr>
            <a:r>
              <a:rPr lang="en-US" altLang="zh-CN" dirty="0" err="1" smtClean="0">
                <a:latin typeface="Times New Roman" pitchFamily="18" charset="0"/>
              </a:rPr>
              <a:t>MPNet</a:t>
            </a:r>
            <a:endParaRPr lang="en-US" altLang="zh-CN" dirty="0" smtClean="0">
              <a:latin typeface="Times New Roman" pitchFamily="18" charset="0"/>
            </a:endParaRPr>
          </a:p>
          <a:p>
            <a:pPr>
              <a:lnSpc>
                <a:spcPct val="125000"/>
              </a:lnSpc>
            </a:pPr>
            <a:r>
              <a:rPr lang="en-US" altLang="zh-CN" dirty="0" smtClean="0">
                <a:latin typeface="Times New Roman" pitchFamily="18" charset="0"/>
              </a:rPr>
              <a:t>……</a:t>
            </a:r>
            <a:endParaRPr lang="zh-CN" altLang="en-US" dirty="0">
              <a:latin typeface="Times New Roman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206" y="1905000"/>
            <a:ext cx="93345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8647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示例：</a:t>
            </a:r>
            <a:r>
              <a:rPr lang="en-US" altLang="zh-CN" dirty="0" smtClean="0"/>
              <a:t>BERT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>
                <a:latin typeface="Times New Roman" pitchFamily="18" charset="0"/>
              </a:rPr>
              <a:t>模型：</a:t>
            </a:r>
            <a:r>
              <a:rPr lang="en-US" altLang="zh-CN" dirty="0" smtClean="0">
                <a:latin typeface="Times New Roman" pitchFamily="18" charset="0"/>
              </a:rPr>
              <a:t>all-MiniLM-L6-v2</a:t>
            </a:r>
          </a:p>
        </p:txBody>
      </p:sp>
      <p:sp>
        <p:nvSpPr>
          <p:cNvPr id="5" name="AutoShape 2" descr="Hugging Face's 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55" y="2374900"/>
            <a:ext cx="12014302" cy="3443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9456" y="33338"/>
            <a:ext cx="6305550" cy="679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8742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第二章：</a:t>
            </a:r>
            <a:r>
              <a:rPr lang="zh-CN" altLang="en-US" dirty="0">
                <a:latin typeface="Times New Roman" pitchFamily="18" charset="0"/>
              </a:rPr>
              <a:t>文本表示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3200" dirty="0" smtClean="0"/>
              <a:t>传统文本表示方法</a:t>
            </a:r>
            <a:endParaRPr lang="en-US" altLang="zh-CN" sz="3200" dirty="0" smtClean="0"/>
          </a:p>
          <a:p>
            <a:pPr>
              <a:lnSpc>
                <a:spcPct val="120000"/>
              </a:lnSpc>
            </a:pPr>
            <a:r>
              <a:rPr lang="zh-CN" altLang="en-US" sz="3200" dirty="0" smtClean="0"/>
              <a:t>特征选择</a:t>
            </a:r>
            <a:endParaRPr lang="en-US" altLang="zh-CN" sz="3200" dirty="0" smtClean="0"/>
          </a:p>
          <a:p>
            <a:pPr>
              <a:lnSpc>
                <a:spcPct val="120000"/>
              </a:lnSpc>
            </a:pPr>
            <a:r>
              <a:rPr lang="zh-CN" altLang="en-US" sz="3200" dirty="0" smtClean="0"/>
              <a:t>词嵌入技术</a:t>
            </a:r>
            <a:endParaRPr lang="en-US" altLang="zh-CN" sz="3200" dirty="0" smtClean="0"/>
          </a:p>
          <a:p>
            <a:pPr>
              <a:lnSpc>
                <a:spcPct val="120000"/>
              </a:lnSpc>
            </a:pPr>
            <a:r>
              <a:rPr lang="zh-CN" altLang="en-US" sz="3200" dirty="0" smtClean="0"/>
              <a:t>预训练语言模型</a:t>
            </a:r>
            <a:endParaRPr lang="en-US" altLang="zh-CN" sz="3200" dirty="0" smtClean="0"/>
          </a:p>
          <a:p>
            <a:pPr>
              <a:lnSpc>
                <a:spcPct val="120000"/>
              </a:lnSpc>
            </a:pPr>
            <a:r>
              <a:rPr lang="zh-CN" altLang="en-US" sz="3200" dirty="0" smtClean="0"/>
              <a:t>向量模型</a:t>
            </a:r>
            <a:endParaRPr lang="en-US" altLang="zh-CN" sz="3200" dirty="0" smtClean="0"/>
          </a:p>
          <a:p>
            <a:pPr>
              <a:lnSpc>
                <a:spcPct val="120000"/>
              </a:lnSpc>
            </a:pPr>
            <a:r>
              <a:rPr lang="zh-CN" altLang="en-US" sz="3200" dirty="0"/>
              <a:t>特征降维</a:t>
            </a:r>
            <a:r>
              <a:rPr lang="zh-CN" altLang="en-US" sz="3200" dirty="0" smtClean="0"/>
              <a:t>技术</a:t>
            </a:r>
            <a:endParaRPr lang="en-US" altLang="zh-CN" sz="3200" dirty="0" smtClean="0"/>
          </a:p>
          <a:p>
            <a:pPr>
              <a:lnSpc>
                <a:spcPct val="120000"/>
              </a:lnSpc>
            </a:pPr>
            <a:r>
              <a:rPr lang="zh-CN" altLang="en-US" sz="3200" dirty="0"/>
              <a:t>词向量质量评价</a:t>
            </a:r>
            <a:endParaRPr lang="en-US" altLang="zh-CN" sz="3200" dirty="0" smtClean="0"/>
          </a:p>
          <a:p>
            <a:pPr>
              <a:lnSpc>
                <a:spcPct val="120000"/>
              </a:lnSpc>
            </a:pPr>
            <a:r>
              <a:rPr lang="zh-CN" altLang="en-US" sz="3200" dirty="0" smtClean="0"/>
              <a:t>本章小节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980108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LLM</a:t>
            </a:r>
            <a:r>
              <a:rPr lang="zh-CN" altLang="en-US" dirty="0" smtClean="0"/>
              <a:t>简史</a:t>
            </a:r>
            <a:endParaRPr lang="zh-CN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27" y="2267331"/>
            <a:ext cx="12092559" cy="3219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2631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语言模型与大语言模型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25000"/>
              </a:lnSpc>
            </a:pPr>
            <a:r>
              <a:rPr lang="zh-CN" altLang="en-US" dirty="0" smtClean="0">
                <a:latin typeface="Times New Roman" pitchFamily="18" charset="0"/>
              </a:rPr>
              <a:t>语言模型是</a:t>
            </a:r>
            <a:r>
              <a:rPr lang="zh-CN" altLang="en-US" dirty="0">
                <a:latin typeface="Times New Roman" pitchFamily="18" charset="0"/>
              </a:rPr>
              <a:t>一</a:t>
            </a:r>
            <a:r>
              <a:rPr lang="zh-CN" altLang="en-US" dirty="0" smtClean="0">
                <a:latin typeface="Times New Roman" pitchFamily="18" charset="0"/>
              </a:rPr>
              <a:t>种人工智能系统，</a:t>
            </a:r>
            <a:r>
              <a:rPr lang="zh-CN" altLang="en-US" dirty="0">
                <a:latin typeface="Times New Roman" pitchFamily="18" charset="0"/>
              </a:rPr>
              <a:t>旨在处理、理解和生成类似人类的语言。它们从大型数据集中学习模式和结构，使得能够产生连贯且上下文相关的文本，应用于翻译、摘要、聊天机器人和内容生成等领域</a:t>
            </a:r>
            <a:r>
              <a:rPr lang="zh-CN" altLang="en-US" dirty="0" smtClean="0">
                <a:latin typeface="Times New Roman" pitchFamily="18" charset="0"/>
              </a:rPr>
              <a:t>。</a:t>
            </a:r>
            <a:endParaRPr lang="en-US" altLang="zh-CN" dirty="0" smtClean="0">
              <a:latin typeface="Times New Roman" pitchFamily="18" charset="0"/>
            </a:endParaRPr>
          </a:p>
          <a:p>
            <a:pPr algn="just">
              <a:lnSpc>
                <a:spcPct val="125000"/>
              </a:lnSpc>
            </a:pPr>
            <a:r>
              <a:rPr lang="en-US" altLang="zh-CN" dirty="0">
                <a:latin typeface="Times New Roman" pitchFamily="18" charset="0"/>
              </a:rPr>
              <a:t>LLM </a:t>
            </a:r>
            <a:r>
              <a:rPr lang="zh-CN" altLang="en-US" dirty="0">
                <a:latin typeface="Times New Roman" pitchFamily="18" charset="0"/>
              </a:rPr>
              <a:t>专指那些包含数百万甚至数十亿参数的语言模型</a:t>
            </a:r>
            <a:r>
              <a:rPr lang="zh-CN" altLang="en-US" dirty="0" smtClean="0">
                <a:latin typeface="Times New Roman" pitchFamily="18" charset="0"/>
              </a:rPr>
              <a:t>。</a:t>
            </a:r>
            <a:endParaRPr lang="en-US" altLang="zh-CN" dirty="0" smtClean="0">
              <a:latin typeface="Times New Roman" pitchFamily="18" charset="0"/>
            </a:endParaRPr>
          </a:p>
          <a:p>
            <a:pPr lvl="1" algn="just">
              <a:lnSpc>
                <a:spcPct val="125000"/>
              </a:lnSpc>
            </a:pPr>
            <a:r>
              <a:rPr lang="zh-CN" altLang="en-US" dirty="0" smtClean="0">
                <a:latin typeface="Times New Roman" pitchFamily="18" charset="0"/>
              </a:rPr>
              <a:t>在 </a:t>
            </a:r>
            <a:r>
              <a:rPr lang="en-US" altLang="zh-CN" dirty="0">
                <a:latin typeface="Times New Roman" pitchFamily="18" charset="0"/>
              </a:rPr>
              <a:t>2018 </a:t>
            </a:r>
            <a:r>
              <a:rPr lang="zh-CN" altLang="en-US" dirty="0">
                <a:latin typeface="Times New Roman" pitchFamily="18" charset="0"/>
              </a:rPr>
              <a:t>年至 </a:t>
            </a:r>
            <a:r>
              <a:rPr lang="en-US" altLang="zh-CN" dirty="0">
                <a:latin typeface="Times New Roman" pitchFamily="18" charset="0"/>
              </a:rPr>
              <a:t>2019 </a:t>
            </a:r>
            <a:r>
              <a:rPr lang="zh-CN" altLang="en-US" dirty="0">
                <a:latin typeface="Times New Roman" pitchFamily="18" charset="0"/>
              </a:rPr>
              <a:t>年间开始流行，伴随着 </a:t>
            </a:r>
            <a:r>
              <a:rPr lang="en-US" altLang="zh-CN" dirty="0">
                <a:latin typeface="Times New Roman" pitchFamily="18" charset="0"/>
              </a:rPr>
              <a:t>BERT </a:t>
            </a:r>
            <a:r>
              <a:rPr lang="zh-CN" altLang="en-US" dirty="0">
                <a:latin typeface="Times New Roman" pitchFamily="18" charset="0"/>
              </a:rPr>
              <a:t>和 </a:t>
            </a:r>
            <a:r>
              <a:rPr lang="en-US" altLang="zh-CN" dirty="0">
                <a:latin typeface="Times New Roman" pitchFamily="18" charset="0"/>
              </a:rPr>
              <a:t>GPT-2 </a:t>
            </a:r>
            <a:r>
              <a:rPr lang="zh-CN" altLang="en-US" dirty="0">
                <a:latin typeface="Times New Roman" pitchFamily="18" charset="0"/>
              </a:rPr>
              <a:t>等模型的发布。其中，</a:t>
            </a:r>
            <a:r>
              <a:rPr lang="en-US" altLang="zh-CN" dirty="0">
                <a:latin typeface="Times New Roman" pitchFamily="18" charset="0"/>
              </a:rPr>
              <a:t>BERT </a:t>
            </a:r>
            <a:r>
              <a:rPr lang="zh-CN" altLang="en-US" dirty="0">
                <a:latin typeface="Times New Roman" pitchFamily="18" charset="0"/>
              </a:rPr>
              <a:t>拥有 </a:t>
            </a:r>
            <a:r>
              <a:rPr lang="en-US" altLang="zh-CN" dirty="0">
                <a:latin typeface="Times New Roman" pitchFamily="18" charset="0"/>
              </a:rPr>
              <a:t>3.4 </a:t>
            </a:r>
            <a:r>
              <a:rPr lang="zh-CN" altLang="en-US" dirty="0">
                <a:latin typeface="Times New Roman" pitchFamily="18" charset="0"/>
              </a:rPr>
              <a:t>亿参数，而 </a:t>
            </a:r>
            <a:r>
              <a:rPr lang="en-US" altLang="zh-CN" dirty="0">
                <a:latin typeface="Times New Roman" pitchFamily="18" charset="0"/>
              </a:rPr>
              <a:t>GPT-2 </a:t>
            </a:r>
            <a:r>
              <a:rPr lang="zh-CN" altLang="en-US" dirty="0">
                <a:latin typeface="Times New Roman" pitchFamily="18" charset="0"/>
              </a:rPr>
              <a:t>的参数规模达到了 </a:t>
            </a:r>
            <a:r>
              <a:rPr lang="en-US" altLang="zh-CN" dirty="0">
                <a:latin typeface="Times New Roman" pitchFamily="18" charset="0"/>
              </a:rPr>
              <a:t>15 </a:t>
            </a:r>
            <a:r>
              <a:rPr lang="zh-CN" altLang="en-US" dirty="0">
                <a:latin typeface="Times New Roman" pitchFamily="18" charset="0"/>
              </a:rPr>
              <a:t>亿</a:t>
            </a:r>
            <a:r>
              <a:rPr lang="zh-CN" altLang="en-US" dirty="0" smtClean="0">
                <a:latin typeface="Times New Roman" pitchFamily="18" charset="0"/>
              </a:rPr>
              <a:t>。</a:t>
            </a:r>
            <a:endParaRPr lang="en-US" altLang="zh-CN" dirty="0" smtClean="0">
              <a:latin typeface="Times New Roman" pitchFamily="18" charset="0"/>
            </a:endParaRPr>
          </a:p>
          <a:p>
            <a:pPr lvl="1" algn="just">
              <a:lnSpc>
                <a:spcPct val="125000"/>
              </a:lnSpc>
            </a:pPr>
            <a:r>
              <a:rPr lang="en-US" altLang="zh-CN" dirty="0" smtClean="0">
                <a:latin typeface="Times New Roman" pitchFamily="18" charset="0"/>
              </a:rPr>
              <a:t>LLM</a:t>
            </a:r>
            <a:r>
              <a:rPr lang="zh-CN" altLang="en-US" dirty="0" smtClean="0">
                <a:latin typeface="Times New Roman" pitchFamily="18" charset="0"/>
              </a:rPr>
              <a:t>真正</a:t>
            </a:r>
            <a:r>
              <a:rPr lang="zh-CN" altLang="en-US" dirty="0">
                <a:latin typeface="Times New Roman" pitchFamily="18" charset="0"/>
              </a:rPr>
              <a:t>引起广泛关注是在 </a:t>
            </a:r>
            <a:r>
              <a:rPr lang="en-US" altLang="zh-CN" dirty="0">
                <a:latin typeface="Times New Roman" pitchFamily="18" charset="0"/>
              </a:rPr>
              <a:t>2020 </a:t>
            </a:r>
            <a:r>
              <a:rPr lang="zh-CN" altLang="en-US" dirty="0">
                <a:latin typeface="Times New Roman" pitchFamily="18" charset="0"/>
              </a:rPr>
              <a:t>年 </a:t>
            </a:r>
            <a:r>
              <a:rPr lang="en-US" altLang="zh-CN" dirty="0">
                <a:latin typeface="Times New Roman" pitchFamily="18" charset="0"/>
              </a:rPr>
              <a:t>GPT-3 </a:t>
            </a:r>
            <a:r>
              <a:rPr lang="zh-CN" altLang="en-US" dirty="0">
                <a:latin typeface="Times New Roman" pitchFamily="18" charset="0"/>
              </a:rPr>
              <a:t>发布之后。</a:t>
            </a:r>
            <a:r>
              <a:rPr lang="en-US" altLang="zh-CN" dirty="0">
                <a:latin typeface="Times New Roman" pitchFamily="18" charset="0"/>
              </a:rPr>
              <a:t>GPT-3 </a:t>
            </a:r>
            <a:r>
              <a:rPr lang="zh-CN" altLang="en-US" dirty="0">
                <a:latin typeface="Times New Roman" pitchFamily="18" charset="0"/>
              </a:rPr>
              <a:t>凭借其惊人的 </a:t>
            </a:r>
            <a:r>
              <a:rPr lang="en-US" altLang="zh-CN" dirty="0">
                <a:latin typeface="Times New Roman" pitchFamily="18" charset="0"/>
              </a:rPr>
              <a:t>1750 </a:t>
            </a:r>
            <a:r>
              <a:rPr lang="zh-CN" altLang="en-US" dirty="0">
                <a:latin typeface="Times New Roman" pitchFamily="18" charset="0"/>
              </a:rPr>
              <a:t>亿参数规模，展示了通过扩展模型参数量所能带来的革命性能力提升。</a:t>
            </a:r>
          </a:p>
        </p:txBody>
      </p:sp>
    </p:spTree>
    <p:extLst>
      <p:ext uri="{BB962C8B-B14F-4D97-AF65-F5344CB8AC3E}">
        <p14:creationId xmlns:p14="http://schemas.microsoft.com/office/powerpoint/2010/main" val="427110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自回归语言模型</a:t>
            </a:r>
            <a:endParaRPr lang="zh-CN" altLang="en-US" dirty="0"/>
          </a:p>
        </p:txBody>
      </p:sp>
      <p:pic>
        <p:nvPicPr>
          <p:cNvPr id="3074" name="Picture 2" descr="https://miro.medium.com/v2/resize:fit:875/1*aVx_n9m7Citj8Fz0kiQ_K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019" y="1089659"/>
            <a:ext cx="8334375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miro.medium.com/v2/resize:fit:875/1*0BQsMULMq_-zi1e8JilmIw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019" y="3533774"/>
            <a:ext cx="8334375" cy="3324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788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开源和开放权重模型</a:t>
            </a:r>
            <a:endParaRPr lang="zh-CN" altLang="en-US" dirty="0"/>
          </a:p>
        </p:txBody>
      </p:sp>
      <p:pic>
        <p:nvPicPr>
          <p:cNvPr id="4098" name="Picture 2" descr="https://miro.medium.com/v2/resize:fit:875/0*gIrpvc6RQJftAq_x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873" y="761999"/>
            <a:ext cx="9666667" cy="605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4813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示例：向量模型</a:t>
            </a:r>
            <a:endParaRPr lang="zh-CN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881" y="1299210"/>
            <a:ext cx="9772650" cy="5177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804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第二章：</a:t>
            </a:r>
            <a:r>
              <a:rPr lang="zh-CN" altLang="en-US" dirty="0">
                <a:latin typeface="Times New Roman" pitchFamily="18" charset="0"/>
              </a:rPr>
              <a:t>文本表示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3200" dirty="0" smtClean="0"/>
              <a:t>传统文本表示方法</a:t>
            </a:r>
            <a:endParaRPr lang="en-US" altLang="zh-CN" sz="3200" dirty="0" smtClean="0"/>
          </a:p>
          <a:p>
            <a:pPr>
              <a:lnSpc>
                <a:spcPct val="120000"/>
              </a:lnSpc>
            </a:pPr>
            <a:r>
              <a:rPr lang="zh-CN" altLang="en-US" sz="3200" dirty="0" smtClean="0"/>
              <a:t>特征选择</a:t>
            </a:r>
            <a:endParaRPr lang="en-US" altLang="zh-CN" sz="3200" dirty="0" smtClean="0"/>
          </a:p>
          <a:p>
            <a:pPr>
              <a:lnSpc>
                <a:spcPct val="120000"/>
              </a:lnSpc>
            </a:pPr>
            <a:r>
              <a:rPr lang="zh-CN" altLang="en-US" sz="3200" dirty="0" smtClean="0"/>
              <a:t>词嵌入技术</a:t>
            </a:r>
            <a:endParaRPr lang="en-US" altLang="zh-CN" sz="3200" dirty="0" smtClean="0"/>
          </a:p>
          <a:p>
            <a:pPr>
              <a:lnSpc>
                <a:spcPct val="120000"/>
              </a:lnSpc>
            </a:pPr>
            <a:r>
              <a:rPr lang="zh-CN" altLang="en-US" sz="3200" dirty="0" smtClean="0"/>
              <a:t>预训练语言模型</a:t>
            </a:r>
            <a:endParaRPr lang="en-US" altLang="zh-CN" sz="3200" dirty="0" smtClean="0"/>
          </a:p>
          <a:p>
            <a:pPr>
              <a:lnSpc>
                <a:spcPct val="120000"/>
              </a:lnSpc>
            </a:pPr>
            <a:r>
              <a:rPr lang="zh-CN" altLang="en-US" sz="3200" dirty="0" smtClean="0"/>
              <a:t>向量模型</a:t>
            </a:r>
            <a:endParaRPr lang="en-US" altLang="zh-CN" sz="3200" dirty="0" smtClean="0"/>
          </a:p>
          <a:p>
            <a:pPr>
              <a:lnSpc>
                <a:spcPct val="120000"/>
              </a:lnSpc>
            </a:pPr>
            <a:r>
              <a:rPr lang="zh-CN" altLang="en-US" sz="3200" dirty="0"/>
              <a:t>特征降维技术</a:t>
            </a:r>
            <a:endParaRPr lang="en-US" altLang="zh-CN" sz="3200" dirty="0" smtClean="0"/>
          </a:p>
          <a:p>
            <a:pPr>
              <a:lnSpc>
                <a:spcPct val="120000"/>
              </a:lnSpc>
            </a:pPr>
            <a:r>
              <a:rPr lang="zh-CN" altLang="en-US" sz="3200" dirty="0"/>
              <a:t>词向量质量评价</a:t>
            </a:r>
            <a:endParaRPr lang="en-US" altLang="zh-CN" sz="3200" dirty="0" smtClean="0"/>
          </a:p>
          <a:p>
            <a:pPr>
              <a:lnSpc>
                <a:spcPct val="120000"/>
              </a:lnSpc>
            </a:pPr>
            <a:r>
              <a:rPr lang="zh-CN" altLang="en-US" sz="3200" dirty="0" smtClean="0"/>
              <a:t>本章小节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698289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特征降维技术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5000"/>
              </a:lnSpc>
            </a:pPr>
            <a:r>
              <a:rPr lang="zh-CN" altLang="en-US" dirty="0" smtClean="0">
                <a:latin typeface="Times New Roman" pitchFamily="18" charset="0"/>
              </a:rPr>
              <a:t>奇异值分解（</a:t>
            </a:r>
            <a:r>
              <a:rPr lang="en-US" altLang="zh-CN" dirty="0" smtClean="0">
                <a:latin typeface="Times New Roman" pitchFamily="18" charset="0"/>
              </a:rPr>
              <a:t>SVD</a:t>
            </a:r>
            <a:r>
              <a:rPr lang="zh-CN" altLang="en-US" dirty="0" smtClean="0">
                <a:latin typeface="Times New Roman" pitchFamily="18" charset="0"/>
              </a:rPr>
              <a:t>）</a:t>
            </a:r>
            <a:endParaRPr lang="en-US" altLang="zh-CN" dirty="0" smtClean="0">
              <a:latin typeface="Times New Roman" pitchFamily="18" charset="0"/>
            </a:endParaRPr>
          </a:p>
          <a:p>
            <a:pPr>
              <a:lnSpc>
                <a:spcPct val="125000"/>
              </a:lnSpc>
            </a:pPr>
            <a:r>
              <a:rPr lang="zh-CN" altLang="en-US" dirty="0" smtClean="0">
                <a:latin typeface="Times New Roman" pitchFamily="18" charset="0"/>
              </a:rPr>
              <a:t>主成份分析（</a:t>
            </a:r>
            <a:r>
              <a:rPr lang="en-US" altLang="zh-CN" dirty="0" smtClean="0">
                <a:latin typeface="Times New Roman" pitchFamily="18" charset="0"/>
              </a:rPr>
              <a:t>PCA</a:t>
            </a:r>
            <a:r>
              <a:rPr lang="zh-CN" altLang="en-US" dirty="0" smtClean="0">
                <a:latin typeface="Times New Roman" pitchFamily="18" charset="0"/>
              </a:rPr>
              <a:t>）</a:t>
            </a:r>
            <a:endParaRPr lang="en-US" altLang="zh-CN" dirty="0" smtClean="0">
              <a:latin typeface="Times New Roman" pitchFamily="18" charset="0"/>
            </a:endParaRPr>
          </a:p>
          <a:p>
            <a:pPr>
              <a:lnSpc>
                <a:spcPct val="125000"/>
              </a:lnSpc>
            </a:pPr>
            <a:r>
              <a:rPr lang="zh-CN" altLang="zh-CN" dirty="0">
                <a:latin typeface="Times New Roman" pitchFamily="18" charset="0"/>
              </a:rPr>
              <a:t>线性判别分析（</a:t>
            </a:r>
            <a:r>
              <a:rPr lang="en-US" altLang="zh-CN" dirty="0">
                <a:latin typeface="Times New Roman" pitchFamily="18" charset="0"/>
              </a:rPr>
              <a:t>LDA</a:t>
            </a:r>
            <a:r>
              <a:rPr lang="zh-CN" altLang="zh-CN" dirty="0" smtClean="0">
                <a:latin typeface="Times New Roman" pitchFamily="18" charset="0"/>
              </a:rPr>
              <a:t>）</a:t>
            </a:r>
            <a:endParaRPr lang="en-US" altLang="zh-CN" dirty="0" smtClean="0">
              <a:latin typeface="Times New Roman" pitchFamily="18" charset="0"/>
            </a:endParaRPr>
          </a:p>
          <a:p>
            <a:pPr>
              <a:lnSpc>
                <a:spcPct val="125000"/>
              </a:lnSpc>
            </a:pPr>
            <a:r>
              <a:rPr lang="en-US" altLang="zh-CN" dirty="0" smtClean="0">
                <a:latin typeface="Times New Roman" pitchFamily="18" charset="0"/>
              </a:rPr>
              <a:t>t-SNE</a:t>
            </a:r>
          </a:p>
          <a:p>
            <a:pPr>
              <a:lnSpc>
                <a:spcPct val="125000"/>
              </a:lnSpc>
            </a:pPr>
            <a:r>
              <a:rPr lang="en-US" altLang="zh-CN" dirty="0" smtClean="0">
                <a:latin typeface="Times New Roman" pitchFamily="18" charset="0"/>
              </a:rPr>
              <a:t>UMAP</a:t>
            </a:r>
          </a:p>
          <a:p>
            <a:pPr>
              <a:lnSpc>
                <a:spcPct val="125000"/>
              </a:lnSpc>
            </a:pPr>
            <a:r>
              <a:rPr lang="en-US" altLang="zh-CN" dirty="0" smtClean="0">
                <a:latin typeface="Times New Roman" pitchFamily="18" charset="0"/>
              </a:rPr>
              <a:t>……</a:t>
            </a:r>
            <a:endParaRPr lang="zh-CN" altLang="en-US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3501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奇异值分解（</a:t>
            </a:r>
            <a:r>
              <a:rPr lang="en-US" altLang="zh-CN" dirty="0" smtClean="0"/>
              <a:t>SVD</a:t>
            </a:r>
            <a:r>
              <a:rPr lang="zh-CN" altLang="en-US" dirty="0" smtClean="0"/>
              <a:t>）（</a:t>
            </a:r>
            <a:r>
              <a:rPr lang="en-US" altLang="zh-CN" dirty="0" smtClean="0"/>
              <a:t>1/2</a:t>
            </a:r>
            <a:r>
              <a:rPr lang="zh-CN" altLang="en-US" dirty="0" smtClean="0"/>
              <a:t>）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5621408" y="4648736"/>
                <a:ext cx="6264998" cy="2133064"/>
              </a:xfrm>
            </p:spPr>
            <p:txBody>
              <a:bodyPr/>
              <a:lstStyle/>
              <a:p>
                <a:pPr>
                  <a:lnSpc>
                    <a:spcPct val="110000"/>
                  </a:lnSpc>
                </a:pPr>
                <a:r>
                  <a:rPr lang="zh-CN" altLang="en-US" dirty="0" smtClean="0">
                    <a:latin typeface="Times New Roman" pitchFamily="18" charset="0"/>
                  </a:rPr>
                  <a:t>如果将</a:t>
                </a:r>
                <a14:m>
                  <m:oMath xmlns:m="http://schemas.openxmlformats.org/officeDocument/2006/math">
                    <m:r>
                      <a:rPr lang="en-US" altLang="zh-CN" b="1" i="0" dirty="0" smtClean="0">
                        <a:latin typeface="Cambria Math"/>
                      </a:rPr>
                      <m:t>𝐗</m:t>
                    </m:r>
                  </m:oMath>
                </a14:m>
                <a:r>
                  <a:rPr lang="zh-CN" altLang="en-US" dirty="0" smtClean="0">
                    <a:latin typeface="Times New Roman" pitchFamily="18" charset="0"/>
                  </a:rPr>
                  <a:t>看作了一个线性变换，则</a:t>
                </a:r>
                <a:endParaRPr lang="en-US" altLang="zh-CN" dirty="0" smtClean="0">
                  <a:latin typeface="Times New Roman" pitchFamily="18" charset="0"/>
                </a:endParaRPr>
              </a:p>
              <a:p>
                <a:pPr lvl="1">
                  <a:lnSpc>
                    <a:spcPct val="110000"/>
                  </a:lnSpc>
                </a:pPr>
                <a14:m>
                  <m:oMath xmlns:m="http://schemas.openxmlformats.org/officeDocument/2006/math">
                    <m:r>
                      <a:rPr lang="en-US" altLang="zh-CN" b="1" i="0" dirty="0" smtClean="0">
                        <a:latin typeface="Cambria Math"/>
                      </a:rPr>
                      <m:t>𝐔</m:t>
                    </m:r>
                  </m:oMath>
                </a14:m>
                <a:r>
                  <a:rPr lang="zh-CN" altLang="en-US" dirty="0" smtClean="0">
                    <a:latin typeface="Times New Roman" pitchFamily="18" charset="0"/>
                  </a:rPr>
                  <a:t>：旋转</a:t>
                </a:r>
                <a14:m>
                  <m:oMath xmlns:m="http://schemas.openxmlformats.org/officeDocument/2006/math">
                    <m:r>
                      <a:rPr lang="en-US" altLang="zh-CN" b="1" dirty="0">
                        <a:latin typeface="Cambria Math"/>
                      </a:rPr>
                      <m:t>𝐗</m:t>
                    </m:r>
                  </m:oMath>
                </a14:m>
                <a:r>
                  <a:rPr lang="zh-CN" altLang="en-US" dirty="0" smtClean="0">
                    <a:latin typeface="Times New Roman" pitchFamily="18" charset="0"/>
                  </a:rPr>
                  <a:t>的基（</a:t>
                </a:r>
                <a:r>
                  <a:rPr lang="en-US" altLang="zh-CN" dirty="0" smtClean="0">
                    <a:latin typeface="Times New Roman" pitchFamily="18" charset="0"/>
                  </a:rPr>
                  <a:t>basis</a:t>
                </a:r>
                <a:r>
                  <a:rPr lang="zh-CN" altLang="en-US" dirty="0" smtClean="0">
                    <a:latin typeface="Times New Roman" pitchFamily="18" charset="0"/>
                  </a:rPr>
                  <a:t>）</a:t>
                </a:r>
                <a:endParaRPr lang="en-US" altLang="zh-CN" dirty="0" smtClean="0">
                  <a:latin typeface="Times New Roman" pitchFamily="18" charset="0"/>
                </a:endParaRPr>
              </a:p>
              <a:p>
                <a:pPr lvl="1">
                  <a:lnSpc>
                    <a:spcPct val="110000"/>
                  </a:lnSpc>
                </a:pPr>
                <a14:m>
                  <m:oMath xmlns:m="http://schemas.openxmlformats.org/officeDocument/2006/math">
                    <m:r>
                      <a:rPr lang="el-GR" altLang="zh-CN" b="1" i="0" smtClean="0">
                        <a:latin typeface="Cambria Math"/>
                        <a:ea typeface="Cambria Math"/>
                      </a:rPr>
                      <m:t>𝚺</m:t>
                    </m:r>
                  </m:oMath>
                </a14:m>
                <a:r>
                  <a:rPr lang="zh-CN" altLang="en-US" dirty="0" smtClean="0">
                    <a:latin typeface="Times New Roman" pitchFamily="18" charset="0"/>
                  </a:rPr>
                  <a:t>：重新缩放基（</a:t>
                </a:r>
                <a:r>
                  <a:rPr lang="en-US" altLang="zh-CN" dirty="0" smtClean="0">
                    <a:latin typeface="Times New Roman" pitchFamily="18" charset="0"/>
                  </a:rPr>
                  <a:t>basis</a:t>
                </a:r>
                <a:r>
                  <a:rPr lang="zh-CN" altLang="en-US" dirty="0" smtClean="0">
                    <a:latin typeface="Times New Roman" pitchFamily="18" charset="0"/>
                  </a:rPr>
                  <a:t>）</a:t>
                </a:r>
                <a:endParaRPr lang="en-US" altLang="zh-CN" dirty="0" smtClean="0">
                  <a:latin typeface="Times New Roman" pitchFamily="18" charset="0"/>
                </a:endParaRPr>
              </a:p>
              <a:p>
                <a:pPr lvl="1">
                  <a:lnSpc>
                    <a:spcPct val="110000"/>
                  </a:lnSpc>
                </a:pPr>
                <a14:m>
                  <m:oMath xmlns:m="http://schemas.openxmlformats.org/officeDocument/2006/math">
                    <m:r>
                      <a:rPr lang="en-US" altLang="zh-CN" b="1" i="1" dirty="0" smtClean="0">
                        <a:latin typeface="Cambria Math"/>
                      </a:rPr>
                      <m:t>𝑽</m:t>
                    </m:r>
                  </m:oMath>
                </a14:m>
                <a:r>
                  <a:rPr lang="zh-CN" altLang="en-US" dirty="0" smtClean="0">
                    <a:latin typeface="Times New Roman" pitchFamily="18" charset="0"/>
                  </a:rPr>
                  <a:t>：再次旋转</a:t>
                </a:r>
                <a14:m>
                  <m:oMath xmlns:m="http://schemas.openxmlformats.org/officeDocument/2006/math">
                    <m:r>
                      <a:rPr lang="en-US" altLang="zh-CN" b="1" dirty="0">
                        <a:latin typeface="Cambria Math"/>
                      </a:rPr>
                      <m:t>𝐗</m:t>
                    </m:r>
                  </m:oMath>
                </a14:m>
                <a:r>
                  <a:rPr lang="zh-CN" altLang="en-US" dirty="0">
                    <a:latin typeface="Times New Roman" pitchFamily="18" charset="0"/>
                  </a:rPr>
                  <a:t>的基（</a:t>
                </a:r>
                <a:r>
                  <a:rPr lang="en-US" altLang="zh-CN" dirty="0">
                    <a:latin typeface="Times New Roman" pitchFamily="18" charset="0"/>
                  </a:rPr>
                  <a:t>basis</a:t>
                </a:r>
                <a:r>
                  <a:rPr lang="zh-CN" altLang="en-US" dirty="0" smtClean="0">
                    <a:latin typeface="Times New Roman" pitchFamily="18" charset="0"/>
                  </a:rPr>
                  <a:t>）</a:t>
                </a:r>
                <a:endParaRPr lang="en-US" altLang="zh-CN" dirty="0">
                  <a:latin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621408" y="4648736"/>
                <a:ext cx="6264998" cy="2133064"/>
              </a:xfrm>
              <a:blipFill rotWithShape="1">
                <a:blip r:embed="rId2"/>
                <a:stretch>
                  <a:fillRect l="-1654" t="-1714" b="-514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476206" y="28179"/>
            <a:ext cx="5524074" cy="4620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006" y="1447800"/>
            <a:ext cx="5059680" cy="1810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078" y="3611880"/>
            <a:ext cx="4669536" cy="1505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382" y="5334000"/>
            <a:ext cx="4376928" cy="1231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7677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奇异值分解（</a:t>
            </a:r>
            <a:r>
              <a:rPr lang="en-US" altLang="zh-CN" dirty="0"/>
              <a:t>SVD</a:t>
            </a:r>
            <a:r>
              <a:rPr lang="zh-CN" altLang="en-US" dirty="0" smtClean="0"/>
              <a:t>）（</a:t>
            </a:r>
            <a:r>
              <a:rPr lang="en-US" altLang="zh-CN" dirty="0" smtClean="0"/>
              <a:t>2/2</a:t>
            </a:r>
            <a:r>
              <a:rPr lang="zh-CN" altLang="en-US" dirty="0"/>
              <a:t>）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449085" y="1168752"/>
                <a:ext cx="6331921" cy="5257800"/>
              </a:xfrm>
            </p:spPr>
            <p:txBody>
              <a:bodyPr/>
              <a:lstStyle/>
              <a:p>
                <a:pPr>
                  <a:lnSpc>
                    <a:spcPct val="125000"/>
                  </a:lnSpc>
                </a:pPr>
                <a:r>
                  <a:rPr lang="zh-CN" altLang="en-US" dirty="0" smtClean="0"/>
                  <a:t>奇异值分解：</a:t>
                </a:r>
                <a14:m>
                  <m:oMath xmlns:m="http://schemas.openxmlformats.org/officeDocument/2006/math">
                    <m:r>
                      <a:rPr lang="en-US" altLang="zh-CN" b="1" i="1" dirty="0">
                        <a:latin typeface="Cambria Math"/>
                      </a:rPr>
                      <m:t>𝐗</m:t>
                    </m:r>
                    <m:r>
                      <a:rPr lang="en-US" altLang="zh-CN" b="0" i="0" dirty="0" smtClean="0">
                        <a:latin typeface="Cambria Math"/>
                      </a:rPr>
                      <m:t>=</m:t>
                    </m:r>
                    <m:r>
                      <a:rPr lang="en-US" altLang="zh-CN" b="1" i="0" dirty="0" smtClean="0">
                        <a:latin typeface="Cambria Math"/>
                      </a:rPr>
                      <m:t>𝐔</m:t>
                    </m:r>
                    <m:r>
                      <a:rPr lang="el-GR" altLang="zh-CN" b="1" i="0" dirty="0" smtClean="0">
                        <a:latin typeface="Cambria Math"/>
                        <a:ea typeface="Cambria Math"/>
                      </a:rPr>
                      <m:t>𝚺</m:t>
                    </m:r>
                    <m:sSup>
                      <m:sSupPr>
                        <m:ctrlPr>
                          <a:rPr lang="el-GR" altLang="zh-CN" b="1" i="1" dirty="0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altLang="zh-CN" b="1" dirty="0">
                            <a:latin typeface="Cambria Math"/>
                          </a:rPr>
                          <m:t>𝐕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zh-CN" b="0" i="0" dirty="0" smtClean="0">
                            <a:latin typeface="Cambria Math"/>
                            <a:ea typeface="Cambria Math"/>
                          </a:rPr>
                          <m:t>T</m:t>
                        </m:r>
                      </m:sup>
                    </m:sSup>
                  </m:oMath>
                </a14:m>
                <a:endParaRPr lang="en-US" altLang="zh-CN" dirty="0" smtClean="0"/>
              </a:p>
              <a:p>
                <a:pPr>
                  <a:lnSpc>
                    <a:spcPct val="125000"/>
                  </a:lnSpc>
                </a:pPr>
                <a:r>
                  <a:rPr lang="zh-CN" altLang="en-US" dirty="0"/>
                  <a:t>按</a:t>
                </a:r>
                <a:r>
                  <a:rPr lang="zh-CN" altLang="en-US" dirty="0" smtClean="0"/>
                  <a:t>奇异值按升序重新排列，仅保留前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/>
                      </a:rPr>
                      <m:t>𝐷</m:t>
                    </m:r>
                  </m:oMath>
                </a14:m>
                <a:r>
                  <a:rPr lang="zh-CN" altLang="en-US" dirty="0" smtClean="0"/>
                  <a:t>个奇异值</a:t>
                </a:r>
                <a:endParaRPr lang="en-US" altLang="zh-CN" dirty="0" smtClean="0"/>
              </a:p>
              <a:p>
                <a:pPr>
                  <a:lnSpc>
                    <a:spcPct val="125000"/>
                  </a:lnSpc>
                </a:pPr>
                <a:r>
                  <a:rPr lang="zh-CN" altLang="en-US" dirty="0" smtClean="0"/>
                  <a:t>重新计算可得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altLang="zh-CN" b="1" i="1" dirty="0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zh-CN" b="1" i="1" dirty="0">
                            <a:latin typeface="Cambria Math"/>
                          </a:rPr>
                          <m:t>𝐗</m:t>
                        </m:r>
                      </m:e>
                    </m:acc>
                  </m:oMath>
                </a14:m>
                <a:r>
                  <a:rPr lang="zh-CN" altLang="en-US" dirty="0" smtClean="0"/>
                  <a:t>，则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altLang="zh-CN" b="1" i="1" dirty="0"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zh-CN" b="1" i="1" dirty="0">
                            <a:latin typeface="Cambria Math"/>
                          </a:rPr>
                          <m:t>𝐗</m:t>
                        </m:r>
                      </m:e>
                    </m:acc>
                  </m:oMath>
                </a14:m>
                <a:r>
                  <a:rPr lang="zh-CN" altLang="en-US" dirty="0" smtClean="0"/>
                  <a:t>与</a:t>
                </a:r>
                <a14:m>
                  <m:oMath xmlns:m="http://schemas.openxmlformats.org/officeDocument/2006/math">
                    <m:r>
                      <a:rPr lang="en-US" altLang="zh-CN" b="1" i="1" dirty="0">
                        <a:latin typeface="Cambria Math"/>
                      </a:rPr>
                      <m:t>𝐗</m:t>
                    </m:r>
                  </m:oMath>
                </a14:m>
                <a:r>
                  <a:rPr lang="zh-CN" altLang="en-US" dirty="0" smtClean="0"/>
                  <a:t>间的均方误差很小，即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altLang="zh-CN" b="1" i="1" dirty="0"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zh-CN" b="1" i="1" dirty="0">
                            <a:latin typeface="Cambria Math"/>
                          </a:rPr>
                          <m:t>𝐗</m:t>
                        </m:r>
                      </m:e>
                    </m:acc>
                    <m:r>
                      <a:rPr lang="en-US" altLang="zh-CN" b="1" i="1" dirty="0" smtClean="0">
                        <a:latin typeface="Cambria Math"/>
                        <a:ea typeface="Cambria Math"/>
                      </a:rPr>
                      <m:t>≈</m:t>
                    </m:r>
                  </m:oMath>
                </a14:m>
                <a:r>
                  <a:rPr lang="en-US" altLang="zh-CN" b="1" dirty="0"/>
                  <a:t> </a:t>
                </a:r>
                <a14:m>
                  <m:oMath xmlns:m="http://schemas.openxmlformats.org/officeDocument/2006/math">
                    <m:r>
                      <a:rPr lang="en-US" altLang="zh-CN" b="1" i="1" dirty="0">
                        <a:latin typeface="Cambria Math"/>
                      </a:rPr>
                      <m:t>𝐗</m:t>
                    </m:r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9085" y="1168752"/>
                <a:ext cx="6331921" cy="5257800"/>
              </a:xfrm>
              <a:blipFill rotWithShape="1">
                <a:blip r:embed="rId2"/>
                <a:stretch>
                  <a:fillRect l="-173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3406" y="1435608"/>
            <a:ext cx="5059680" cy="1810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8478" y="3599688"/>
            <a:ext cx="4669536" cy="1505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4782" y="5321808"/>
            <a:ext cx="4376928" cy="1231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0" t="3850" r="2203" b="6667"/>
          <a:stretch/>
        </p:blipFill>
        <p:spPr bwMode="auto">
          <a:xfrm>
            <a:off x="151606" y="4303060"/>
            <a:ext cx="6842021" cy="2250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0011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154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041" y="171451"/>
            <a:ext cx="10666611" cy="487363"/>
          </a:xfrm>
        </p:spPr>
        <p:txBody>
          <a:bodyPr/>
          <a:lstStyle/>
          <a:p>
            <a:r>
              <a:rPr lang="zh-CN" altLang="en-US" dirty="0"/>
              <a:t>奇异值分解（</a:t>
            </a:r>
            <a:r>
              <a:rPr lang="en-US" altLang="zh-CN" dirty="0"/>
              <a:t>SVD</a:t>
            </a:r>
            <a:r>
              <a:rPr lang="zh-CN" altLang="en-US" dirty="0"/>
              <a:t>）</a:t>
            </a:r>
            <a:r>
              <a:rPr lang="zh-CN" altLang="en-US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实例（</a:t>
            </a:r>
            <a:r>
              <a:rPr lang="en-US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1/2</a:t>
            </a: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graphicFrame>
        <p:nvGraphicFramePr>
          <p:cNvPr id="81715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8321761"/>
              </p:ext>
            </p:extLst>
          </p:nvPr>
        </p:nvGraphicFramePr>
        <p:xfrm>
          <a:off x="2031736" y="1219200"/>
          <a:ext cx="8126943" cy="5486400"/>
        </p:xfrm>
        <a:graphic>
          <a:graphicData uri="http://schemas.openxmlformats.org/drawingml/2006/table">
            <a:tbl>
              <a:tblPr/>
              <a:tblGrid>
                <a:gridCol w="903700"/>
                <a:gridCol w="901583"/>
                <a:gridCol w="903698"/>
                <a:gridCol w="903700"/>
                <a:gridCol w="901583"/>
                <a:gridCol w="903698"/>
                <a:gridCol w="903700"/>
                <a:gridCol w="901583"/>
                <a:gridCol w="903698"/>
              </a:tblGrid>
              <a:tr h="338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8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97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8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8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97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8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8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8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8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8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8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宋体" panose="02010600030101010101" pitchFamily="2" charset="-122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9177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178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041" y="171451"/>
            <a:ext cx="10768198" cy="487363"/>
          </a:xfrm>
        </p:spPr>
        <p:txBody>
          <a:bodyPr/>
          <a:lstStyle/>
          <a:p>
            <a:r>
              <a:rPr lang="zh-CN" altLang="en-US" dirty="0"/>
              <a:t>奇异值分解（</a:t>
            </a:r>
            <a:r>
              <a:rPr lang="en-US" altLang="zh-CN" dirty="0"/>
              <a:t>SVD</a:t>
            </a:r>
            <a:r>
              <a:rPr lang="zh-CN" altLang="en-US" dirty="0"/>
              <a:t>）</a:t>
            </a:r>
            <a:r>
              <a:rPr lang="zh-CN" altLang="en-US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实例（</a:t>
            </a:r>
            <a:r>
              <a:rPr lang="en-US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2/2</a:t>
            </a: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pic>
        <p:nvPicPr>
          <p:cNvPr id="81817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9670" y="693738"/>
            <a:ext cx="7134355" cy="6164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8180" name="Rectangle 4"/>
          <p:cNvSpPr>
            <a:spLocks noChangeArrowheads="1"/>
          </p:cNvSpPr>
          <p:nvPr/>
        </p:nvSpPr>
        <p:spPr bwMode="auto">
          <a:xfrm>
            <a:off x="2641256" y="711200"/>
            <a:ext cx="2133322" cy="2286000"/>
          </a:xfrm>
          <a:prstGeom prst="rect">
            <a:avLst/>
          </a:prstGeom>
          <a:solidFill>
            <a:schemeClr val="accent1">
              <a:alpha val="0"/>
            </a:schemeClr>
          </a:solidFill>
          <a:ln w="2857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18181" name="Rectangle 5"/>
          <p:cNvSpPr>
            <a:spLocks noChangeArrowheads="1"/>
          </p:cNvSpPr>
          <p:nvPr/>
        </p:nvSpPr>
        <p:spPr bwMode="auto">
          <a:xfrm>
            <a:off x="2641256" y="5105400"/>
            <a:ext cx="6095207" cy="609600"/>
          </a:xfrm>
          <a:prstGeom prst="rect">
            <a:avLst/>
          </a:prstGeom>
          <a:solidFill>
            <a:schemeClr val="accent1">
              <a:alpha val="0"/>
            </a:schemeClr>
          </a:solidFill>
          <a:ln w="2857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18182" name="Rectangle 6"/>
          <p:cNvSpPr>
            <a:spLocks noChangeArrowheads="1"/>
          </p:cNvSpPr>
          <p:nvPr/>
        </p:nvSpPr>
        <p:spPr bwMode="auto">
          <a:xfrm>
            <a:off x="2539670" y="3200400"/>
            <a:ext cx="2133322" cy="609600"/>
          </a:xfrm>
          <a:prstGeom prst="rect">
            <a:avLst/>
          </a:prstGeom>
          <a:solidFill>
            <a:schemeClr val="accent1">
              <a:alpha val="0"/>
            </a:schemeClr>
          </a:solidFill>
          <a:ln w="2857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6728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18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18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18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8180" grpId="0" animBg="1"/>
      <p:bldP spid="818181" grpId="0" animBg="1"/>
      <p:bldP spid="81818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第二章：</a:t>
            </a:r>
            <a:r>
              <a:rPr lang="zh-CN" altLang="en-US" dirty="0">
                <a:latin typeface="Times New Roman" pitchFamily="18" charset="0"/>
              </a:rPr>
              <a:t>文本表示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3200" dirty="0" smtClean="0"/>
              <a:t>传统文本表示方法</a:t>
            </a:r>
            <a:endParaRPr lang="en-US" altLang="zh-CN" sz="3200" dirty="0" smtClean="0"/>
          </a:p>
          <a:p>
            <a:pPr>
              <a:lnSpc>
                <a:spcPct val="120000"/>
              </a:lnSpc>
            </a:pPr>
            <a:r>
              <a:rPr lang="zh-CN" altLang="en-US" sz="3200" dirty="0" smtClean="0"/>
              <a:t>特征选择</a:t>
            </a:r>
            <a:endParaRPr lang="en-US" altLang="zh-CN" sz="3200" dirty="0" smtClean="0"/>
          </a:p>
          <a:p>
            <a:pPr>
              <a:lnSpc>
                <a:spcPct val="120000"/>
              </a:lnSpc>
            </a:pPr>
            <a:r>
              <a:rPr lang="zh-CN" altLang="en-US" sz="3200" dirty="0" smtClean="0"/>
              <a:t>词嵌入技术</a:t>
            </a:r>
            <a:endParaRPr lang="en-US" altLang="zh-CN" sz="3200" dirty="0" smtClean="0"/>
          </a:p>
          <a:p>
            <a:pPr>
              <a:lnSpc>
                <a:spcPct val="120000"/>
              </a:lnSpc>
            </a:pPr>
            <a:r>
              <a:rPr lang="zh-CN" altLang="en-US" sz="3200" dirty="0" smtClean="0"/>
              <a:t>预训练语言模型</a:t>
            </a:r>
            <a:endParaRPr lang="en-US" altLang="zh-CN" sz="3200" dirty="0" smtClean="0"/>
          </a:p>
          <a:p>
            <a:pPr>
              <a:lnSpc>
                <a:spcPct val="120000"/>
              </a:lnSpc>
            </a:pPr>
            <a:r>
              <a:rPr lang="zh-CN" altLang="en-US" sz="3200" dirty="0" smtClean="0"/>
              <a:t>向量模型</a:t>
            </a:r>
            <a:endParaRPr lang="en-US" altLang="zh-CN" sz="3200" dirty="0" smtClean="0"/>
          </a:p>
          <a:p>
            <a:pPr>
              <a:lnSpc>
                <a:spcPct val="120000"/>
              </a:lnSpc>
            </a:pPr>
            <a:r>
              <a:rPr lang="zh-CN" altLang="en-US" sz="3200" dirty="0"/>
              <a:t>特征降维</a:t>
            </a:r>
            <a:r>
              <a:rPr lang="zh-CN" altLang="en-US" sz="3200" dirty="0" smtClean="0"/>
              <a:t>技术</a:t>
            </a:r>
            <a:endParaRPr lang="en-US" altLang="zh-CN" sz="3200" dirty="0" smtClean="0"/>
          </a:p>
          <a:p>
            <a:pPr>
              <a:lnSpc>
                <a:spcPct val="120000"/>
              </a:lnSpc>
            </a:pPr>
            <a:r>
              <a:rPr lang="zh-CN" altLang="en-US" sz="3200" dirty="0"/>
              <a:t>词向量质量评价</a:t>
            </a:r>
            <a:endParaRPr lang="en-US" altLang="zh-CN" sz="3200" dirty="0" smtClean="0"/>
          </a:p>
          <a:p>
            <a:pPr>
              <a:lnSpc>
                <a:spcPct val="120000"/>
              </a:lnSpc>
            </a:pPr>
            <a:r>
              <a:rPr lang="zh-CN" altLang="en-US" sz="3200" dirty="0" smtClean="0"/>
              <a:t>本章小节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89814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词向量质量评价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20000"/>
              </a:lnSpc>
            </a:pPr>
            <a:r>
              <a:rPr lang="zh-CN" altLang="en-US" dirty="0" smtClean="0">
                <a:latin typeface="Times New Roman" pitchFamily="18" charset="0"/>
              </a:rPr>
              <a:t>内在评价法（</a:t>
            </a:r>
            <a:r>
              <a:rPr lang="en-US" altLang="zh-CN" dirty="0" smtClean="0">
                <a:latin typeface="Times New Roman" pitchFamily="18" charset="0"/>
              </a:rPr>
              <a:t>Intrinsic Methods</a:t>
            </a:r>
            <a:r>
              <a:rPr lang="zh-CN" altLang="en-US" dirty="0" smtClean="0">
                <a:latin typeface="Times New Roman" pitchFamily="18" charset="0"/>
              </a:rPr>
              <a:t>）：度量词向量的统计特性，这些特性理论上和词向量的质量相关（比如：语义相近的词项，向量间的距离也应该较近）</a:t>
            </a:r>
            <a:endParaRPr lang="en-US" altLang="zh-CN" dirty="0" smtClean="0">
              <a:latin typeface="Times New Roman" pitchFamily="18" charset="0"/>
            </a:endParaRPr>
          </a:p>
          <a:p>
            <a:pPr lvl="1" algn="just">
              <a:lnSpc>
                <a:spcPct val="120000"/>
              </a:lnSpc>
            </a:pPr>
            <a:r>
              <a:rPr lang="zh-CN" altLang="en-US" dirty="0" smtClean="0">
                <a:latin typeface="Times New Roman" pitchFamily="18" charset="0"/>
              </a:rPr>
              <a:t>计算速度快</a:t>
            </a:r>
            <a:endParaRPr lang="en-US" altLang="zh-CN" dirty="0" smtClean="0">
              <a:latin typeface="Times New Roman" pitchFamily="18" charset="0"/>
            </a:endParaRPr>
          </a:p>
          <a:p>
            <a:pPr lvl="1" algn="just">
              <a:lnSpc>
                <a:spcPct val="120000"/>
              </a:lnSpc>
            </a:pPr>
            <a:r>
              <a:rPr lang="zh-CN" altLang="en-US" dirty="0" smtClean="0">
                <a:latin typeface="Times New Roman" pitchFamily="18" charset="0"/>
              </a:rPr>
              <a:t>有助于理解词嵌入模型</a:t>
            </a:r>
            <a:endParaRPr lang="en-US" altLang="zh-CN" dirty="0">
              <a:latin typeface="Times New Roman" pitchFamily="18" charset="0"/>
            </a:endParaRPr>
          </a:p>
          <a:p>
            <a:pPr lvl="1" algn="just">
              <a:lnSpc>
                <a:spcPct val="120000"/>
              </a:lnSpc>
            </a:pPr>
            <a:r>
              <a:rPr lang="zh-CN" altLang="en-US" dirty="0" smtClean="0">
                <a:latin typeface="Times New Roman" pitchFamily="18" charset="0"/>
              </a:rPr>
              <a:t>但无法完全保证词向量在真实任务中效果</a:t>
            </a:r>
            <a:endParaRPr lang="en-US" altLang="zh-CN" dirty="0">
              <a:latin typeface="Times New Roman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dirty="0" smtClean="0">
                <a:latin typeface="Times New Roman" pitchFamily="18" charset="0"/>
              </a:rPr>
              <a:t>外在评价法（</a:t>
            </a:r>
            <a:r>
              <a:rPr lang="en-US" altLang="zh-CN" dirty="0" smtClean="0">
                <a:latin typeface="Times New Roman" pitchFamily="18" charset="0"/>
              </a:rPr>
              <a:t>Extrinsic Methods</a:t>
            </a:r>
            <a:r>
              <a:rPr lang="zh-CN" altLang="en-US" dirty="0" smtClean="0">
                <a:latin typeface="Times New Roman" pitchFamily="18" charset="0"/>
              </a:rPr>
              <a:t>）：通过实际任务进行评价</a:t>
            </a:r>
            <a:endParaRPr lang="en-US" altLang="zh-CN" dirty="0" smtClean="0">
              <a:latin typeface="Times New Roman" pitchFamily="18" charset="0"/>
            </a:endParaRPr>
          </a:p>
          <a:p>
            <a:pPr lvl="1" algn="just">
              <a:lnSpc>
                <a:spcPct val="120000"/>
              </a:lnSpc>
            </a:pPr>
            <a:r>
              <a:rPr lang="zh-CN" altLang="en-US" dirty="0" smtClean="0">
                <a:latin typeface="Times New Roman" pitchFamily="18" charset="0"/>
              </a:rPr>
              <a:t>计算耗时</a:t>
            </a:r>
            <a:endParaRPr lang="en-US" altLang="zh-CN" dirty="0" smtClean="0">
              <a:latin typeface="Times New Roman" pitchFamily="18" charset="0"/>
            </a:endParaRPr>
          </a:p>
          <a:p>
            <a:pPr lvl="1" algn="just">
              <a:lnSpc>
                <a:spcPct val="120000"/>
              </a:lnSpc>
            </a:pPr>
            <a:r>
              <a:rPr lang="zh-CN" altLang="en-US" dirty="0" smtClean="0">
                <a:latin typeface="Times New Roman" pitchFamily="18" charset="0"/>
              </a:rPr>
              <a:t>很难区分任务性能的提升到底来自词向量、模型的其他部分，还是词向量与模型之间的交互作用</a:t>
            </a:r>
            <a:endParaRPr lang="en-US" altLang="zh-CN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4409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词向量</a:t>
            </a:r>
            <a:r>
              <a:rPr lang="zh-CN" altLang="en-US" dirty="0" smtClean="0"/>
              <a:t>质量评价：内在评价法（</a:t>
            </a:r>
            <a:r>
              <a:rPr lang="en-US" altLang="zh-CN" dirty="0" smtClean="0"/>
              <a:t>1/2</a:t>
            </a:r>
            <a:r>
              <a:rPr lang="zh-CN" altLang="en-US" dirty="0" smtClean="0"/>
              <a:t>）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125000"/>
                  </a:lnSpc>
                </a:pPr>
                <a:r>
                  <a:rPr lang="zh-CN" altLang="en-US" dirty="0" smtClean="0"/>
                  <a:t>词向量类比任务（</a:t>
                </a:r>
                <a:r>
                  <a:rPr lang="en-US" altLang="zh-CN" dirty="0" smtClean="0"/>
                  <a:t>Word Vector Analogies</a:t>
                </a:r>
                <a:r>
                  <a:rPr lang="zh-CN" altLang="en-US" dirty="0" smtClean="0"/>
                  <a:t>）</a:t>
                </a:r>
                <a:endParaRPr lang="en-US" altLang="zh-CN" dirty="0" smtClean="0"/>
              </a:p>
              <a:p>
                <a:pPr lvl="1">
                  <a:lnSpc>
                    <a:spcPct val="125000"/>
                  </a:lnSpc>
                </a:pP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zh-CN" altLang="en-US" dirty="0" smtClean="0"/>
                  <a:t>之于</a:t>
                </a:r>
                <a14:m>
                  <m:oMath xmlns:m="http://schemas.openxmlformats.org/officeDocument/2006/math">
                    <m:r>
                      <a:rPr lang="en-US" altLang="zh-CN" i="1" dirty="0">
                        <a:latin typeface="Cambria Math"/>
                      </a:rPr>
                      <m:t>𝑏</m:t>
                    </m:r>
                  </m:oMath>
                </a14:m>
                <a:r>
                  <a:rPr lang="zh-CN" altLang="en-US" dirty="0" smtClean="0"/>
                  <a:t>，就如同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/>
                      </a:rPr>
                      <m:t>𝑐</m:t>
                    </m:r>
                  </m:oMath>
                </a14:m>
                <a:r>
                  <a:rPr lang="zh-CN" altLang="en-US" dirty="0" smtClean="0"/>
                  <a:t>之于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zh-CN" altLang="en-US" dirty="0" smtClean="0"/>
                  <a:t>（</a:t>
                </a:r>
                <a:r>
                  <a:rPr lang="en-US" altLang="zh-CN" dirty="0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/>
                      </a:rPr>
                      <m:t>𝑎</m:t>
                    </m:r>
                  </m:oMath>
                </a14:m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is to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/>
                      </a:rPr>
                      <m:t>𝑏</m:t>
                    </m:r>
                  </m:oMath>
                </a14:m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as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/>
                      </a:rPr>
                      <m:t>𝑐</m:t>
                    </m:r>
                  </m:oMath>
                </a14:m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is to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zh-CN" altLang="en-US" dirty="0" smtClean="0"/>
                  <a:t>）</a:t>
                </a:r>
                <a:endParaRPr lang="en-US" altLang="zh-CN" dirty="0" smtClean="0"/>
              </a:p>
              <a:p>
                <a:pPr lvl="1">
                  <a:lnSpc>
                    <a:spcPct val="125000"/>
                  </a:lnSpc>
                </a:pPr>
                <a:r>
                  <a:rPr lang="zh-CN" altLang="en-US" dirty="0" smtClean="0"/>
                  <a:t>男人（</a:t>
                </a:r>
                <a:r>
                  <a:rPr lang="en-US" altLang="zh-CN" dirty="0" smtClean="0"/>
                  <a:t>man</a:t>
                </a:r>
                <a:r>
                  <a:rPr lang="zh-CN" altLang="en-US" dirty="0" smtClean="0"/>
                  <a:t>）之于女人（</a:t>
                </a:r>
                <a:r>
                  <a:rPr lang="en-US" altLang="zh-CN" dirty="0" smtClean="0"/>
                  <a:t>woman</a:t>
                </a:r>
                <a:r>
                  <a:rPr lang="zh-CN" altLang="en-US" dirty="0" smtClean="0"/>
                  <a:t>），就如同国王（</a:t>
                </a:r>
                <a:r>
                  <a:rPr lang="en-US" altLang="zh-CN" dirty="0" smtClean="0"/>
                  <a:t>king</a:t>
                </a:r>
                <a:r>
                  <a:rPr lang="zh-CN" altLang="en-US" dirty="0" smtClean="0"/>
                  <a:t>）之于</a:t>
                </a:r>
                <a14:m>
                  <m:oMath xmlns:m="http://schemas.openxmlformats.org/officeDocument/2006/math">
                    <m:r>
                      <a:rPr lang="en-US" altLang="zh-CN" i="1" dirty="0">
                        <a:latin typeface="Cambria Math"/>
                      </a:rPr>
                      <m:t>𝑥</m:t>
                    </m:r>
                  </m:oMath>
                </a14:m>
                <a:endParaRPr lang="en-US" altLang="zh-CN" i="1" dirty="0"/>
              </a:p>
              <a:p>
                <a:pPr>
                  <a:lnSpc>
                    <a:spcPct val="125000"/>
                  </a:lnSpc>
                </a:pPr>
                <a:r>
                  <a:rPr lang="zh-CN" altLang="en-US" dirty="0" smtClean="0"/>
                  <a:t>评价原理：两个词向量的差值向量（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altLang="zh-CN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altLang="zh-CN" b="0" i="1" smtClean="0">
                                <a:latin typeface="Cambria Math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altLang="zh-CN" b="0" i="1" smtClean="0">
                            <a:latin typeface="Cambria Math"/>
                          </a:rPr>
                          <m:t>𝑏</m:t>
                        </m:r>
                      </m:sub>
                    </m:sSub>
                    <m:r>
                      <a:rPr lang="en-US" altLang="zh-CN" b="0" i="1" smtClean="0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en-US" altLang="zh-CN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altLang="zh-CN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altLang="zh-CN" i="1">
                                <a:latin typeface="Cambria Math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altLang="zh-CN" b="0" i="1" smtClean="0">
                            <a:latin typeface="Cambria Math"/>
                          </a:rPr>
                          <m:t>𝑎</m:t>
                        </m:r>
                      </m:sub>
                    </m:sSub>
                  </m:oMath>
                </a14:m>
                <a:r>
                  <a:rPr lang="zh-CN" altLang="en-US" dirty="0" smtClean="0"/>
                  <a:t>），迁移到另一个词向量（</a:t>
                </a:r>
                <a:r>
                  <a:rPr lang="en-US" altLang="zh-CN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altLang="zh-CN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altLang="zh-CN" i="1">
                                <a:latin typeface="Cambria Math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altLang="zh-CN" b="0" i="1" smtClean="0">
                            <a:latin typeface="Cambria Math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zh-CN" altLang="en-US" dirty="0" smtClean="0"/>
                  <a:t>）时，能否稳定捕获语义关系</a:t>
                </a:r>
                <a:endParaRPr lang="en-US" altLang="zh-CN" dirty="0"/>
              </a:p>
              <a:p>
                <a:pPr>
                  <a:lnSpc>
                    <a:spcPct val="125000"/>
                  </a:lnSpc>
                </a:pPr>
                <a:endParaRPr lang="en-US" altLang="zh-CN" dirty="0" smtClean="0"/>
              </a:p>
              <a:p>
                <a:pPr>
                  <a:lnSpc>
                    <a:spcPct val="125000"/>
                  </a:lnSpc>
                </a:pPr>
                <a:endParaRPr lang="en-US" altLang="zh-CN" dirty="0" smtClean="0"/>
              </a:p>
              <a:p>
                <a:pPr>
                  <a:lnSpc>
                    <a:spcPct val="125000"/>
                  </a:lnSpc>
                </a:pPr>
                <a:r>
                  <a:rPr lang="zh-CN" altLang="en-US" dirty="0" smtClean="0"/>
                  <a:t>缺点：无法处理非线性语义关系的问题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6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0146" y="3631943"/>
            <a:ext cx="4518660" cy="3230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/>
              <p:cNvSpPr/>
              <p:nvPr/>
            </p:nvSpPr>
            <p:spPr>
              <a:xfrm>
                <a:off x="1370806" y="4219118"/>
                <a:ext cx="4879093" cy="10386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i="1">
                          <a:latin typeface="Cambria Math"/>
                        </a:rPr>
                        <m:t>𝑥</m:t>
                      </m:r>
                      <m:r>
                        <a:rPr lang="en-US" altLang="zh-CN" sz="2800" i="1">
                          <a:latin typeface="Cambria Math"/>
                        </a:rPr>
                        <m:t>=</m:t>
                      </m:r>
                      <m:limLow>
                        <m:limLowPr>
                          <m:ctrlPr>
                            <a:rPr lang="zh-CN" altLang="zh-CN" sz="2800" i="1">
                              <a:latin typeface="Cambria Math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altLang="zh-CN" sz="2800">
                              <a:latin typeface="Cambria Math"/>
                            </a:rPr>
                            <m:t>argmax</m:t>
                          </m:r>
                        </m:e>
                        <m:lim>
                          <m:r>
                            <a:rPr lang="en-US" altLang="zh-CN" sz="2800" i="1">
                              <a:latin typeface="Cambria Math"/>
                            </a:rPr>
                            <m:t>𝑑</m:t>
                          </m:r>
                        </m:lim>
                      </m:limLow>
                      <m:f>
                        <m:fPr>
                          <m:ctrlPr>
                            <a:rPr lang="zh-CN" altLang="zh-CN" sz="28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zh-CN" altLang="zh-CN" sz="28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CN" sz="2800" i="1">
                                  <a:latin typeface="Cambria Math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zh-CN" altLang="zh-CN" sz="280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zh-CN" altLang="zh-CN" sz="2800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CN" sz="2800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𝑒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altLang="zh-CN" sz="2800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𝑏</m:t>
                                  </m:r>
                                </m:sub>
                              </m:sSub>
                              <m:r>
                                <a:rPr lang="en-US" altLang="zh-CN" sz="2800" i="1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zh-CN" altLang="zh-CN" sz="280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zh-CN" altLang="zh-CN" sz="2800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CN" sz="2800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𝑒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altLang="zh-CN" sz="2800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𝑎</m:t>
                                  </m:r>
                                </m:sub>
                              </m:sSub>
                              <m:r>
                                <a:rPr lang="en-US" altLang="zh-CN" sz="2800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zh-CN" altLang="zh-CN" sz="280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zh-CN" altLang="zh-CN" sz="2800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CN" sz="2800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𝑒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altLang="zh-CN" sz="2800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𝑐</m:t>
                                  </m:r>
                                </m:sub>
                              </m:sSub>
                              <m:r>
                                <a:rPr lang="en-US" altLang="zh-CN" sz="2800" i="1">
                                  <a:latin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m:rPr>
                                  <m:sty m:val="p"/>
                                </m:rPr>
                                <a:rPr lang="en-US" altLang="zh-CN" sz="2800">
                                  <a:latin typeface="Cambria Math"/>
                                </a:rPr>
                                <m:t>T</m:t>
                              </m:r>
                            </m:sup>
                          </m:sSup>
                          <m:sSub>
                            <m:sSubPr>
                              <m:ctrlPr>
                                <a:rPr lang="zh-CN" altLang="zh-CN" sz="2800" i="1" smtClean="0">
                                  <a:solidFill>
                                    <a:srgbClr val="92D05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zh-CN" altLang="zh-CN" sz="2800" i="1">
                                      <a:solidFill>
                                        <a:srgbClr val="92D050"/>
                                      </a:solidFill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800" i="1">
                                      <a:solidFill>
                                        <a:srgbClr val="92D050"/>
                                      </a:solidFill>
                                      <a:latin typeface="Cambria Math"/>
                                    </a:rPr>
                                    <m:t>𝑒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CN" sz="2800" i="1">
                                  <a:solidFill>
                                    <a:srgbClr val="92D050"/>
                                  </a:solidFill>
                                  <a:latin typeface="Cambria Math"/>
                                </a:rPr>
                                <m:t>𝑑</m:t>
                              </m:r>
                            </m:sub>
                          </m:sSub>
                        </m:num>
                        <m:den>
                          <m:r>
                            <a:rPr lang="en-US" altLang="zh-CN" sz="2800" i="1">
                              <a:latin typeface="Cambria Math"/>
                            </a:rPr>
                            <m:t>‖</m:t>
                          </m:r>
                          <m:sSub>
                            <m:sSubPr>
                              <m:ctrlPr>
                                <a:rPr lang="zh-CN" altLang="zh-CN" sz="280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zh-CN" altLang="zh-CN" sz="2800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800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𝑒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CN" sz="28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𝑏</m:t>
                              </m:r>
                            </m:sub>
                          </m:sSub>
                          <m:r>
                            <a:rPr lang="en-US" altLang="zh-CN" sz="28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zh-CN" altLang="zh-CN" sz="280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zh-CN" altLang="zh-CN" sz="2800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800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𝑒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CN" sz="28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𝑎</m:t>
                              </m:r>
                            </m:sub>
                          </m:sSub>
                          <m:r>
                            <a:rPr lang="en-US" altLang="zh-CN" sz="2800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zh-CN" altLang="zh-CN" sz="280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zh-CN" altLang="zh-CN" sz="2800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800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𝑒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CN" sz="28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𝑐</m:t>
                              </m:r>
                            </m:sub>
                          </m:sSub>
                          <m:r>
                            <a:rPr lang="en-US" altLang="zh-CN" sz="2800" i="1">
                              <a:latin typeface="Cambria Math"/>
                            </a:rPr>
                            <m:t>‖</m:t>
                          </m:r>
                        </m:den>
                      </m:f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5" name="矩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0806" y="4219118"/>
                <a:ext cx="4879093" cy="103868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8846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词向量质量评价：内在评价法</a:t>
            </a:r>
            <a:r>
              <a:rPr lang="zh-CN" altLang="en-US" dirty="0" smtClean="0"/>
              <a:t>（</a:t>
            </a:r>
            <a:r>
              <a:rPr lang="en-US" altLang="zh-CN" dirty="0" smtClean="0"/>
              <a:t>2/2</a:t>
            </a:r>
            <a:r>
              <a:rPr lang="zh-CN" altLang="en-US" dirty="0"/>
              <a:t>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5000"/>
              </a:lnSpc>
            </a:pPr>
            <a:r>
              <a:rPr lang="zh-CN" altLang="en-US" dirty="0" smtClean="0">
                <a:latin typeface="Times New Roman" pitchFamily="18" charset="0"/>
              </a:rPr>
              <a:t>词间关系（</a:t>
            </a:r>
            <a:r>
              <a:rPr lang="en-US" altLang="zh-CN" dirty="0" smtClean="0">
                <a:latin typeface="Times New Roman" pitchFamily="18" charset="0"/>
              </a:rPr>
              <a:t>Word Relationships</a:t>
            </a:r>
            <a:r>
              <a:rPr lang="zh-CN" altLang="en-US" dirty="0" smtClean="0">
                <a:latin typeface="Times New Roman" pitchFamily="18" charset="0"/>
              </a:rPr>
              <a:t>）</a:t>
            </a:r>
            <a:endParaRPr lang="en-US" altLang="zh-CN" dirty="0" smtClean="0">
              <a:latin typeface="Times New Roman" pitchFamily="18" charset="0"/>
            </a:endParaRPr>
          </a:p>
          <a:p>
            <a:pPr lvl="1">
              <a:lnSpc>
                <a:spcPct val="125000"/>
              </a:lnSpc>
            </a:pPr>
            <a:r>
              <a:rPr lang="en-US" altLang="zh-CN" dirty="0">
                <a:latin typeface="Times New Roman" pitchFamily="18" charset="0"/>
                <a:hlinkClick r:id="rId2"/>
              </a:rPr>
              <a:t>https://</a:t>
            </a:r>
            <a:r>
              <a:rPr lang="en-US" altLang="zh-CN" dirty="0" smtClean="0">
                <a:latin typeface="Times New Roman" pitchFamily="18" charset="0"/>
                <a:hlinkClick r:id="rId2"/>
              </a:rPr>
              <a:t>github.com/nicholas-leonard/word2vec/blob/master/questions-words.txt</a:t>
            </a:r>
            <a:endParaRPr lang="en-US" altLang="zh-CN" dirty="0" smtClean="0">
              <a:latin typeface="Times New Roman" pitchFamily="18" charset="0"/>
            </a:endParaRPr>
          </a:p>
          <a:p>
            <a:pPr>
              <a:lnSpc>
                <a:spcPct val="125000"/>
              </a:lnSpc>
            </a:pPr>
            <a:r>
              <a:rPr lang="zh-CN" altLang="en-US" dirty="0" smtClean="0">
                <a:latin typeface="Times New Roman" pitchFamily="18" charset="0"/>
              </a:rPr>
              <a:t>短语间关系（</a:t>
            </a:r>
            <a:r>
              <a:rPr lang="en-US" altLang="zh-CN" dirty="0" smtClean="0">
                <a:latin typeface="Times New Roman" pitchFamily="18" charset="0"/>
              </a:rPr>
              <a:t>Phrase Relationships</a:t>
            </a:r>
            <a:r>
              <a:rPr lang="zh-CN" altLang="en-US" dirty="0" smtClean="0">
                <a:latin typeface="Times New Roman" pitchFamily="18" charset="0"/>
              </a:rPr>
              <a:t>）</a:t>
            </a:r>
            <a:endParaRPr lang="en-US" altLang="zh-CN" dirty="0" smtClean="0">
              <a:latin typeface="Times New Roman" pitchFamily="18" charset="0"/>
            </a:endParaRPr>
          </a:p>
          <a:p>
            <a:pPr lvl="1">
              <a:lnSpc>
                <a:spcPct val="125000"/>
              </a:lnSpc>
            </a:pPr>
            <a:r>
              <a:rPr lang="en-US" altLang="zh-CN" dirty="0">
                <a:latin typeface="Times New Roman" pitchFamily="18" charset="0"/>
                <a:hlinkClick r:id="rId3"/>
              </a:rPr>
              <a:t>https://</a:t>
            </a:r>
            <a:r>
              <a:rPr lang="en-US" altLang="zh-CN" dirty="0" smtClean="0">
                <a:latin typeface="Times New Roman" pitchFamily="18" charset="0"/>
                <a:hlinkClick r:id="rId3"/>
              </a:rPr>
              <a:t>github.com/nicholas-leonard/word2vec/blob/master/questions-phrases.txt</a:t>
            </a:r>
            <a:r>
              <a:rPr lang="en-US" altLang="zh-CN" dirty="0" smtClean="0">
                <a:latin typeface="Times New Roman" pitchFamily="18" charset="0"/>
              </a:rPr>
              <a:t> </a:t>
            </a:r>
          </a:p>
          <a:p>
            <a:pPr>
              <a:lnSpc>
                <a:spcPct val="125000"/>
              </a:lnSpc>
            </a:pPr>
            <a:r>
              <a:rPr lang="zh-CN" altLang="en-US" dirty="0" smtClean="0">
                <a:latin typeface="Times New Roman" pitchFamily="18" charset="0"/>
              </a:rPr>
              <a:t>词间相似度（</a:t>
            </a:r>
            <a:r>
              <a:rPr lang="en-US" altLang="zh-CN" dirty="0" smtClean="0">
                <a:latin typeface="Times New Roman" pitchFamily="18" charset="0"/>
              </a:rPr>
              <a:t>Word Similarities</a:t>
            </a:r>
            <a:r>
              <a:rPr lang="zh-CN" altLang="en-US" dirty="0" smtClean="0">
                <a:latin typeface="Times New Roman" pitchFamily="18" charset="0"/>
              </a:rPr>
              <a:t>）</a:t>
            </a:r>
            <a:endParaRPr lang="en-US" altLang="zh-CN" dirty="0" smtClean="0">
              <a:latin typeface="Times New Roman" pitchFamily="18" charset="0"/>
            </a:endParaRPr>
          </a:p>
          <a:p>
            <a:pPr lvl="1">
              <a:lnSpc>
                <a:spcPct val="125000"/>
              </a:lnSpc>
            </a:pPr>
            <a:r>
              <a:rPr lang="en-US" altLang="zh-CN" dirty="0">
                <a:latin typeface="Times New Roman" pitchFamily="18" charset="0"/>
                <a:hlinkClick r:id="rId4"/>
              </a:rPr>
              <a:t>https://</a:t>
            </a:r>
            <a:r>
              <a:rPr lang="en-US" altLang="zh-CN" dirty="0" smtClean="0">
                <a:latin typeface="Times New Roman" pitchFamily="18" charset="0"/>
                <a:hlinkClick r:id="rId4"/>
              </a:rPr>
              <a:t>github.com/kliegr/word_similarity_relatedness_datasets</a:t>
            </a:r>
            <a:r>
              <a:rPr lang="en-US" altLang="zh-CN" dirty="0" smtClean="0">
                <a:latin typeface="Times New Roman" pitchFamily="18" charset="0"/>
              </a:rPr>
              <a:t> </a:t>
            </a:r>
            <a:endParaRPr lang="en-US" altLang="zh-CN" dirty="0">
              <a:latin typeface="Times New Roman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5406" y="5280950"/>
            <a:ext cx="3276600" cy="144655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2000" b="0" dirty="0" smtClean="0">
                <a:latin typeface="Times New Roman" pitchFamily="18" charset="0"/>
                <a:cs typeface="Times New Roman" pitchFamily="18" charset="0"/>
              </a:rPr>
              <a:t> Athens </a:t>
            </a:r>
            <a:r>
              <a:rPr lang="en-US" altLang="zh-CN" sz="2000" b="0" dirty="0">
                <a:latin typeface="Times New Roman" pitchFamily="18" charset="0"/>
                <a:cs typeface="Times New Roman" pitchFamily="18" charset="0"/>
              </a:rPr>
              <a:t>Greece Beijing China</a:t>
            </a:r>
          </a:p>
          <a:p>
            <a:pPr>
              <a:lnSpc>
                <a:spcPct val="110000"/>
              </a:lnSpc>
            </a:pPr>
            <a:r>
              <a:rPr lang="en-US" altLang="zh-CN" sz="2000" b="0" dirty="0" smtClean="0">
                <a:latin typeface="Times New Roman" pitchFamily="18" charset="0"/>
                <a:cs typeface="Times New Roman" pitchFamily="18" charset="0"/>
              </a:rPr>
              <a:t> long </a:t>
            </a:r>
            <a:r>
              <a:rPr lang="en-US" altLang="zh-CN" sz="2000" b="0" dirty="0">
                <a:latin typeface="Times New Roman" pitchFamily="18" charset="0"/>
                <a:cs typeface="Times New Roman" pitchFamily="18" charset="0"/>
              </a:rPr>
              <a:t>longer low lower</a:t>
            </a:r>
          </a:p>
          <a:p>
            <a:pPr>
              <a:lnSpc>
                <a:spcPct val="110000"/>
              </a:lnSpc>
            </a:pPr>
            <a:r>
              <a:rPr lang="en-US" altLang="zh-CN" sz="2000" b="0" dirty="0" smtClean="0">
                <a:latin typeface="Times New Roman" pitchFamily="18" charset="0"/>
                <a:cs typeface="Times New Roman" pitchFamily="18" charset="0"/>
              </a:rPr>
              <a:t> walk </a:t>
            </a:r>
            <a:r>
              <a:rPr lang="en-US" altLang="zh-CN" sz="2000" b="0" dirty="0">
                <a:latin typeface="Times New Roman" pitchFamily="18" charset="0"/>
                <a:cs typeface="Times New Roman" pitchFamily="18" charset="0"/>
              </a:rPr>
              <a:t>walking code coding</a:t>
            </a:r>
          </a:p>
          <a:p>
            <a:pPr>
              <a:lnSpc>
                <a:spcPct val="110000"/>
              </a:lnSpc>
            </a:pPr>
            <a:r>
              <a:rPr lang="en-US" altLang="zh-CN" sz="2000" b="0" dirty="0" smtClean="0">
                <a:latin typeface="Times New Roman" pitchFamily="18" charset="0"/>
                <a:cs typeface="Times New Roman" pitchFamily="18" charset="0"/>
              </a:rPr>
              <a:t> son </a:t>
            </a:r>
            <a:r>
              <a:rPr lang="en-US" altLang="zh-CN" sz="2000" b="0" dirty="0">
                <a:latin typeface="Times New Roman" pitchFamily="18" charset="0"/>
                <a:cs typeface="Times New Roman" pitchFamily="18" charset="0"/>
              </a:rPr>
              <a:t>daughter man woman</a:t>
            </a:r>
            <a:endParaRPr lang="zh-CN" altLang="en-US" sz="2000" b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97338" y="5280950"/>
            <a:ext cx="5791200" cy="144655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2000" b="0" dirty="0" smtClean="0">
                <a:latin typeface="Times New Roman" pitchFamily="18" charset="0"/>
                <a:cs typeface="Times New Roman" pitchFamily="18" charset="0"/>
              </a:rPr>
              <a:t> Boston </a:t>
            </a:r>
            <a:r>
              <a:rPr lang="en-US" altLang="zh-CN" sz="2000" b="0" dirty="0" err="1">
                <a:latin typeface="Times New Roman" pitchFamily="18" charset="0"/>
                <a:cs typeface="Times New Roman" pitchFamily="18" charset="0"/>
              </a:rPr>
              <a:t>Boston_Globe</a:t>
            </a:r>
            <a:r>
              <a:rPr lang="en-US" altLang="zh-CN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0" dirty="0" err="1">
                <a:latin typeface="Times New Roman" pitchFamily="18" charset="0"/>
                <a:cs typeface="Times New Roman" pitchFamily="18" charset="0"/>
              </a:rPr>
              <a:t>New_York</a:t>
            </a:r>
            <a:r>
              <a:rPr lang="en-US" altLang="zh-CN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0" dirty="0" err="1">
                <a:latin typeface="Times New Roman" pitchFamily="18" charset="0"/>
                <a:cs typeface="Times New Roman" pitchFamily="18" charset="0"/>
              </a:rPr>
              <a:t>New_York_Times</a:t>
            </a:r>
            <a:endParaRPr lang="en-US" altLang="zh-CN" sz="2000" b="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</a:pPr>
            <a:r>
              <a:rPr lang="en-US" altLang="zh-CN" sz="20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0" dirty="0" err="1" smtClean="0">
                <a:latin typeface="Times New Roman" pitchFamily="18" charset="0"/>
                <a:cs typeface="Times New Roman" pitchFamily="18" charset="0"/>
              </a:rPr>
              <a:t>Mark_Zuckerberg</a:t>
            </a:r>
            <a:r>
              <a:rPr lang="en-US" altLang="zh-CN" sz="20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0" dirty="0">
                <a:latin typeface="Times New Roman" pitchFamily="18" charset="0"/>
                <a:cs typeface="Times New Roman" pitchFamily="18" charset="0"/>
              </a:rPr>
              <a:t>Facebook </a:t>
            </a:r>
            <a:r>
              <a:rPr lang="en-US" altLang="zh-CN" sz="2000" b="0" dirty="0" err="1">
                <a:latin typeface="Times New Roman" pitchFamily="18" charset="0"/>
                <a:cs typeface="Times New Roman" pitchFamily="18" charset="0"/>
              </a:rPr>
              <a:t>Jeff_Bezos</a:t>
            </a:r>
            <a:r>
              <a:rPr lang="en-US" altLang="zh-CN" sz="2000" b="0" dirty="0">
                <a:latin typeface="Times New Roman" pitchFamily="18" charset="0"/>
                <a:cs typeface="Times New Roman" pitchFamily="18" charset="0"/>
              </a:rPr>
              <a:t> Amazon</a:t>
            </a:r>
          </a:p>
          <a:p>
            <a:pPr>
              <a:lnSpc>
                <a:spcPct val="110000"/>
              </a:lnSpc>
            </a:pPr>
            <a:r>
              <a:rPr lang="en-US" altLang="zh-CN" sz="2000" b="0" dirty="0" smtClean="0">
                <a:latin typeface="Times New Roman" pitchFamily="18" charset="0"/>
                <a:cs typeface="Times New Roman" pitchFamily="18" charset="0"/>
              </a:rPr>
              <a:t> Canada </a:t>
            </a:r>
            <a:r>
              <a:rPr lang="en-US" altLang="zh-CN" sz="2000" b="0" dirty="0" err="1">
                <a:latin typeface="Times New Roman" pitchFamily="18" charset="0"/>
                <a:cs typeface="Times New Roman" pitchFamily="18" charset="0"/>
              </a:rPr>
              <a:t>Air_Canada</a:t>
            </a:r>
            <a:r>
              <a:rPr lang="en-US" altLang="zh-CN" sz="2000" b="0" dirty="0">
                <a:latin typeface="Times New Roman" pitchFamily="18" charset="0"/>
                <a:cs typeface="Times New Roman" pitchFamily="18" charset="0"/>
              </a:rPr>
              <a:t> Finland </a:t>
            </a:r>
            <a:r>
              <a:rPr lang="en-US" altLang="zh-CN" sz="2000" b="0" dirty="0" err="1">
                <a:latin typeface="Times New Roman" pitchFamily="18" charset="0"/>
                <a:cs typeface="Times New Roman" pitchFamily="18" charset="0"/>
              </a:rPr>
              <a:t>Finnair</a:t>
            </a:r>
            <a:endParaRPr lang="en-US" altLang="zh-CN" sz="2000" b="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</a:pPr>
            <a:r>
              <a:rPr lang="en-US" altLang="zh-CN" sz="2000" b="0" dirty="0" smtClean="0">
                <a:latin typeface="Times New Roman" pitchFamily="18" charset="0"/>
                <a:cs typeface="Times New Roman" pitchFamily="18" charset="0"/>
              </a:rPr>
              <a:t> Chicago </a:t>
            </a:r>
            <a:r>
              <a:rPr lang="en-US" altLang="zh-CN" sz="2000" b="0" dirty="0" err="1">
                <a:latin typeface="Times New Roman" pitchFamily="18" charset="0"/>
                <a:cs typeface="Times New Roman" pitchFamily="18" charset="0"/>
              </a:rPr>
              <a:t>Chicago_Bulls</a:t>
            </a:r>
            <a:r>
              <a:rPr lang="en-US" altLang="zh-CN" sz="2000" b="0" dirty="0">
                <a:latin typeface="Times New Roman" pitchFamily="18" charset="0"/>
                <a:cs typeface="Times New Roman" pitchFamily="18" charset="0"/>
              </a:rPr>
              <a:t> Memphis </a:t>
            </a:r>
            <a:r>
              <a:rPr lang="en-US" altLang="zh-CN" sz="2000" b="0" dirty="0" err="1">
                <a:latin typeface="Times New Roman" pitchFamily="18" charset="0"/>
                <a:cs typeface="Times New Roman" pitchFamily="18" charset="0"/>
              </a:rPr>
              <a:t>Memphis_Grizzlies</a:t>
            </a:r>
            <a:endParaRPr lang="zh-CN" altLang="en-US" sz="2000" b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033869" y="5280950"/>
            <a:ext cx="3046412" cy="144655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2000" b="0" dirty="0" smtClean="0">
                <a:latin typeface="Times New Roman" pitchFamily="18" charset="0"/>
                <a:cs typeface="Times New Roman" pitchFamily="18" charset="0"/>
              </a:rPr>
              <a:t> admission,ticket,5.846</a:t>
            </a:r>
            <a:endParaRPr lang="en-US" altLang="zh-CN" sz="2000" b="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</a:pPr>
            <a:r>
              <a:rPr lang="en-US" altLang="zh-CN" sz="2000" b="0" dirty="0" smtClean="0">
                <a:latin typeface="Times New Roman" pitchFamily="18" charset="0"/>
                <a:cs typeface="Times New Roman" pitchFamily="18" charset="0"/>
              </a:rPr>
              <a:t> alcohol,chemistry,1.154</a:t>
            </a:r>
            <a:endParaRPr lang="en-US" altLang="zh-CN" sz="2000" b="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</a:pPr>
            <a:r>
              <a:rPr lang="en-US" altLang="zh-CN" sz="2000" b="0" dirty="0" smtClean="0">
                <a:latin typeface="Times New Roman" pitchFamily="18" charset="0"/>
                <a:cs typeface="Times New Roman" pitchFamily="18" charset="0"/>
              </a:rPr>
              <a:t> aluminum,metal,6.286</a:t>
            </a:r>
            <a:endParaRPr lang="en-US" altLang="zh-CN" sz="2000" b="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</a:pPr>
            <a:r>
              <a:rPr lang="en-US" altLang="zh-CN" sz="2000" b="0" dirty="0" smtClean="0">
                <a:latin typeface="Times New Roman" pitchFamily="18" charset="0"/>
                <a:cs typeface="Times New Roman" pitchFamily="18" charset="0"/>
              </a:rPr>
              <a:t> announcement,effort,2.000</a:t>
            </a:r>
            <a:endParaRPr lang="zh-CN" altLang="en-US" sz="2000" b="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7189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第二章：</a:t>
            </a:r>
            <a:r>
              <a:rPr lang="zh-CN" altLang="en-US" dirty="0">
                <a:latin typeface="Times New Roman" pitchFamily="18" charset="0"/>
              </a:rPr>
              <a:t>文本表示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3200" dirty="0" smtClean="0"/>
              <a:t>传统文本表示方法</a:t>
            </a:r>
            <a:endParaRPr lang="en-US" altLang="zh-CN" sz="3200" dirty="0" smtClean="0"/>
          </a:p>
          <a:p>
            <a:pPr>
              <a:lnSpc>
                <a:spcPct val="120000"/>
              </a:lnSpc>
            </a:pPr>
            <a:r>
              <a:rPr lang="zh-CN" altLang="en-US" sz="3200" dirty="0" smtClean="0"/>
              <a:t>特征选择</a:t>
            </a:r>
            <a:endParaRPr lang="en-US" altLang="zh-CN" sz="3200" dirty="0" smtClean="0"/>
          </a:p>
          <a:p>
            <a:pPr>
              <a:lnSpc>
                <a:spcPct val="120000"/>
              </a:lnSpc>
            </a:pPr>
            <a:r>
              <a:rPr lang="zh-CN" altLang="en-US" sz="3200" dirty="0" smtClean="0"/>
              <a:t>词嵌入技术</a:t>
            </a:r>
            <a:endParaRPr lang="en-US" altLang="zh-CN" sz="3200" dirty="0" smtClean="0"/>
          </a:p>
          <a:p>
            <a:pPr>
              <a:lnSpc>
                <a:spcPct val="120000"/>
              </a:lnSpc>
            </a:pPr>
            <a:r>
              <a:rPr lang="zh-CN" altLang="en-US" sz="3200" dirty="0" smtClean="0"/>
              <a:t>预训练语言模型</a:t>
            </a:r>
            <a:endParaRPr lang="en-US" altLang="zh-CN" sz="3200" dirty="0" smtClean="0"/>
          </a:p>
          <a:p>
            <a:pPr>
              <a:lnSpc>
                <a:spcPct val="120000"/>
              </a:lnSpc>
            </a:pPr>
            <a:r>
              <a:rPr lang="zh-CN" altLang="en-US" sz="3200" dirty="0" smtClean="0"/>
              <a:t>向量模型</a:t>
            </a:r>
            <a:endParaRPr lang="en-US" altLang="zh-CN" sz="3200" dirty="0" smtClean="0"/>
          </a:p>
          <a:p>
            <a:pPr>
              <a:lnSpc>
                <a:spcPct val="120000"/>
              </a:lnSpc>
            </a:pPr>
            <a:r>
              <a:rPr lang="zh-CN" altLang="en-US" sz="3200" dirty="0"/>
              <a:t>特征降维</a:t>
            </a:r>
            <a:r>
              <a:rPr lang="zh-CN" altLang="en-US" sz="3200" dirty="0" smtClean="0"/>
              <a:t>技术</a:t>
            </a:r>
            <a:endParaRPr lang="en-US" altLang="zh-CN" sz="3200" dirty="0" smtClean="0"/>
          </a:p>
          <a:p>
            <a:pPr>
              <a:lnSpc>
                <a:spcPct val="120000"/>
              </a:lnSpc>
            </a:pPr>
            <a:r>
              <a:rPr lang="zh-CN" altLang="en-US" sz="3200" dirty="0"/>
              <a:t>词向量质量评价</a:t>
            </a:r>
            <a:endParaRPr lang="en-US" altLang="zh-CN" sz="3200" dirty="0" smtClean="0"/>
          </a:p>
          <a:p>
            <a:pPr>
              <a:lnSpc>
                <a:spcPct val="120000"/>
              </a:lnSpc>
            </a:pPr>
            <a:r>
              <a:rPr lang="zh-CN" altLang="en-US" sz="3200" dirty="0" smtClean="0"/>
              <a:t>本章小节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190437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向量模型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5000"/>
              </a:lnSpc>
            </a:pPr>
            <a:r>
              <a:rPr lang="zh-CN" altLang="en-US" dirty="0"/>
              <a:t>传统文本表示方法</a:t>
            </a:r>
            <a:endParaRPr lang="en-US" altLang="zh-CN" dirty="0"/>
          </a:p>
          <a:p>
            <a:pPr>
              <a:lnSpc>
                <a:spcPct val="125000"/>
              </a:lnSpc>
            </a:pPr>
            <a:r>
              <a:rPr lang="zh-CN" altLang="en-US" dirty="0"/>
              <a:t>特征选择</a:t>
            </a:r>
            <a:endParaRPr lang="en-US" altLang="zh-CN" dirty="0"/>
          </a:p>
          <a:p>
            <a:pPr>
              <a:lnSpc>
                <a:spcPct val="125000"/>
              </a:lnSpc>
            </a:pPr>
            <a:r>
              <a:rPr lang="zh-CN" altLang="en-US" dirty="0"/>
              <a:t>词嵌入技术</a:t>
            </a:r>
            <a:endParaRPr lang="en-US" altLang="zh-CN" dirty="0"/>
          </a:p>
          <a:p>
            <a:pPr>
              <a:lnSpc>
                <a:spcPct val="125000"/>
              </a:lnSpc>
            </a:pPr>
            <a:r>
              <a:rPr lang="zh-CN" altLang="en-US" dirty="0"/>
              <a:t>预训练语言模型</a:t>
            </a:r>
            <a:endParaRPr lang="en-US" altLang="zh-CN" dirty="0"/>
          </a:p>
          <a:p>
            <a:pPr>
              <a:lnSpc>
                <a:spcPct val="125000"/>
              </a:lnSpc>
            </a:pPr>
            <a:r>
              <a:rPr lang="zh-CN" altLang="en-US" dirty="0"/>
              <a:t>向量模型</a:t>
            </a:r>
            <a:endParaRPr lang="en-US" altLang="zh-CN" dirty="0"/>
          </a:p>
          <a:p>
            <a:pPr>
              <a:lnSpc>
                <a:spcPct val="125000"/>
              </a:lnSpc>
            </a:pPr>
            <a:r>
              <a:rPr lang="zh-CN" altLang="en-US" dirty="0"/>
              <a:t>特征降维</a:t>
            </a:r>
            <a:r>
              <a:rPr lang="zh-CN" altLang="en-US" dirty="0" smtClean="0"/>
              <a:t>技术</a:t>
            </a:r>
            <a:endParaRPr lang="en-US" altLang="zh-CN" dirty="0" smtClean="0"/>
          </a:p>
          <a:p>
            <a:pPr>
              <a:lnSpc>
                <a:spcPct val="125000"/>
              </a:lnSpc>
            </a:pPr>
            <a:r>
              <a:rPr lang="zh-CN" altLang="en-US" dirty="0"/>
              <a:t>词向量质量评价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087194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82TGp_food_light_ani">
  <a:themeElements>
    <a:clrScheme name="282TGp_food_light_ani 2">
      <a:dk1>
        <a:srgbClr val="000000"/>
      </a:dk1>
      <a:lt1>
        <a:srgbClr val="FFFFFF"/>
      </a:lt1>
      <a:dk2>
        <a:srgbClr val="193583"/>
      </a:dk2>
      <a:lt2>
        <a:srgbClr val="C0C0C0"/>
      </a:lt2>
      <a:accent1>
        <a:srgbClr val="89CA64"/>
      </a:accent1>
      <a:accent2>
        <a:srgbClr val="D9C215"/>
      </a:accent2>
      <a:accent3>
        <a:srgbClr val="FFFFFF"/>
      </a:accent3>
      <a:accent4>
        <a:srgbClr val="000000"/>
      </a:accent4>
      <a:accent5>
        <a:srgbClr val="C4E1B8"/>
      </a:accent5>
      <a:accent6>
        <a:srgbClr val="C4B012"/>
      </a:accent6>
      <a:hlink>
        <a:srgbClr val="04884E"/>
      </a:hlink>
      <a:folHlink>
        <a:srgbClr val="FF9600"/>
      </a:folHlink>
    </a:clrScheme>
    <a:fontScheme name="282TGp_food_light_an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282TGp_food_light_ani 1">
        <a:dk1>
          <a:srgbClr val="30311D"/>
        </a:dk1>
        <a:lt1>
          <a:srgbClr val="FFFFFF"/>
        </a:lt1>
        <a:dk2>
          <a:srgbClr val="333399"/>
        </a:dk2>
        <a:lt2>
          <a:srgbClr val="C0C0C0"/>
        </a:lt2>
        <a:accent1>
          <a:srgbClr val="3780BD"/>
        </a:accent1>
        <a:accent2>
          <a:srgbClr val="98C13D"/>
        </a:accent2>
        <a:accent3>
          <a:srgbClr val="FFFFFF"/>
        </a:accent3>
        <a:accent4>
          <a:srgbClr val="272817"/>
        </a:accent4>
        <a:accent5>
          <a:srgbClr val="AEC0DB"/>
        </a:accent5>
        <a:accent6>
          <a:srgbClr val="89AF36"/>
        </a:accent6>
        <a:hlink>
          <a:srgbClr val="F5B821"/>
        </a:hlink>
        <a:folHlink>
          <a:srgbClr val="91597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82TGp_food_light_ani 2">
        <a:dk1>
          <a:srgbClr val="000000"/>
        </a:dk1>
        <a:lt1>
          <a:srgbClr val="FFFFFF"/>
        </a:lt1>
        <a:dk2>
          <a:srgbClr val="193583"/>
        </a:dk2>
        <a:lt2>
          <a:srgbClr val="C0C0C0"/>
        </a:lt2>
        <a:accent1>
          <a:srgbClr val="89CA64"/>
        </a:accent1>
        <a:accent2>
          <a:srgbClr val="D9C215"/>
        </a:accent2>
        <a:accent3>
          <a:srgbClr val="FFFFFF"/>
        </a:accent3>
        <a:accent4>
          <a:srgbClr val="000000"/>
        </a:accent4>
        <a:accent5>
          <a:srgbClr val="C4E1B8"/>
        </a:accent5>
        <a:accent6>
          <a:srgbClr val="C4B012"/>
        </a:accent6>
        <a:hlink>
          <a:srgbClr val="04884E"/>
        </a:hlink>
        <a:folHlink>
          <a:srgbClr val="FF9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82TGp_food_light_ani 3">
        <a:dk1>
          <a:srgbClr val="000000"/>
        </a:dk1>
        <a:lt1>
          <a:srgbClr val="FFFFFF"/>
        </a:lt1>
        <a:dk2>
          <a:srgbClr val="006666"/>
        </a:dk2>
        <a:lt2>
          <a:srgbClr val="C0C0C0"/>
        </a:lt2>
        <a:accent1>
          <a:srgbClr val="D4502C"/>
        </a:accent1>
        <a:accent2>
          <a:srgbClr val="D7AE3B"/>
        </a:accent2>
        <a:accent3>
          <a:srgbClr val="FFFFFF"/>
        </a:accent3>
        <a:accent4>
          <a:srgbClr val="000000"/>
        </a:accent4>
        <a:accent5>
          <a:srgbClr val="E6B3AC"/>
        </a:accent5>
        <a:accent6>
          <a:srgbClr val="C39D35"/>
        </a:accent6>
        <a:hlink>
          <a:srgbClr val="1C74B0"/>
        </a:hlink>
        <a:folHlink>
          <a:srgbClr val="85C16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12814</TotalTime>
  <Words>3012</Words>
  <Application>Microsoft Office PowerPoint</Application>
  <PresentationFormat>自定义</PresentationFormat>
  <Paragraphs>604</Paragraphs>
  <Slides>53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53</vt:i4>
      </vt:variant>
    </vt:vector>
  </HeadingPairs>
  <TitlesOfParts>
    <vt:vector size="55" baseType="lpstr">
      <vt:lpstr>282TGp_food_light_ani</vt:lpstr>
      <vt:lpstr>Equation</vt:lpstr>
      <vt:lpstr>文本分析与文本挖掘 Text Analysis and Text Mining</vt:lpstr>
      <vt:lpstr>课程主要内容</vt:lpstr>
      <vt:lpstr>第二章：文本表示</vt:lpstr>
      <vt:lpstr>向量空间模型（VSM）</vt:lpstr>
      <vt:lpstr>向量空间模型：权重</vt:lpstr>
      <vt:lpstr>向量空间模型：示例</vt:lpstr>
      <vt:lpstr>N-Grams</vt:lpstr>
      <vt:lpstr>Google Books NGram</vt:lpstr>
      <vt:lpstr>示例：TF-IDF计算</vt:lpstr>
      <vt:lpstr>第二章：文本表示</vt:lpstr>
      <vt:lpstr>特征选择（1/4）</vt:lpstr>
      <vt:lpstr>特征选择（2/4）</vt:lpstr>
      <vt:lpstr>特征选择（3/4）</vt:lpstr>
      <vt:lpstr>特征选择（4/4）</vt:lpstr>
      <vt:lpstr>第二章：文本表示</vt:lpstr>
      <vt:lpstr>词嵌入技术（1/2）</vt:lpstr>
      <vt:lpstr>词嵌入技术（2/2）</vt:lpstr>
      <vt:lpstr>词向量资源</vt:lpstr>
      <vt:lpstr>word2vec</vt:lpstr>
      <vt:lpstr>wevi（1/2）</vt:lpstr>
      <vt:lpstr>wevi（2/2）</vt:lpstr>
      <vt:lpstr>Simple CBOW模型</vt:lpstr>
      <vt:lpstr>CBOW与Skip-gram模型</vt:lpstr>
      <vt:lpstr>示例：训练word2vec模型</vt:lpstr>
      <vt:lpstr>共现矩阵（1/2）</vt:lpstr>
      <vt:lpstr>共现矩阵（2/2）</vt:lpstr>
      <vt:lpstr>传统方法</vt:lpstr>
      <vt:lpstr>实例：共现矩阵</vt:lpstr>
      <vt:lpstr>GloVe：动机</vt:lpstr>
      <vt:lpstr>GloVe：启发式假设</vt:lpstr>
      <vt:lpstr>GloVe：损失函数（1/2）</vt:lpstr>
      <vt:lpstr>GloVe：损失函数（2/2）</vt:lpstr>
      <vt:lpstr>第二章：文本表示</vt:lpstr>
      <vt:lpstr>预训练语言模型</vt:lpstr>
      <vt:lpstr>示例：BERT</vt:lpstr>
      <vt:lpstr>第二章：文本表示</vt:lpstr>
      <vt:lpstr>LLM简史</vt:lpstr>
      <vt:lpstr>语言模型与大语言模型</vt:lpstr>
      <vt:lpstr>自回归语言模型</vt:lpstr>
      <vt:lpstr>开源和开放权重模型</vt:lpstr>
      <vt:lpstr>示例：向量模型</vt:lpstr>
      <vt:lpstr>第二章：文本表示</vt:lpstr>
      <vt:lpstr>特征降维技术</vt:lpstr>
      <vt:lpstr>奇异值分解（SVD）（1/2）</vt:lpstr>
      <vt:lpstr>奇异值分解（SVD）（2/2）</vt:lpstr>
      <vt:lpstr>奇异值分解（SVD）：实例（1/2）</vt:lpstr>
      <vt:lpstr>奇异值分解（SVD）：实例（2/2）</vt:lpstr>
      <vt:lpstr>第二章：文本表示</vt:lpstr>
      <vt:lpstr>词向量质量评价</vt:lpstr>
      <vt:lpstr>词向量质量评价：内在评价法（1/2）</vt:lpstr>
      <vt:lpstr>词向量质量评价：内在评价法（2/2）</vt:lpstr>
      <vt:lpstr>第二章：文本表示</vt:lpstr>
      <vt:lpstr>向量模型</vt:lpstr>
    </vt:vector>
  </TitlesOfParts>
  <Company>ISTIC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Data Mining Lab.</dc:title>
  <dc:creator>XU SHUO</dc:creator>
  <cp:lastModifiedBy>XUSHUO</cp:lastModifiedBy>
  <cp:revision>3587</cp:revision>
  <dcterms:created xsi:type="dcterms:W3CDTF">2005-11-30T10:23:36Z</dcterms:created>
  <dcterms:modified xsi:type="dcterms:W3CDTF">2026-09-21T23:41:31Z</dcterms:modified>
</cp:coreProperties>
</file>