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917" r:id="rId2"/>
    <p:sldId id="918" r:id="rId3"/>
    <p:sldId id="560" r:id="rId4"/>
    <p:sldId id="910" r:id="rId5"/>
    <p:sldId id="911" r:id="rId6"/>
    <p:sldId id="868" r:id="rId7"/>
    <p:sldId id="869" r:id="rId8"/>
    <p:sldId id="912" r:id="rId9"/>
    <p:sldId id="870" r:id="rId10"/>
    <p:sldId id="871" r:id="rId11"/>
    <p:sldId id="872" r:id="rId12"/>
    <p:sldId id="873" r:id="rId13"/>
    <p:sldId id="874" r:id="rId14"/>
    <p:sldId id="875" r:id="rId15"/>
    <p:sldId id="876" r:id="rId16"/>
    <p:sldId id="877" r:id="rId17"/>
    <p:sldId id="878" r:id="rId18"/>
    <p:sldId id="879" r:id="rId19"/>
    <p:sldId id="888" r:id="rId20"/>
    <p:sldId id="913" r:id="rId21"/>
    <p:sldId id="896" r:id="rId22"/>
    <p:sldId id="897" r:id="rId23"/>
    <p:sldId id="898" r:id="rId24"/>
    <p:sldId id="899" r:id="rId25"/>
    <p:sldId id="900" r:id="rId26"/>
    <p:sldId id="901" r:id="rId27"/>
    <p:sldId id="919" r:id="rId28"/>
    <p:sldId id="920" r:id="rId29"/>
    <p:sldId id="921" r:id="rId30"/>
    <p:sldId id="922" r:id="rId31"/>
    <p:sldId id="923" r:id="rId32"/>
    <p:sldId id="924" r:id="rId33"/>
    <p:sldId id="925" r:id="rId34"/>
    <p:sldId id="926" r:id="rId35"/>
    <p:sldId id="927" r:id="rId36"/>
    <p:sldId id="946" r:id="rId37"/>
    <p:sldId id="948" r:id="rId38"/>
    <p:sldId id="930" r:id="rId39"/>
    <p:sldId id="931" r:id="rId40"/>
    <p:sldId id="932" r:id="rId41"/>
    <p:sldId id="933" r:id="rId42"/>
    <p:sldId id="934" r:id="rId43"/>
    <p:sldId id="935" r:id="rId44"/>
    <p:sldId id="936" r:id="rId45"/>
    <p:sldId id="937" r:id="rId46"/>
    <p:sldId id="938" r:id="rId47"/>
    <p:sldId id="940" r:id="rId48"/>
    <p:sldId id="945" r:id="rId49"/>
    <p:sldId id="942" r:id="rId50"/>
    <p:sldId id="943" r:id="rId51"/>
    <p:sldId id="949" r:id="rId52"/>
    <p:sldId id="950" r:id="rId53"/>
    <p:sldId id="955" r:id="rId54"/>
    <p:sldId id="956" r:id="rId55"/>
    <p:sldId id="957" r:id="rId56"/>
    <p:sldId id="958" r:id="rId57"/>
    <p:sldId id="959" r:id="rId58"/>
    <p:sldId id="903" r:id="rId59"/>
    <p:sldId id="904" r:id="rId60"/>
    <p:sldId id="905" r:id="rId61"/>
    <p:sldId id="906" r:id="rId62"/>
    <p:sldId id="907" r:id="rId63"/>
    <p:sldId id="908" r:id="rId64"/>
    <p:sldId id="909" r:id="rId65"/>
    <p:sldId id="915" r:id="rId66"/>
    <p:sldId id="867" r:id="rId67"/>
  </p:sldIdLst>
  <p:sldSz cx="12190413" cy="6858000"/>
  <p:notesSz cx="10234613" cy="7099300"/>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FF0000"/>
    <a:srgbClr val="FC790C"/>
    <a:srgbClr val="B8E32F"/>
    <a:srgbClr val="FF9600"/>
    <a:srgbClr val="003399"/>
    <a:srgbClr val="955577"/>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0988" autoAdjust="0"/>
  </p:normalViewPr>
  <p:slideViewPr>
    <p:cSldViewPr>
      <p:cViewPr>
        <p:scale>
          <a:sx n="66" d="100"/>
          <a:sy n="66" d="100"/>
        </p:scale>
        <p:origin x="-1195" y="-533"/>
      </p:cViewPr>
      <p:guideLst>
        <p:guide orient="horz" pos="2160"/>
        <p:guide pos="3840"/>
      </p:guideLst>
    </p:cSldViewPr>
  </p:slideViewPr>
  <p:notesTextViewPr>
    <p:cViewPr>
      <p:scale>
        <a:sx n="100" d="100"/>
        <a:sy n="100" d="100"/>
      </p:scale>
      <p:origin x="0" y="0"/>
    </p:cViewPr>
  </p:notesTextViewPr>
  <p:sorterViewPr>
    <p:cViewPr>
      <p:scale>
        <a:sx n="66" d="100"/>
        <a:sy n="66" d="100"/>
      </p:scale>
      <p:origin x="0" y="6084"/>
    </p:cViewPr>
  </p:sorterViewPr>
  <p:notesViewPr>
    <p:cSldViewPr>
      <p:cViewPr varScale="1">
        <p:scale>
          <a:sx n="63" d="100"/>
          <a:sy n="63" d="100"/>
        </p:scale>
        <p:origin x="3354" y="66"/>
      </p:cViewPr>
      <p:guideLst>
        <p:guide orient="horz" pos="2236"/>
        <p:guide pos="322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113"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wmf"/><Relationship Id="rId5" Type="http://schemas.openxmlformats.org/officeDocument/2006/relationships/image" Target="../media/image26.emf"/><Relationship Id="rId4"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1538" name="Rectangle 2"/>
          <p:cNvSpPr>
            <a:spLocks noGrp="1" noChangeArrowheads="1"/>
          </p:cNvSpPr>
          <p:nvPr>
            <p:ph type="hdr" sz="quarter"/>
          </p:nvPr>
        </p:nvSpPr>
        <p:spPr bwMode="auto">
          <a:xfrm>
            <a:off x="1" y="0"/>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zh-CN" altLang="en-US"/>
          </a:p>
        </p:txBody>
      </p:sp>
      <p:sp>
        <p:nvSpPr>
          <p:cNvPr id="321539" name="Rectangle 3"/>
          <p:cNvSpPr>
            <a:spLocks noGrp="1" noChangeArrowheads="1"/>
          </p:cNvSpPr>
          <p:nvPr>
            <p:ph type="dt" sz="quarter" idx="1"/>
          </p:nvPr>
        </p:nvSpPr>
        <p:spPr bwMode="auto">
          <a:xfrm>
            <a:off x="5797022" y="0"/>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ltLang="zh-CN"/>
          </a:p>
        </p:txBody>
      </p:sp>
      <p:sp>
        <p:nvSpPr>
          <p:cNvPr id="321540" name="Rectangle 4"/>
          <p:cNvSpPr>
            <a:spLocks noGrp="1" noChangeArrowheads="1"/>
          </p:cNvSpPr>
          <p:nvPr>
            <p:ph type="ftr" sz="quarter" idx="2"/>
          </p:nvPr>
        </p:nvSpPr>
        <p:spPr bwMode="auto">
          <a:xfrm>
            <a:off x="1" y="6743619"/>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ltLang="zh-CN"/>
          </a:p>
        </p:txBody>
      </p:sp>
      <p:sp>
        <p:nvSpPr>
          <p:cNvPr id="321541" name="Rectangle 5"/>
          <p:cNvSpPr>
            <a:spLocks noGrp="1" noChangeArrowheads="1"/>
          </p:cNvSpPr>
          <p:nvPr>
            <p:ph type="sldNum" sz="quarter" idx="3"/>
          </p:nvPr>
        </p:nvSpPr>
        <p:spPr bwMode="auto">
          <a:xfrm>
            <a:off x="5797022" y="6743619"/>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D547C20B-9C69-4257-ACB5-9EE811D618D1}" type="slidenum">
              <a:rPr lang="zh-CN" altLang="en-US"/>
              <a:pPr>
                <a:defRPr/>
              </a:pPr>
              <a:t>‹#›</a:t>
            </a:fld>
            <a:endParaRPr lang="en-US" altLang="zh-CN"/>
          </a:p>
        </p:txBody>
      </p:sp>
    </p:spTree>
    <p:extLst>
      <p:ext uri="{BB962C8B-B14F-4D97-AF65-F5344CB8AC3E}">
        <p14:creationId xmlns:p14="http://schemas.microsoft.com/office/powerpoint/2010/main" val="2154652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4370" name="Rectangle 2"/>
          <p:cNvSpPr>
            <a:spLocks noGrp="1" noChangeArrowheads="1"/>
          </p:cNvSpPr>
          <p:nvPr>
            <p:ph type="hdr" sz="quarter"/>
          </p:nvPr>
        </p:nvSpPr>
        <p:spPr bwMode="auto">
          <a:xfrm>
            <a:off x="1" y="0"/>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zh-CN" altLang="en-US"/>
          </a:p>
        </p:txBody>
      </p:sp>
      <p:sp>
        <p:nvSpPr>
          <p:cNvPr id="314371" name="Rectangle 3"/>
          <p:cNvSpPr>
            <a:spLocks noGrp="1" noChangeArrowheads="1"/>
          </p:cNvSpPr>
          <p:nvPr>
            <p:ph type="dt" idx="1"/>
          </p:nvPr>
        </p:nvSpPr>
        <p:spPr bwMode="auto">
          <a:xfrm>
            <a:off x="5797022" y="0"/>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ltLang="zh-CN"/>
          </a:p>
        </p:txBody>
      </p:sp>
      <p:sp>
        <p:nvSpPr>
          <p:cNvPr id="4100" name="Rectangle 4"/>
          <p:cNvSpPr>
            <a:spLocks noGrp="1" noRot="1" noChangeAspect="1" noChangeArrowheads="1" noTextEdit="1"/>
          </p:cNvSpPr>
          <p:nvPr>
            <p:ph type="sldImg" idx="2"/>
          </p:nvPr>
        </p:nvSpPr>
        <p:spPr bwMode="auto">
          <a:xfrm>
            <a:off x="2751138" y="533400"/>
            <a:ext cx="4732337" cy="26622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4373" name="Rectangle 5"/>
          <p:cNvSpPr>
            <a:spLocks noGrp="1" noChangeArrowheads="1"/>
          </p:cNvSpPr>
          <p:nvPr>
            <p:ph type="body" sz="quarter" idx="3"/>
          </p:nvPr>
        </p:nvSpPr>
        <p:spPr bwMode="auto">
          <a:xfrm>
            <a:off x="1023005" y="3372911"/>
            <a:ext cx="8188606" cy="3193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314374" name="Rectangle 6"/>
          <p:cNvSpPr>
            <a:spLocks noGrp="1" noChangeArrowheads="1"/>
          </p:cNvSpPr>
          <p:nvPr>
            <p:ph type="ftr" sz="quarter" idx="4"/>
          </p:nvPr>
        </p:nvSpPr>
        <p:spPr bwMode="auto">
          <a:xfrm>
            <a:off x="1" y="6743619"/>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ltLang="zh-CN"/>
          </a:p>
        </p:txBody>
      </p:sp>
      <p:sp>
        <p:nvSpPr>
          <p:cNvPr id="314375" name="Rectangle 7"/>
          <p:cNvSpPr>
            <a:spLocks noGrp="1" noChangeArrowheads="1"/>
          </p:cNvSpPr>
          <p:nvPr>
            <p:ph type="sldNum" sz="quarter" idx="5"/>
          </p:nvPr>
        </p:nvSpPr>
        <p:spPr bwMode="auto">
          <a:xfrm>
            <a:off x="5797022" y="6743619"/>
            <a:ext cx="4435304" cy="35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CABFCCB8-4AA8-4B61-94DD-4EA6EE86FCA1}" type="slidenum">
              <a:rPr lang="zh-CN" altLang="en-US"/>
              <a:pPr>
                <a:defRPr/>
              </a:pPr>
              <a:t>‹#›</a:t>
            </a:fld>
            <a:endParaRPr lang="en-US" altLang="zh-CN"/>
          </a:p>
        </p:txBody>
      </p:sp>
    </p:spTree>
    <p:extLst>
      <p:ext uri="{BB962C8B-B14F-4D97-AF65-F5344CB8AC3E}">
        <p14:creationId xmlns:p14="http://schemas.microsoft.com/office/powerpoint/2010/main" val="2837738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bwMode="gray">
      <p:bgPr>
        <a:solidFill>
          <a:srgbClr val="FFFFFF"/>
        </a:solidFill>
        <a:effectLst/>
      </p:bgPr>
    </p:bg>
    <p:spTree>
      <p:nvGrpSpPr>
        <p:cNvPr id="1" name=""/>
        <p:cNvGrpSpPr/>
        <p:nvPr/>
      </p:nvGrpSpPr>
      <p:grpSpPr>
        <a:xfrm>
          <a:off x="0" y="0"/>
          <a:ext cx="0" cy="0"/>
          <a:chOff x="0" y="0"/>
          <a:chExt cx="0" cy="0"/>
        </a:xfrm>
      </p:grpSpPr>
      <p:sp>
        <p:nvSpPr>
          <p:cNvPr id="4" name="Rectangle 272"/>
          <p:cNvSpPr>
            <a:spLocks noChangeArrowheads="1"/>
          </p:cNvSpPr>
          <p:nvPr/>
        </p:nvSpPr>
        <p:spPr bwMode="gray">
          <a:xfrm>
            <a:off x="0" y="6096000"/>
            <a:ext cx="12190413" cy="762000"/>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defRPr/>
            </a:pPr>
            <a:endParaRPr lang="zh-CN" altLang="en-US">
              <a:ea typeface="宋体" panose="02010600030101010101" pitchFamily="2" charset="-122"/>
            </a:endParaRPr>
          </a:p>
        </p:txBody>
      </p:sp>
      <p:sp>
        <p:nvSpPr>
          <p:cNvPr id="5" name="Line 263"/>
          <p:cNvSpPr>
            <a:spLocks noChangeShapeType="1"/>
          </p:cNvSpPr>
          <p:nvPr/>
        </p:nvSpPr>
        <p:spPr bwMode="gray">
          <a:xfrm>
            <a:off x="4412676" y="904875"/>
            <a:ext cx="0" cy="5191125"/>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 name="Line 265"/>
          <p:cNvSpPr>
            <a:spLocks noChangeShapeType="1"/>
          </p:cNvSpPr>
          <p:nvPr/>
        </p:nvSpPr>
        <p:spPr bwMode="gray">
          <a:xfrm>
            <a:off x="0" y="2590800"/>
            <a:ext cx="6603140" cy="0"/>
          </a:xfrm>
          <a:prstGeom prst="line">
            <a:avLst/>
          </a:prstGeom>
          <a:noFill/>
          <a:ln w="254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 name="Line 266"/>
          <p:cNvSpPr>
            <a:spLocks noChangeShapeType="1"/>
          </p:cNvSpPr>
          <p:nvPr/>
        </p:nvSpPr>
        <p:spPr bwMode="gray">
          <a:xfrm>
            <a:off x="29630" y="4302125"/>
            <a:ext cx="6598908" cy="0"/>
          </a:xfrm>
          <a:prstGeom prst="line">
            <a:avLst/>
          </a:prstGeom>
          <a:noFill/>
          <a:ln w="254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 name="Line 262"/>
          <p:cNvSpPr>
            <a:spLocks noChangeShapeType="1"/>
          </p:cNvSpPr>
          <p:nvPr/>
        </p:nvSpPr>
        <p:spPr bwMode="gray">
          <a:xfrm>
            <a:off x="2222211" y="838200"/>
            <a:ext cx="0" cy="525780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9" name="Line 273"/>
          <p:cNvSpPr>
            <a:spLocks noChangeShapeType="1"/>
          </p:cNvSpPr>
          <p:nvPr/>
        </p:nvSpPr>
        <p:spPr bwMode="gray">
          <a:xfrm flipV="1">
            <a:off x="6637003" y="2190750"/>
            <a:ext cx="5570341" cy="1905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 name="Line 274"/>
          <p:cNvSpPr>
            <a:spLocks noChangeShapeType="1"/>
          </p:cNvSpPr>
          <p:nvPr/>
        </p:nvSpPr>
        <p:spPr bwMode="gray">
          <a:xfrm flipV="1">
            <a:off x="6637003" y="5568950"/>
            <a:ext cx="5570341" cy="19050"/>
          </a:xfrm>
          <a:prstGeom prst="line">
            <a:avLst/>
          </a:prstGeom>
          <a:noFill/>
          <a:ln w="381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 name="Rectangle 271"/>
          <p:cNvSpPr>
            <a:spLocks noChangeArrowheads="1"/>
          </p:cNvSpPr>
          <p:nvPr/>
        </p:nvSpPr>
        <p:spPr bwMode="gray">
          <a:xfrm>
            <a:off x="0" y="0"/>
            <a:ext cx="12190413" cy="6096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defRPr/>
            </a:pPr>
            <a:endParaRPr lang="zh-CN" altLang="en-US">
              <a:ea typeface="宋体" panose="02010600030101010101" pitchFamily="2" charset="-122"/>
            </a:endParaRPr>
          </a:p>
        </p:txBody>
      </p:sp>
      <p:sp>
        <p:nvSpPr>
          <p:cNvPr id="15" name="Rectangle 287"/>
          <p:cNvSpPr>
            <a:spLocks noChangeArrowheads="1"/>
          </p:cNvSpPr>
          <p:nvPr userDrawn="1"/>
        </p:nvSpPr>
        <p:spPr bwMode="gray">
          <a:xfrm>
            <a:off x="101587" y="6519864"/>
            <a:ext cx="2539669"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defRPr/>
            </a:pPr>
            <a:endParaRPr lang="en-US" altLang="zh-CN" sz="1000" b="0">
              <a:ea typeface="宋体" panose="02010600030101010101" pitchFamily="2" charset="-122"/>
            </a:endParaRPr>
          </a:p>
        </p:txBody>
      </p:sp>
      <p:sp>
        <p:nvSpPr>
          <p:cNvPr id="3075" name="Rectangle 3"/>
          <p:cNvSpPr>
            <a:spLocks noGrp="1" noChangeArrowheads="1"/>
          </p:cNvSpPr>
          <p:nvPr>
            <p:ph type="subTitle" idx="1"/>
          </p:nvPr>
        </p:nvSpPr>
        <p:spPr bwMode="gray">
          <a:xfrm>
            <a:off x="2844430" y="3200400"/>
            <a:ext cx="6196793" cy="838200"/>
          </a:xfrm>
        </p:spPr>
        <p:txBody>
          <a:bodyPr/>
          <a:lstStyle>
            <a:lvl1pPr marL="0" indent="0" algn="ctr">
              <a:buFont typeface="Wingdings" panose="05000000000000000000" pitchFamily="2" charset="2"/>
              <a:buNone/>
              <a:defRPr sz="2200"/>
            </a:lvl1pPr>
          </a:lstStyle>
          <a:p>
            <a:pPr lvl="0"/>
            <a:r>
              <a:rPr lang="en-US" altLang="zh-CN" noProof="0"/>
              <a:t>Click to edit Master subtitle style</a:t>
            </a:r>
          </a:p>
        </p:txBody>
      </p:sp>
      <p:sp>
        <p:nvSpPr>
          <p:cNvPr id="3074" name="Rectangle 2"/>
          <p:cNvSpPr>
            <a:spLocks noGrp="1" noChangeArrowheads="1"/>
          </p:cNvSpPr>
          <p:nvPr>
            <p:ph type="ctrTitle"/>
          </p:nvPr>
        </p:nvSpPr>
        <p:spPr>
          <a:xfrm>
            <a:off x="2031735" y="1676400"/>
            <a:ext cx="8330116" cy="990600"/>
          </a:xfrm>
          <a:effectLst>
            <a:outerShdw dist="1796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lgn="ctr">
              <a:defRPr sz="3600" b="1">
                <a:solidFill>
                  <a:schemeClr val="hlink"/>
                </a:solidFill>
              </a:defRPr>
            </a:lvl1pPr>
          </a:lstStyle>
          <a:p>
            <a:pPr lvl="0"/>
            <a:r>
              <a:rPr lang="en-US" altLang="zh-CN" noProof="0"/>
              <a:t>Click to edit Master title style</a:t>
            </a:r>
          </a:p>
        </p:txBody>
      </p:sp>
      <p:pic>
        <p:nvPicPr>
          <p:cNvPr id="3" name="图片 2"/>
          <p:cNvPicPr>
            <a:picLocks noChangeAspect="1"/>
          </p:cNvPicPr>
          <p:nvPr userDrawn="1"/>
        </p:nvPicPr>
        <p:blipFill>
          <a:blip r:embed="rId2"/>
          <a:stretch>
            <a:fillRect/>
          </a:stretch>
        </p:blipFill>
        <p:spPr>
          <a:xfrm>
            <a:off x="-4232" y="-8468"/>
            <a:ext cx="3433258" cy="618067"/>
          </a:xfrm>
          <a:prstGeom prst="rect">
            <a:avLst/>
          </a:prstGeom>
        </p:spPr>
      </p:pic>
    </p:spTree>
    <p:extLst>
      <p:ext uri="{BB962C8B-B14F-4D97-AF65-F5344CB8AC3E}">
        <p14:creationId xmlns:p14="http://schemas.microsoft.com/office/powerpoint/2010/main" val="5795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sz="4000" b="1">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449085" y="1168752"/>
            <a:ext cx="11377719" cy="5257800"/>
          </a:xfrm>
        </p:spPr>
        <p:txBody>
          <a:bodyPr/>
          <a:lstStyle>
            <a:lvl1pPr>
              <a:defRPr>
                <a:latin typeface="华文楷体" panose="02010600040101010101" pitchFamily="2" charset="-122"/>
                <a:ea typeface="华文楷体" panose="02010600040101010101" pitchFamily="2" charset="-122"/>
              </a:defRPr>
            </a:lvl1pPr>
            <a:lvl2pPr>
              <a:defRPr>
                <a:latin typeface="华文楷体" panose="02010600040101010101" pitchFamily="2" charset="-122"/>
                <a:ea typeface="华文楷体" panose="02010600040101010101" pitchFamily="2" charset="-122"/>
              </a:defRPr>
            </a:lvl2pPr>
            <a:lvl3pPr>
              <a:defRPr>
                <a:latin typeface="华文楷体" panose="02010600040101010101" pitchFamily="2" charset="-122"/>
                <a:ea typeface="华文楷体" panose="02010600040101010101" pitchFamily="2" charset="-122"/>
              </a:defRPr>
            </a:lvl3pPr>
            <a:lvl4pPr>
              <a:defRPr>
                <a:latin typeface="华文楷体" panose="02010600040101010101" pitchFamily="2" charset="-122"/>
                <a:ea typeface="华文楷体" panose="02010600040101010101" pitchFamily="2" charset="-122"/>
              </a:defRPr>
            </a:lvl4pPr>
            <a:lvl5pPr>
              <a:defRPr>
                <a:latin typeface="华文楷体" panose="02010600040101010101" pitchFamily="2" charset="-122"/>
                <a:ea typeface="华文楷体" panose="02010600040101010101" pitchFamily="2"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Rectangle 6"/>
          <p:cNvSpPr>
            <a:spLocks noGrp="1" noChangeArrowheads="1"/>
          </p:cNvSpPr>
          <p:nvPr>
            <p:ph type="sldNum" sz="quarter" idx="10"/>
          </p:nvPr>
        </p:nvSpPr>
        <p:spPr/>
        <p:txBody>
          <a:bodyPr/>
          <a:lstStyle>
            <a:lvl1pPr>
              <a:defRPr/>
            </a:lvl1pPr>
          </a:lstStyle>
          <a:p>
            <a:pPr>
              <a:defRPr/>
            </a:pPr>
            <a:fld id="{B1E1FC24-D18A-4C6F-AF2A-BF8363B4E446}" type="slidenum">
              <a:rPr lang="zh-CN" altLang="en-US"/>
              <a:pPr>
                <a:defRPr/>
              </a:pPr>
              <a:t>‹#›</a:t>
            </a:fld>
            <a:endParaRPr lang="en-US" altLang="zh-CN"/>
          </a:p>
        </p:txBody>
      </p:sp>
    </p:spTree>
    <p:extLst>
      <p:ext uri="{BB962C8B-B14F-4D97-AF65-F5344CB8AC3E}">
        <p14:creationId xmlns:p14="http://schemas.microsoft.com/office/powerpoint/2010/main" val="1542044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2" y="1709739"/>
            <a:ext cx="10514231"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2" y="4589464"/>
            <a:ext cx="10514231"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Rectangle 6"/>
          <p:cNvSpPr>
            <a:spLocks noGrp="1" noChangeArrowheads="1"/>
          </p:cNvSpPr>
          <p:nvPr>
            <p:ph type="sldNum" sz="quarter" idx="10"/>
          </p:nvPr>
        </p:nvSpPr>
        <p:spPr>
          <a:ln/>
        </p:spPr>
        <p:txBody>
          <a:bodyPr/>
          <a:lstStyle>
            <a:lvl1pPr>
              <a:defRPr/>
            </a:lvl1pPr>
          </a:lstStyle>
          <a:p>
            <a:pPr>
              <a:defRPr/>
            </a:pPr>
            <a:fld id="{2F803F05-B10C-4F32-BC43-C8214C864115}" type="slidenum">
              <a:rPr lang="zh-CN" altLang="en-US"/>
              <a:pPr>
                <a:defRPr/>
              </a:pPr>
              <a:t>‹#›</a:t>
            </a:fld>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396522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914281" y="1295400"/>
            <a:ext cx="5180926" cy="51054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298380" y="1295400"/>
            <a:ext cx="5180926" cy="51054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6"/>
          <p:cNvSpPr>
            <a:spLocks noGrp="1" noChangeArrowheads="1"/>
          </p:cNvSpPr>
          <p:nvPr>
            <p:ph type="sldNum" sz="quarter" idx="10"/>
          </p:nvPr>
        </p:nvSpPr>
        <p:spPr>
          <a:ln/>
        </p:spPr>
        <p:txBody>
          <a:bodyPr/>
          <a:lstStyle>
            <a:lvl1pPr>
              <a:defRPr/>
            </a:lvl1pPr>
          </a:lstStyle>
          <a:p>
            <a:pPr>
              <a:defRPr/>
            </a:pPr>
            <a:fld id="{D4C7FC6E-7772-4B5F-BD5C-579485A92415}" type="slidenum">
              <a:rPr lang="zh-CN" altLang="en-US"/>
              <a:pPr>
                <a:defRPr/>
              </a:pPr>
              <a:t>‹#›</a:t>
            </a:fld>
            <a:endParaRPr lang="en-US" altLang="zh-CN"/>
          </a:p>
        </p:txBody>
      </p:sp>
      <p:sp>
        <p:nvSpPr>
          <p:cNvPr id="6"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3386731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208" y="365126"/>
            <a:ext cx="10514231" cy="1325563"/>
          </a:xfrm>
        </p:spPr>
        <p:txBody>
          <a:bodyPr/>
          <a:lstStyle/>
          <a:p>
            <a:r>
              <a:rPr lang="zh-CN" altLang="en-US"/>
              <a:t>单击此处编辑母版标题样式</a:t>
            </a:r>
          </a:p>
        </p:txBody>
      </p:sp>
      <p:sp>
        <p:nvSpPr>
          <p:cNvPr id="3" name="文本占位符 2"/>
          <p:cNvSpPr>
            <a:spLocks noGrp="1"/>
          </p:cNvSpPr>
          <p:nvPr>
            <p:ph type="body" idx="1"/>
          </p:nvPr>
        </p:nvSpPr>
        <p:spPr>
          <a:xfrm>
            <a:off x="840208" y="1681163"/>
            <a:ext cx="515764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208" y="2505075"/>
            <a:ext cx="5157645"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6" y="1681163"/>
            <a:ext cx="518304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1396" y="2505075"/>
            <a:ext cx="5183043"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p:cNvSpPr>
            <a:spLocks noGrp="1" noChangeArrowheads="1"/>
          </p:cNvSpPr>
          <p:nvPr>
            <p:ph type="sldNum" sz="quarter" idx="10"/>
          </p:nvPr>
        </p:nvSpPr>
        <p:spPr>
          <a:ln/>
        </p:spPr>
        <p:txBody>
          <a:bodyPr/>
          <a:lstStyle>
            <a:lvl1pPr>
              <a:defRPr/>
            </a:lvl1pPr>
          </a:lstStyle>
          <a:p>
            <a:pPr>
              <a:defRPr/>
            </a:pPr>
            <a:fld id="{873447F9-E9EA-4D96-8E9C-489FF837691C}" type="slidenum">
              <a:rPr lang="zh-CN" altLang="en-US"/>
              <a:pPr>
                <a:defRPr/>
              </a:pPr>
              <a:t>‹#›</a:t>
            </a:fld>
            <a:endParaRPr lang="en-US" altLang="zh-CN"/>
          </a:p>
        </p:txBody>
      </p:sp>
      <p:sp>
        <p:nvSpPr>
          <p:cNvPr id="8"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2866392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p:cNvSpPr>
            <a:spLocks noGrp="1" noChangeArrowheads="1"/>
          </p:cNvSpPr>
          <p:nvPr>
            <p:ph type="sldNum" sz="quarter" idx="10"/>
          </p:nvPr>
        </p:nvSpPr>
        <p:spPr>
          <a:ln/>
        </p:spPr>
        <p:txBody>
          <a:bodyPr/>
          <a:lstStyle>
            <a:lvl1pPr>
              <a:defRPr/>
            </a:lvl1pPr>
          </a:lstStyle>
          <a:p>
            <a:pPr>
              <a:defRPr/>
            </a:pPr>
            <a:fld id="{501F43DB-8455-49E7-8263-B3C520E67391}" type="slidenum">
              <a:rPr lang="zh-CN" altLang="en-US"/>
              <a:pPr>
                <a:defRPr/>
              </a:pPr>
              <a:t>‹#›</a:t>
            </a:fld>
            <a:endParaRPr lang="en-US" altLang="zh-CN"/>
          </a:p>
        </p:txBody>
      </p:sp>
      <p:sp>
        <p:nvSpPr>
          <p:cNvPr id="4"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254867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314EDB12-3024-4A8D-8BA7-F6B0B56E846F}" type="slidenum">
              <a:rPr lang="zh-CN" altLang="en-US"/>
              <a:pPr>
                <a:defRPr/>
              </a:pPr>
              <a:t>‹#›</a:t>
            </a:fld>
            <a:endParaRPr lang="en-US" altLang="zh-CN"/>
          </a:p>
        </p:txBody>
      </p:sp>
      <p:sp>
        <p:nvSpPr>
          <p:cNvPr id="3"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2168621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208" y="457200"/>
            <a:ext cx="393225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042" y="987426"/>
            <a:ext cx="617139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40208" y="2057400"/>
            <a:ext cx="393225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p:cNvSpPr>
            <a:spLocks noGrp="1" noChangeArrowheads="1"/>
          </p:cNvSpPr>
          <p:nvPr>
            <p:ph type="sldNum" sz="quarter" idx="10"/>
          </p:nvPr>
        </p:nvSpPr>
        <p:spPr>
          <a:ln/>
        </p:spPr>
        <p:txBody>
          <a:bodyPr/>
          <a:lstStyle>
            <a:lvl1pPr>
              <a:defRPr/>
            </a:lvl1pPr>
          </a:lstStyle>
          <a:p>
            <a:pPr>
              <a:defRPr/>
            </a:pPr>
            <a:fld id="{5381493A-6DA4-4C02-BD18-E4D33A8A633C}" type="slidenum">
              <a:rPr lang="zh-CN" altLang="en-US"/>
              <a:pPr>
                <a:defRPr/>
              </a:pPr>
              <a:t>‹#›</a:t>
            </a:fld>
            <a:endParaRPr lang="en-US" altLang="zh-CN"/>
          </a:p>
        </p:txBody>
      </p:sp>
      <p:sp>
        <p:nvSpPr>
          <p:cNvPr id="6"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2103680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208" y="457200"/>
            <a:ext cx="393225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042" y="987426"/>
            <a:ext cx="617139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40208" y="2057400"/>
            <a:ext cx="393225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Rectangle 6"/>
          <p:cNvSpPr>
            <a:spLocks noGrp="1" noChangeArrowheads="1"/>
          </p:cNvSpPr>
          <p:nvPr>
            <p:ph type="sldNum" sz="quarter" idx="10"/>
          </p:nvPr>
        </p:nvSpPr>
        <p:spPr>
          <a:ln/>
        </p:spPr>
        <p:txBody>
          <a:bodyPr/>
          <a:lstStyle>
            <a:lvl1pPr>
              <a:defRPr/>
            </a:lvl1pPr>
          </a:lstStyle>
          <a:p>
            <a:pPr>
              <a:defRPr/>
            </a:pPr>
            <a:fld id="{597DB214-7FF0-4067-8286-FAA870F973E4}" type="slidenum">
              <a:rPr lang="zh-CN" altLang="en-US"/>
              <a:pPr>
                <a:defRPr/>
              </a:pPr>
              <a:t>‹#›</a:t>
            </a:fld>
            <a:endParaRPr lang="en-US" altLang="zh-CN"/>
          </a:p>
        </p:txBody>
      </p:sp>
      <p:sp>
        <p:nvSpPr>
          <p:cNvPr id="6"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347467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a:ln/>
        </p:spPr>
        <p:txBody>
          <a:bodyPr/>
          <a:lstStyle>
            <a:lvl1pPr>
              <a:defRPr/>
            </a:lvl1pPr>
          </a:lstStyle>
          <a:p>
            <a:pPr>
              <a:defRPr/>
            </a:pPr>
            <a:fld id="{F2808B29-A896-4A5E-B91B-7112BD53B329}" type="slidenum">
              <a:rPr lang="zh-CN" altLang="en-US"/>
              <a:pPr>
                <a:defRPr/>
              </a:pPr>
              <a:t>‹#›</a:t>
            </a:fld>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2100407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171450"/>
            <a:ext cx="2641256" cy="622935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914281" y="171450"/>
            <a:ext cx="7720595" cy="622935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p:cNvSpPr>
            <a:spLocks noGrp="1" noChangeArrowheads="1"/>
          </p:cNvSpPr>
          <p:nvPr>
            <p:ph type="sldNum" sz="quarter" idx="10"/>
          </p:nvPr>
        </p:nvSpPr>
        <p:spPr>
          <a:ln/>
        </p:spPr>
        <p:txBody>
          <a:bodyPr/>
          <a:lstStyle>
            <a:lvl1pPr>
              <a:defRPr/>
            </a:lvl1pPr>
          </a:lstStyle>
          <a:p>
            <a:pPr>
              <a:defRPr/>
            </a:pPr>
            <a:fld id="{625340CA-5FF4-43C7-8415-3137C18BC15C}" type="slidenum">
              <a:rPr lang="zh-CN" altLang="en-US"/>
              <a:pPr>
                <a:defRPr/>
              </a:pPr>
              <a:t>‹#›</a:t>
            </a:fld>
            <a:endParaRPr lang="en-US" altLang="zh-CN"/>
          </a:p>
        </p:txBody>
      </p:sp>
      <p:sp>
        <p:nvSpPr>
          <p:cNvPr id="5" name="Rectangle 4"/>
          <p:cNvSpPr>
            <a:spLocks noGrp="1" noChangeArrowheads="1"/>
          </p:cNvSpPr>
          <p:nvPr>
            <p:ph type="dt" sz="half" idx="11"/>
          </p:nvPr>
        </p:nvSpPr>
        <p:spPr>
          <a:ln/>
        </p:spPr>
        <p:txBody>
          <a:bodyPr/>
          <a:lstStyle>
            <a:lvl1pPr>
              <a:defRPr/>
            </a:lvl1pPr>
          </a:lstStyle>
          <a:p>
            <a:pPr>
              <a:defRPr/>
            </a:pPr>
            <a:r>
              <a:rPr lang="en-US" altLang="zh-CN"/>
              <a:t>2015</a:t>
            </a:r>
            <a:r>
              <a:rPr lang="zh-CN" altLang="en-US"/>
              <a:t>年</a:t>
            </a:r>
            <a:r>
              <a:rPr lang="en-US" altLang="zh-CN"/>
              <a:t>11</a:t>
            </a:r>
            <a:r>
              <a:rPr lang="zh-CN" altLang="en-US"/>
              <a:t>月</a:t>
            </a:r>
            <a:r>
              <a:rPr lang="en-US" altLang="zh-CN"/>
              <a:t>13</a:t>
            </a:r>
            <a:r>
              <a:rPr lang="zh-CN" altLang="en-US"/>
              <a:t>日</a:t>
            </a:r>
          </a:p>
        </p:txBody>
      </p:sp>
    </p:spTree>
    <p:extLst>
      <p:ext uri="{BB962C8B-B14F-4D97-AF65-F5344CB8AC3E}">
        <p14:creationId xmlns:p14="http://schemas.microsoft.com/office/powerpoint/2010/main" val="3478065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Rectangle 168"/>
          <p:cNvSpPr>
            <a:spLocks noChangeArrowheads="1"/>
          </p:cNvSpPr>
          <p:nvPr/>
        </p:nvSpPr>
        <p:spPr bwMode="gray">
          <a:xfrm>
            <a:off x="0" y="723900"/>
            <a:ext cx="12190413" cy="3857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defRPr/>
            </a:pPr>
            <a:endParaRPr lang="zh-CN" altLang="en-US" b="0">
              <a:ea typeface="宋体" panose="02010600030101010101" pitchFamily="2" charset="-122"/>
            </a:endParaRPr>
          </a:p>
        </p:txBody>
      </p:sp>
      <p:sp>
        <p:nvSpPr>
          <p:cNvPr id="1027" name="Rectangle 133"/>
          <p:cNvSpPr>
            <a:spLocks noChangeArrowheads="1"/>
          </p:cNvSpPr>
          <p:nvPr/>
        </p:nvSpPr>
        <p:spPr bwMode="gray">
          <a:xfrm>
            <a:off x="0" y="0"/>
            <a:ext cx="12190413" cy="7239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defRPr/>
            </a:pPr>
            <a:endParaRPr lang="zh-CN" altLang="en-US" b="0">
              <a:ea typeface="宋体" panose="02010600030101010101" pitchFamily="2" charset="-122"/>
            </a:endParaRPr>
          </a:p>
        </p:txBody>
      </p:sp>
      <p:sp>
        <p:nvSpPr>
          <p:cNvPr id="1028" name="Freeform 126"/>
          <p:cNvSpPr>
            <a:spLocks/>
          </p:cNvSpPr>
          <p:nvPr/>
        </p:nvSpPr>
        <p:spPr bwMode="gray">
          <a:xfrm>
            <a:off x="-16931" y="342900"/>
            <a:ext cx="8042286" cy="679450"/>
          </a:xfrm>
          <a:custGeom>
            <a:avLst/>
            <a:gdLst>
              <a:gd name="T0" fmla="*/ 0 w 3800"/>
              <a:gd name="T1" fmla="*/ 0 h 428"/>
              <a:gd name="T2" fmla="*/ 2147483646 w 3800"/>
              <a:gd name="T3" fmla="*/ 0 h 428"/>
              <a:gd name="T4" fmla="*/ 2147483646 w 3800"/>
              <a:gd name="T5" fmla="*/ 1078626875 h 428"/>
              <a:gd name="T6" fmla="*/ 0 60000 65536"/>
              <a:gd name="T7" fmla="*/ 0 60000 65536"/>
              <a:gd name="T8" fmla="*/ 0 60000 65536"/>
            </a:gdLst>
            <a:ahLst/>
            <a:cxnLst>
              <a:cxn ang="T6">
                <a:pos x="T0" y="T1"/>
              </a:cxn>
              <a:cxn ang="T7">
                <a:pos x="T2" y="T3"/>
              </a:cxn>
              <a:cxn ang="T8">
                <a:pos x="T4" y="T5"/>
              </a:cxn>
            </a:cxnLst>
            <a:rect l="0" t="0" r="r" b="b"/>
            <a:pathLst>
              <a:path w="3800" h="428">
                <a:moveTo>
                  <a:pt x="0" y="0"/>
                </a:moveTo>
                <a:lnTo>
                  <a:pt x="3800" y="0"/>
                </a:lnTo>
                <a:lnTo>
                  <a:pt x="3456" y="428"/>
                </a:lnTo>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29" name="Rectangle 3"/>
          <p:cNvSpPr>
            <a:spLocks noGrp="1" noChangeArrowheads="1"/>
          </p:cNvSpPr>
          <p:nvPr>
            <p:ph type="body" idx="1"/>
          </p:nvPr>
        </p:nvSpPr>
        <p:spPr bwMode="black">
          <a:xfrm>
            <a:off x="914281" y="1295400"/>
            <a:ext cx="10565025"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30" name="Rectangle 6"/>
          <p:cNvSpPr>
            <a:spLocks noGrp="1" noChangeArrowheads="1"/>
          </p:cNvSpPr>
          <p:nvPr>
            <p:ph type="sldNum" sz="quarter" idx="4"/>
          </p:nvPr>
        </p:nvSpPr>
        <p:spPr bwMode="gray">
          <a:xfrm>
            <a:off x="5180925" y="6505575"/>
            <a:ext cx="1117455"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b="0">
                <a:ea typeface="宋体" panose="02010600030101010101" pitchFamily="2" charset="-122"/>
              </a:defRPr>
            </a:lvl1pPr>
          </a:lstStyle>
          <a:p>
            <a:pPr>
              <a:defRPr/>
            </a:pPr>
            <a:fld id="{B40E6E82-6B46-441F-8791-38D41893557F}" type="slidenum">
              <a:rPr lang="zh-CN" altLang="en-US"/>
              <a:pPr>
                <a:defRPr/>
              </a:pPr>
              <a:t>‹#›</a:t>
            </a:fld>
            <a:endParaRPr lang="en-US" altLang="zh-CN"/>
          </a:p>
        </p:txBody>
      </p:sp>
      <p:sp>
        <p:nvSpPr>
          <p:cNvPr id="2" name="Rectangle 4"/>
          <p:cNvSpPr>
            <a:spLocks noGrp="1" noChangeArrowheads="1"/>
          </p:cNvSpPr>
          <p:nvPr>
            <p:ph type="dt" sz="half" idx="2"/>
          </p:nvPr>
        </p:nvSpPr>
        <p:spPr bwMode="gray">
          <a:xfrm>
            <a:off x="9549157" y="6505575"/>
            <a:ext cx="2539669"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b="0">
                <a:ea typeface="宋体" panose="02010600030101010101" pitchFamily="2" charset="-122"/>
              </a:defRPr>
            </a:lvl1pPr>
          </a:lstStyle>
          <a:p>
            <a:pPr>
              <a:defRPr/>
            </a:pPr>
            <a:r>
              <a:rPr lang="en-US" altLang="zh-CN" dirty="0"/>
              <a:t>2017</a:t>
            </a:r>
            <a:r>
              <a:rPr lang="zh-CN" altLang="en-US" dirty="0"/>
              <a:t>年</a:t>
            </a:r>
            <a:r>
              <a:rPr lang="en-US" altLang="zh-CN" dirty="0"/>
              <a:t>05</a:t>
            </a:r>
            <a:r>
              <a:rPr lang="zh-CN" altLang="en-US" dirty="0"/>
              <a:t>月</a:t>
            </a:r>
            <a:r>
              <a:rPr lang="en-US" altLang="zh-CN" dirty="0"/>
              <a:t>17</a:t>
            </a:r>
            <a:r>
              <a:rPr lang="zh-CN" altLang="en-US" dirty="0"/>
              <a:t>日</a:t>
            </a:r>
          </a:p>
        </p:txBody>
      </p:sp>
      <p:sp>
        <p:nvSpPr>
          <p:cNvPr id="1032" name="Rectangle 2"/>
          <p:cNvSpPr>
            <a:spLocks noGrp="1" noChangeArrowheads="1"/>
          </p:cNvSpPr>
          <p:nvPr>
            <p:ph type="title"/>
          </p:nvPr>
        </p:nvSpPr>
        <p:spPr bwMode="gray">
          <a:xfrm>
            <a:off x="1219041" y="171451"/>
            <a:ext cx="9447570" cy="4873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33" name="Line 164"/>
          <p:cNvSpPr>
            <a:spLocks noChangeShapeType="1"/>
          </p:cNvSpPr>
          <p:nvPr/>
        </p:nvSpPr>
        <p:spPr bwMode="gray">
          <a:xfrm>
            <a:off x="4234" y="728663"/>
            <a:ext cx="12186180" cy="0"/>
          </a:xfrm>
          <a:prstGeom prst="line">
            <a:avLst/>
          </a:prstGeom>
          <a:noFill/>
          <a:ln w="12700">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5" name="Rectangle 176"/>
          <p:cNvSpPr>
            <a:spLocks noChangeArrowheads="1"/>
          </p:cNvSpPr>
          <p:nvPr userDrawn="1"/>
        </p:nvSpPr>
        <p:spPr bwMode="gray">
          <a:xfrm>
            <a:off x="101587" y="6519864"/>
            <a:ext cx="2539669"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defRPr/>
            </a:pPr>
            <a:endParaRPr lang="en-US" altLang="zh-CN" sz="1000" b="0">
              <a:ea typeface="宋体" panose="02010600030101010101" pitchFamily="2" charset="-122"/>
            </a:endParaRPr>
          </a:p>
        </p:txBody>
      </p:sp>
      <p:pic>
        <p:nvPicPr>
          <p:cNvPr id="3" name="图片 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643" y="-8468"/>
            <a:ext cx="976364" cy="732368"/>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p:txStyles>
    <p:titleStyle>
      <a:lvl1pPr algn="l" rtl="0" eaLnBrk="0" fontAlgn="base" hangingPunct="0">
        <a:spcBef>
          <a:spcPct val="0"/>
        </a:spcBef>
        <a:spcAft>
          <a:spcPct val="0"/>
        </a:spcAft>
        <a:defRPr sz="3200" kern="1200">
          <a:solidFill>
            <a:schemeClr val="bg1"/>
          </a:solidFill>
          <a:latin typeface="+mj-lt"/>
          <a:ea typeface="+mj-ea"/>
          <a:cs typeface="+mj-cs"/>
        </a:defRPr>
      </a:lvl1pPr>
      <a:lvl2pPr algn="l" rtl="0" eaLnBrk="0" fontAlgn="base" hangingPunct="0">
        <a:spcBef>
          <a:spcPct val="0"/>
        </a:spcBef>
        <a:spcAft>
          <a:spcPct val="0"/>
        </a:spcAft>
        <a:defRPr sz="3200">
          <a:solidFill>
            <a:schemeClr val="bg1"/>
          </a:solidFill>
          <a:latin typeface="Arial" panose="020B0604020202020204" pitchFamily="34" charset="0"/>
        </a:defRPr>
      </a:lvl2pPr>
      <a:lvl3pPr algn="l" rtl="0" eaLnBrk="0" fontAlgn="base" hangingPunct="0">
        <a:spcBef>
          <a:spcPct val="0"/>
        </a:spcBef>
        <a:spcAft>
          <a:spcPct val="0"/>
        </a:spcAft>
        <a:defRPr sz="3200">
          <a:solidFill>
            <a:schemeClr val="bg1"/>
          </a:solidFill>
          <a:latin typeface="Arial" panose="020B0604020202020204" pitchFamily="34" charset="0"/>
        </a:defRPr>
      </a:lvl3pPr>
      <a:lvl4pPr algn="l" rtl="0" eaLnBrk="0" fontAlgn="base" hangingPunct="0">
        <a:spcBef>
          <a:spcPct val="0"/>
        </a:spcBef>
        <a:spcAft>
          <a:spcPct val="0"/>
        </a:spcAft>
        <a:defRPr sz="3200">
          <a:solidFill>
            <a:schemeClr val="bg1"/>
          </a:solidFill>
          <a:latin typeface="Arial" panose="020B0604020202020204" pitchFamily="34" charset="0"/>
        </a:defRPr>
      </a:lvl4pPr>
      <a:lvl5pPr algn="l" rtl="0" eaLnBrk="0" fontAlgn="base" hangingPunct="0">
        <a:spcBef>
          <a:spcPct val="0"/>
        </a:spcBef>
        <a:spcAft>
          <a:spcPct val="0"/>
        </a:spcAft>
        <a:defRPr sz="3200">
          <a:solidFill>
            <a:schemeClr val="bg1"/>
          </a:solidFill>
          <a:latin typeface="Arial" panose="020B0604020202020204" pitchFamily="34" charset="0"/>
        </a:defRPr>
      </a:lvl5pPr>
      <a:lvl6pPr marL="457200" algn="l" rtl="0" fontAlgn="base">
        <a:spcBef>
          <a:spcPct val="0"/>
        </a:spcBef>
        <a:spcAft>
          <a:spcPct val="0"/>
        </a:spcAft>
        <a:defRPr sz="3200">
          <a:solidFill>
            <a:schemeClr val="bg1"/>
          </a:solidFill>
          <a:latin typeface="Arial" panose="020B0604020202020204" pitchFamily="34" charset="0"/>
        </a:defRPr>
      </a:lvl6pPr>
      <a:lvl7pPr marL="914400" algn="l" rtl="0" fontAlgn="base">
        <a:spcBef>
          <a:spcPct val="0"/>
        </a:spcBef>
        <a:spcAft>
          <a:spcPct val="0"/>
        </a:spcAft>
        <a:defRPr sz="3200">
          <a:solidFill>
            <a:schemeClr val="bg1"/>
          </a:solidFill>
          <a:latin typeface="Arial" panose="020B0604020202020204" pitchFamily="34" charset="0"/>
        </a:defRPr>
      </a:lvl7pPr>
      <a:lvl8pPr marL="1371600" algn="l" rtl="0" fontAlgn="base">
        <a:spcBef>
          <a:spcPct val="0"/>
        </a:spcBef>
        <a:spcAft>
          <a:spcPct val="0"/>
        </a:spcAft>
        <a:defRPr sz="3200">
          <a:solidFill>
            <a:schemeClr val="bg1"/>
          </a:solidFill>
          <a:latin typeface="Arial" panose="020B0604020202020204" pitchFamily="34" charset="0"/>
        </a:defRPr>
      </a:lvl8pPr>
      <a:lvl9pPr marL="1828800" algn="l" rtl="0" fontAlgn="base">
        <a:spcBef>
          <a:spcPct val="0"/>
        </a:spcBef>
        <a:spcAft>
          <a:spcPct val="0"/>
        </a:spcAft>
        <a:defRPr sz="3200">
          <a:solidFill>
            <a:schemeClr val="bg1"/>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tx2"/>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6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xushuo@bjut.edu.cn"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2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3.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25.emf"/><Relationship Id="rId4" Type="http://schemas.openxmlformats.org/officeDocument/2006/relationships/image" Target="../media/image22.wmf"/><Relationship Id="rId9"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3" Type="http://schemas.openxmlformats.org/officeDocument/2006/relationships/image" Target="../media/image780.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0.png"/><Relationship Id="rId9"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4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96496" y="2560900"/>
            <a:ext cx="3048264" cy="3048264"/>
          </a:xfrm>
          <a:prstGeom prst="rect">
            <a:avLst/>
          </a:prstGeom>
        </p:spPr>
      </p:pic>
      <p:sp>
        <p:nvSpPr>
          <p:cNvPr id="6147" name="Rectangle 4"/>
          <p:cNvSpPr>
            <a:spLocks noGrp="1" noChangeArrowheads="1"/>
          </p:cNvSpPr>
          <p:nvPr>
            <p:ph type="ctrTitle"/>
          </p:nvPr>
        </p:nvSpPr>
        <p:spPr>
          <a:xfrm>
            <a:off x="0" y="838200"/>
            <a:ext cx="12190413" cy="1752600"/>
          </a:xfrm>
        </p:spPr>
        <p:txBody>
          <a:bodyPr/>
          <a:lstStyle/>
          <a:p>
            <a:pPr eaLnBrk="1" hangingPunct="1"/>
            <a:r>
              <a:rPr lang="zh-CN" altLang="en-US" sz="6000" dirty="0" smtClean="0">
                <a:ea typeface="微软雅黑" panose="020B0503020204020204" pitchFamily="34" charset="-122"/>
              </a:rPr>
              <a:t>文本分析与文本挖掘</a:t>
            </a:r>
            <a:r>
              <a:rPr lang="en-US" altLang="zh-CN" sz="6000" dirty="0" smtClean="0">
                <a:ea typeface="微软雅黑" panose="020B0503020204020204" pitchFamily="34" charset="-122"/>
              </a:rPr>
              <a:t/>
            </a:r>
            <a:br>
              <a:rPr lang="en-US" altLang="zh-CN" sz="6000" dirty="0" smtClean="0">
                <a:ea typeface="微软雅黑" panose="020B0503020204020204" pitchFamily="34" charset="-122"/>
              </a:rPr>
            </a:br>
            <a:r>
              <a:rPr lang="en-US" altLang="zh-CN" sz="6000" dirty="0" smtClean="0">
                <a:latin typeface="Times New Roman" pitchFamily="18" charset="0"/>
                <a:ea typeface="微软雅黑" panose="020B0503020204020204" pitchFamily="34" charset="-122"/>
                <a:cs typeface="Times New Roman" pitchFamily="18" charset="0"/>
              </a:rPr>
              <a:t>Text Analysis and Text Mining</a:t>
            </a:r>
            <a:endParaRPr lang="zh-CN" altLang="en-US" sz="4800" dirty="0">
              <a:latin typeface="Times New Roman" pitchFamily="18" charset="0"/>
              <a:ea typeface="微软雅黑" panose="020B0503020204020204" pitchFamily="34" charset="-122"/>
              <a:cs typeface="Times New Roman" pitchFamily="18" charset="0"/>
            </a:endParaRPr>
          </a:p>
        </p:txBody>
      </p:sp>
      <p:sp>
        <p:nvSpPr>
          <p:cNvPr id="6148" name="Rectangle 10"/>
          <p:cNvSpPr>
            <a:spLocks noGrp="1" noChangeArrowheads="1"/>
          </p:cNvSpPr>
          <p:nvPr>
            <p:ph type="subTitle" idx="1"/>
          </p:nvPr>
        </p:nvSpPr>
        <p:spPr>
          <a:xfrm>
            <a:off x="418306" y="3352800"/>
            <a:ext cx="11353801" cy="2667000"/>
          </a:xfrm>
        </p:spPr>
        <p:txBody>
          <a:bodyPr/>
          <a:lstStyle/>
          <a:p>
            <a:pPr algn="l" eaLnBrk="1" hangingPunct="1">
              <a:lnSpc>
                <a:spcPct val="90000"/>
              </a:lnSpc>
            </a:pPr>
            <a:r>
              <a:rPr lang="zh-CN" altLang="en-US" sz="3200" dirty="0">
                <a:ea typeface="宋体" panose="02010600030101010101" pitchFamily="2" charset="-122"/>
              </a:rPr>
              <a:t>教师：徐硕</a:t>
            </a:r>
          </a:p>
          <a:p>
            <a:pPr algn="l" eaLnBrk="1" hangingPunct="1">
              <a:lnSpc>
                <a:spcPct val="90000"/>
              </a:lnSpc>
            </a:pPr>
            <a:r>
              <a:rPr lang="zh-CN" altLang="en-US" sz="3200" dirty="0">
                <a:ea typeface="宋体" panose="02010600030101010101" pitchFamily="2" charset="-122"/>
              </a:rPr>
              <a:t>单位：北京工业大学经济与管理学院</a:t>
            </a:r>
            <a:endParaRPr lang="en-US" altLang="zh-CN" sz="3200" dirty="0">
              <a:ea typeface="宋体" panose="02010600030101010101" pitchFamily="2" charset="-122"/>
            </a:endParaRPr>
          </a:p>
          <a:p>
            <a:pPr algn="l" eaLnBrk="1" hangingPunct="1">
              <a:lnSpc>
                <a:spcPct val="90000"/>
              </a:lnSpc>
            </a:pPr>
            <a:r>
              <a:rPr lang="en-US" altLang="zh-CN" sz="3200" dirty="0">
                <a:ea typeface="宋体" panose="02010600030101010101" pitchFamily="2" charset="-122"/>
              </a:rPr>
              <a:t>Email: </a:t>
            </a:r>
            <a:r>
              <a:rPr lang="en-US" altLang="zh-CN" sz="3200" dirty="0" smtClean="0">
                <a:ea typeface="宋体" panose="02010600030101010101" pitchFamily="2" charset="-122"/>
                <a:hlinkClick r:id="rId3"/>
              </a:rPr>
              <a:t>xushuo@bjut.edu.cn</a:t>
            </a:r>
            <a:endParaRPr lang="en-US" altLang="zh-CN" sz="3200" dirty="0">
              <a:ea typeface="宋体" panose="02010600030101010101" pitchFamily="2" charset="-122"/>
            </a:endParaRPr>
          </a:p>
          <a:p>
            <a:pPr algn="l" eaLnBrk="1" hangingPunct="1">
              <a:lnSpc>
                <a:spcPct val="90000"/>
              </a:lnSpc>
            </a:pPr>
            <a:r>
              <a:rPr lang="zh-CN" altLang="en-US" sz="3200" dirty="0" smtClean="0">
                <a:ea typeface="宋体" panose="02010600030101010101" pitchFamily="2" charset="-122"/>
              </a:rPr>
              <a:t>课程</a:t>
            </a:r>
            <a:r>
              <a:rPr lang="zh-CN" altLang="en-US" sz="3200" dirty="0">
                <a:ea typeface="宋体" panose="02010600030101010101" pitchFamily="2" charset="-122"/>
              </a:rPr>
              <a:t>网址：</a:t>
            </a:r>
            <a:endParaRPr lang="en-US" altLang="zh-CN" sz="3200" dirty="0">
              <a:ea typeface="宋体" panose="02010600030101010101" pitchFamily="2" charset="-122"/>
            </a:endParaRPr>
          </a:p>
          <a:p>
            <a:pPr algn="l" eaLnBrk="1" hangingPunct="1">
              <a:lnSpc>
                <a:spcPct val="90000"/>
              </a:lnSpc>
            </a:pPr>
            <a:r>
              <a:rPr lang="en-US" altLang="zh-CN" sz="3000" dirty="0">
                <a:latin typeface="Times New Roman" panose="02020603050405020304" pitchFamily="18" charset="0"/>
                <a:ea typeface="宋体" panose="02010600030101010101" pitchFamily="2" charset="-122"/>
                <a:cs typeface="Times New Roman" panose="02020603050405020304" pitchFamily="18" charset="0"/>
              </a:rPr>
              <a:t>http</a:t>
            </a:r>
            <a:r>
              <a:rPr lang="en-US" altLang="zh-CN" sz="3000" dirty="0" smtClean="0">
                <a:latin typeface="Times New Roman" panose="02020603050405020304" pitchFamily="18" charset="0"/>
                <a:ea typeface="宋体" panose="02010600030101010101" pitchFamily="2" charset="-122"/>
                <a:cs typeface="Times New Roman" panose="02020603050405020304" pitchFamily="18" charset="0"/>
              </a:rPr>
              <a:t>://54xushuo.net/wiki/doku.php?id=zh:courses:textmining2026:index</a:t>
            </a:r>
            <a:endParaRPr lang="zh-CN" altLang="en-US" sz="3000" dirty="0">
              <a:ea typeface="宋体" panose="02010600030101010101" pitchFamily="2" charset="-122"/>
            </a:endParaRPr>
          </a:p>
        </p:txBody>
      </p:sp>
    </p:spTree>
    <p:extLst>
      <p:ext uri="{BB962C8B-B14F-4D97-AF65-F5344CB8AC3E}">
        <p14:creationId xmlns:p14="http://schemas.microsoft.com/office/powerpoint/2010/main" val="28901892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4C661C-30E7-4C39-AFE9-FFFAA64FE417}"/>
              </a:ext>
            </a:extLst>
          </p:cNvPr>
          <p:cNvSpPr>
            <a:spLocks noGrp="1"/>
          </p:cNvSpPr>
          <p:nvPr>
            <p:ph type="title"/>
          </p:nvPr>
        </p:nvSpPr>
        <p:spPr/>
        <p:txBody>
          <a:bodyPr/>
          <a:lstStyle/>
          <a:p>
            <a:r>
              <a:rPr lang="zh-CN" altLang="en-US" dirty="0"/>
              <a:t>课程主要内容</a:t>
            </a:r>
          </a:p>
        </p:txBody>
      </p:sp>
      <p:sp>
        <p:nvSpPr>
          <p:cNvPr id="3" name="内容占位符 2">
            <a:extLst>
              <a:ext uri="{FF2B5EF4-FFF2-40B4-BE49-F238E27FC236}">
                <a16:creationId xmlns="" xmlns:a16="http://schemas.microsoft.com/office/drawing/2014/main" id="{B9CF4D3A-3DD3-451B-BB74-45FC31732581}"/>
              </a:ext>
            </a:extLst>
          </p:cNvPr>
          <p:cNvSpPr>
            <a:spLocks noGrp="1"/>
          </p:cNvSpPr>
          <p:nvPr>
            <p:ph idx="1"/>
          </p:nvPr>
        </p:nvSpPr>
        <p:spPr>
          <a:xfrm>
            <a:off x="449085" y="1168752"/>
            <a:ext cx="11377719" cy="5613048"/>
          </a:xfrm>
        </p:spPr>
        <p:txBody>
          <a:bodyPr/>
          <a:lstStyle/>
          <a:p>
            <a:r>
              <a:rPr lang="zh-CN" altLang="en-US" sz="3200" dirty="0" smtClean="0">
                <a:latin typeface="Times New Roman" pitchFamily="18" charset="0"/>
              </a:rPr>
              <a:t>绪论（</a:t>
            </a:r>
            <a:r>
              <a:rPr lang="en-US" altLang="zh-CN" sz="3200" dirty="0" smtClean="0">
                <a:latin typeface="Times New Roman" pitchFamily="18" charset="0"/>
                <a:cs typeface="Times New Roman" pitchFamily="18" charset="0"/>
              </a:rPr>
              <a:t>Introduction</a:t>
            </a:r>
            <a:r>
              <a:rPr lang="zh-CN" altLang="en-US" sz="3200" dirty="0" smtClean="0">
                <a:latin typeface="Times New Roman" pitchFamily="18" charset="0"/>
              </a:rPr>
              <a:t>）</a:t>
            </a:r>
            <a:endParaRPr lang="en-US" altLang="zh-CN" sz="3200" dirty="0">
              <a:latin typeface="Times New Roman" pitchFamily="18" charset="0"/>
            </a:endParaRPr>
          </a:p>
          <a:p>
            <a:r>
              <a:rPr lang="en-US" altLang="zh-CN" sz="3200" dirty="0" smtClean="0">
                <a:latin typeface="Times New Roman" pitchFamily="18" charset="0"/>
              </a:rPr>
              <a:t>Java</a:t>
            </a:r>
            <a:r>
              <a:rPr lang="zh-CN" altLang="en-US" sz="3200" dirty="0" smtClean="0">
                <a:latin typeface="Times New Roman" pitchFamily="18" charset="0"/>
              </a:rPr>
              <a:t>文本处理基础（</a:t>
            </a:r>
            <a:r>
              <a:rPr lang="en-US" altLang="zh-CN" sz="3200" dirty="0" smtClean="0">
                <a:latin typeface="Times New Roman" pitchFamily="18" charset="0"/>
              </a:rPr>
              <a:t>Basics of Java Text Processing</a:t>
            </a:r>
            <a:r>
              <a:rPr lang="zh-CN" altLang="en-US" sz="3200" dirty="0" smtClean="0">
                <a:latin typeface="Times New Roman" pitchFamily="18" charset="0"/>
              </a:rPr>
              <a:t>）</a:t>
            </a:r>
            <a:endParaRPr lang="en-US" altLang="zh-CN" sz="3200" dirty="0" smtClean="0">
              <a:latin typeface="Times New Roman" pitchFamily="18" charset="0"/>
            </a:endParaRPr>
          </a:p>
          <a:p>
            <a:r>
              <a:rPr lang="zh-CN" altLang="en-US" sz="3200" dirty="0" smtClean="0">
                <a:latin typeface="Times New Roman" pitchFamily="18" charset="0"/>
              </a:rPr>
              <a:t>文本表示（</a:t>
            </a:r>
            <a:r>
              <a:rPr lang="en-US" altLang="zh-CN" sz="3200" dirty="0" smtClean="0">
                <a:latin typeface="Times New Roman" pitchFamily="18" charset="0"/>
                <a:cs typeface="Times New Roman" pitchFamily="18" charset="0"/>
              </a:rPr>
              <a:t>Text Representation</a:t>
            </a:r>
            <a:r>
              <a:rPr lang="zh-CN" altLang="en-US" sz="3200" dirty="0" smtClean="0">
                <a:latin typeface="Times New Roman" pitchFamily="18" charset="0"/>
              </a:rPr>
              <a:t>）</a:t>
            </a:r>
            <a:endParaRPr lang="en-US" altLang="zh-CN" sz="3200" dirty="0" smtClean="0">
              <a:latin typeface="Times New Roman" pitchFamily="18" charset="0"/>
            </a:endParaRPr>
          </a:p>
          <a:p>
            <a:r>
              <a:rPr lang="zh-CN" altLang="en-US" sz="3200" dirty="0" smtClean="0">
                <a:latin typeface="Times New Roman" pitchFamily="18" charset="0"/>
              </a:rPr>
              <a:t>文本分类（</a:t>
            </a:r>
            <a:r>
              <a:rPr lang="en-US" altLang="zh-CN" sz="3200" dirty="0" smtClean="0">
                <a:latin typeface="Times New Roman" pitchFamily="18" charset="0"/>
                <a:cs typeface="Times New Roman" pitchFamily="18" charset="0"/>
              </a:rPr>
              <a:t>Text Classification</a:t>
            </a:r>
            <a:r>
              <a:rPr lang="zh-CN" altLang="en-US" sz="3200" dirty="0" smtClean="0">
                <a:latin typeface="Times New Roman" pitchFamily="18" charset="0"/>
              </a:rPr>
              <a:t>）</a:t>
            </a:r>
            <a:endParaRPr lang="en-US" altLang="zh-CN" sz="3200" dirty="0" smtClean="0">
              <a:latin typeface="Times New Roman" pitchFamily="18" charset="0"/>
            </a:endParaRPr>
          </a:p>
          <a:p>
            <a:r>
              <a:rPr lang="zh-CN" altLang="en-US" sz="3200" dirty="0" smtClean="0">
                <a:latin typeface="Times New Roman" pitchFamily="18" charset="0"/>
              </a:rPr>
              <a:t>文本聚类（</a:t>
            </a:r>
            <a:r>
              <a:rPr lang="en-US" altLang="zh-CN" sz="3200" dirty="0" smtClean="0">
                <a:latin typeface="Times New Roman" pitchFamily="18" charset="0"/>
                <a:cs typeface="Times New Roman" pitchFamily="18" charset="0"/>
              </a:rPr>
              <a:t>Text Clustering</a:t>
            </a:r>
            <a:r>
              <a:rPr lang="zh-CN" altLang="en-US" sz="3200" dirty="0" smtClean="0">
                <a:latin typeface="Times New Roman" pitchFamily="18" charset="0"/>
              </a:rPr>
              <a:t>）</a:t>
            </a:r>
            <a:endParaRPr lang="en-US" altLang="zh-CN" sz="3200" dirty="0" smtClean="0">
              <a:latin typeface="Times New Roman" pitchFamily="18" charset="0"/>
            </a:endParaRPr>
          </a:p>
          <a:p>
            <a:r>
              <a:rPr lang="zh-CN" altLang="en-US" sz="3200" dirty="0" smtClean="0">
                <a:latin typeface="Times New Roman" pitchFamily="18" charset="0"/>
              </a:rPr>
              <a:t>信息抽取（</a:t>
            </a:r>
            <a:r>
              <a:rPr lang="en-US" altLang="zh-CN" sz="3200" dirty="0" smtClean="0">
                <a:latin typeface="Times New Roman" pitchFamily="18" charset="0"/>
                <a:cs typeface="Times New Roman" pitchFamily="18" charset="0"/>
              </a:rPr>
              <a:t>Information Extraction</a:t>
            </a:r>
            <a:r>
              <a:rPr lang="zh-CN" altLang="en-US" sz="3200" dirty="0" smtClean="0">
                <a:latin typeface="Times New Roman" pitchFamily="18" charset="0"/>
              </a:rPr>
              <a:t>）</a:t>
            </a:r>
            <a:endParaRPr lang="en-US" altLang="zh-CN" sz="3200" dirty="0">
              <a:latin typeface="Times New Roman" pitchFamily="18" charset="0"/>
            </a:endParaRPr>
          </a:p>
          <a:p>
            <a:r>
              <a:rPr lang="zh-CN" altLang="en-US" sz="3200" dirty="0" smtClean="0">
                <a:latin typeface="Times New Roman" pitchFamily="18" charset="0"/>
              </a:rPr>
              <a:t>主题模型（</a:t>
            </a:r>
            <a:r>
              <a:rPr lang="en-US" altLang="zh-CN" sz="3200" dirty="0" smtClean="0">
                <a:latin typeface="Times New Roman" pitchFamily="18" charset="0"/>
                <a:cs typeface="Times New Roman" pitchFamily="18" charset="0"/>
              </a:rPr>
              <a:t>Topic </a:t>
            </a:r>
            <a:r>
              <a:rPr lang="en-US" altLang="zh-CN" sz="3200" dirty="0">
                <a:latin typeface="Times New Roman" pitchFamily="18" charset="0"/>
                <a:cs typeface="Times New Roman" pitchFamily="18" charset="0"/>
              </a:rPr>
              <a:t>Modeling</a:t>
            </a:r>
            <a:r>
              <a:rPr lang="zh-CN" altLang="en-US" sz="3200" dirty="0" smtClean="0">
                <a:latin typeface="Times New Roman" pitchFamily="18" charset="0"/>
              </a:rPr>
              <a:t>）</a:t>
            </a:r>
            <a:endParaRPr lang="en-US" altLang="zh-CN" sz="3200" dirty="0" smtClean="0">
              <a:latin typeface="Times New Roman" pitchFamily="18" charset="0"/>
            </a:endParaRPr>
          </a:p>
          <a:p>
            <a:r>
              <a:rPr lang="zh-CN" altLang="en-US" sz="3200" dirty="0" smtClean="0">
                <a:latin typeface="Times New Roman" pitchFamily="18" charset="0"/>
              </a:rPr>
              <a:t>情感分析（</a:t>
            </a:r>
            <a:r>
              <a:rPr lang="en-US" altLang="zh-CN" sz="3200" dirty="0" smtClean="0">
                <a:latin typeface="Times New Roman" pitchFamily="18" charset="0"/>
                <a:cs typeface="Times New Roman" pitchFamily="18" charset="0"/>
              </a:rPr>
              <a:t>Sentiment Analysis</a:t>
            </a:r>
            <a:r>
              <a:rPr lang="zh-CN" altLang="en-US" sz="3200" dirty="0" smtClean="0">
                <a:latin typeface="Times New Roman" pitchFamily="18" charset="0"/>
              </a:rPr>
              <a:t>）</a:t>
            </a:r>
            <a:endParaRPr lang="en-US" altLang="zh-CN" sz="3200" dirty="0">
              <a:latin typeface="Times New Roman" pitchFamily="18" charset="0"/>
            </a:endParaRPr>
          </a:p>
        </p:txBody>
      </p:sp>
    </p:spTree>
    <p:extLst>
      <p:ext uri="{BB962C8B-B14F-4D97-AF65-F5344CB8AC3E}">
        <p14:creationId xmlns:p14="http://schemas.microsoft.com/office/powerpoint/2010/main" val="3341581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3">
                                            <p:txEl>
                                              <p:pRg st="3" end="3"/>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219041" y="171451"/>
            <a:ext cx="10971372" cy="487363"/>
          </a:xfrm>
        </p:spPr>
        <p:txBody>
          <a:bodyPr/>
          <a:lstStyle/>
          <a:p>
            <a:pPr eaLnBrk="1" hangingPunct="1"/>
            <a:r>
              <a:rPr lang="zh-CN" altLang="en-US" sz="3800" dirty="0" smtClean="0"/>
              <a:t>第三章：文本分类</a:t>
            </a:r>
            <a:endParaRPr lang="zh-CN" altLang="en-US" sz="3800" dirty="0"/>
          </a:p>
        </p:txBody>
      </p:sp>
      <p:sp>
        <p:nvSpPr>
          <p:cNvPr id="582659" name="Rectangle 3"/>
          <p:cNvSpPr>
            <a:spLocks noGrp="1" noChangeArrowheads="1"/>
          </p:cNvSpPr>
          <p:nvPr>
            <p:ph type="body" idx="1"/>
          </p:nvPr>
        </p:nvSpPr>
        <p:spPr/>
        <p:txBody>
          <a:bodyPr/>
          <a:lstStyle/>
          <a:p>
            <a:pPr>
              <a:lnSpc>
                <a:spcPct val="125000"/>
              </a:lnSpc>
            </a:pPr>
            <a:r>
              <a:rPr lang="zh-CN" altLang="en-US" sz="3200" dirty="0" smtClean="0">
                <a:latin typeface="Times New Roman" pitchFamily="18" charset="0"/>
              </a:rPr>
              <a:t>引言</a:t>
            </a:r>
            <a:endParaRPr lang="zh-CN" altLang="en-US" sz="3200" dirty="0">
              <a:latin typeface="Times New Roman" pitchFamily="18" charset="0"/>
            </a:endParaRPr>
          </a:p>
          <a:p>
            <a:pPr>
              <a:lnSpc>
                <a:spcPct val="125000"/>
              </a:lnSpc>
            </a:pPr>
            <a:r>
              <a:rPr lang="zh-CN" altLang="en-US" sz="3200" dirty="0" smtClean="0">
                <a:latin typeface="Times New Roman" pitchFamily="18" charset="0"/>
              </a:rPr>
              <a:t>朴素贝叶斯（</a:t>
            </a:r>
            <a:r>
              <a:rPr lang="en-US" altLang="zh-CN" sz="3200" dirty="0" smtClean="0">
                <a:latin typeface="Times New Roman" pitchFamily="18" charset="0"/>
              </a:rPr>
              <a:t>NB</a:t>
            </a:r>
            <a:r>
              <a:rPr lang="zh-CN" altLang="en-US" sz="3200" dirty="0" smtClean="0">
                <a:latin typeface="Times New Roman" pitchFamily="18" charset="0"/>
              </a:rPr>
              <a:t>）分类器</a:t>
            </a:r>
          </a:p>
          <a:p>
            <a:pPr>
              <a:lnSpc>
                <a:spcPct val="125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支持向量机（</a:t>
            </a:r>
            <a:r>
              <a:rPr lang="en-US" altLang="zh-CN" sz="3200" dirty="0" smtClean="0">
                <a:latin typeface="Times New Roman" pitchFamily="18" charset="0"/>
              </a:rPr>
              <a:t>SVM</a:t>
            </a:r>
            <a:r>
              <a:rPr lang="zh-CN" altLang="en-US" sz="3200" dirty="0" smtClean="0">
                <a:latin typeface="Times New Roman" pitchFamily="18" charset="0"/>
              </a:rPr>
              <a:t>）</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性能评价方法</a:t>
            </a:r>
            <a:endParaRPr lang="en-US" altLang="zh-CN" sz="3200" dirty="0">
              <a:latin typeface="Times New Roman" pitchFamily="18" charset="0"/>
            </a:endParaRPr>
          </a:p>
          <a:p>
            <a:pPr>
              <a:lnSpc>
                <a:spcPct val="125000"/>
              </a:lnSpc>
            </a:pPr>
            <a:r>
              <a:rPr lang="zh-CN" altLang="en-US" sz="3200" dirty="0" smtClean="0">
                <a:latin typeface="Times New Roman" pitchFamily="18" charset="0"/>
              </a:rPr>
              <a:t>本章小节</a:t>
            </a:r>
            <a:endParaRPr lang="zh-CN" altLang="en-US" sz="320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82659">
                                            <p:txEl>
                                              <p:pRg st="0" end="0"/>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Grp="1" noChangeArrowheads="1"/>
          </p:cNvSpPr>
          <p:nvPr>
            <p:ph type="title"/>
          </p:nvPr>
        </p:nvSpPr>
        <p:spPr>
          <a:xfrm>
            <a:off x="1219041" y="171451"/>
            <a:ext cx="10260264" cy="487363"/>
          </a:xfrm>
        </p:spPr>
        <p:txBody>
          <a:bodyPr/>
          <a:lstStyle/>
          <a:p>
            <a:r>
              <a:rPr lang="zh-CN" altLang="en-US" sz="4000" b="1" dirty="0" smtClean="0">
                <a:latin typeface="微软雅黑" panose="020B0503020204020204" pitchFamily="34" charset="-122"/>
                <a:ea typeface="微软雅黑" panose="020B0503020204020204" pitchFamily="34" charset="-122"/>
              </a:rPr>
              <a:t>什么是文本分类？</a:t>
            </a:r>
            <a:endParaRPr lang="zh-CN" altLang="en-US" sz="4000" b="1" dirty="0">
              <a:latin typeface="微软雅黑" panose="020B0503020204020204" pitchFamily="34" charset="-122"/>
              <a:ea typeface="微软雅黑" panose="020B0503020204020204" pitchFamily="34" charset="-122"/>
            </a:endParaRPr>
          </a:p>
        </p:txBody>
      </p:sp>
      <p:sp>
        <p:nvSpPr>
          <p:cNvPr id="798723" name="Rectangle 3"/>
          <p:cNvSpPr>
            <a:spLocks noGrp="1" noChangeArrowheads="1"/>
          </p:cNvSpPr>
          <p:nvPr>
            <p:ph type="body" idx="1"/>
          </p:nvPr>
        </p:nvSpPr>
        <p:spPr>
          <a:xfrm>
            <a:off x="406347" y="1295400"/>
            <a:ext cx="11377719" cy="5105400"/>
          </a:xfrm>
        </p:spPr>
        <p:txBody>
          <a:bodyPr/>
          <a:lstStyle/>
          <a:p>
            <a:pPr algn="just"/>
            <a:r>
              <a:rPr lang="zh-CN" altLang="en-US" sz="3200" dirty="0">
                <a:latin typeface="Times New Roman" pitchFamily="18" charset="0"/>
              </a:rPr>
              <a:t>定义：</a:t>
            </a:r>
            <a:r>
              <a:rPr lang="zh-CN" altLang="en-US" sz="3200" dirty="0" smtClean="0">
                <a:latin typeface="Times New Roman" pitchFamily="18" charset="0"/>
              </a:rPr>
              <a:t>给定一个分类</a:t>
            </a:r>
            <a:r>
              <a:rPr lang="zh-CN" altLang="en-US" sz="3200" dirty="0">
                <a:latin typeface="Times New Roman" pitchFamily="18" charset="0"/>
              </a:rPr>
              <a:t>体系，</a:t>
            </a:r>
            <a:r>
              <a:rPr lang="zh-CN" altLang="en-US" sz="3200" dirty="0" smtClean="0">
                <a:latin typeface="Times New Roman" pitchFamily="18" charset="0"/>
              </a:rPr>
              <a:t>将文本数据分</a:t>
            </a:r>
            <a:r>
              <a:rPr lang="zh-CN" altLang="en-US" sz="3200" dirty="0">
                <a:latin typeface="Times New Roman" pitchFamily="18" charset="0"/>
              </a:rPr>
              <a:t>到某个</a:t>
            </a:r>
            <a:r>
              <a:rPr lang="zh-CN" altLang="en-US" sz="3200" dirty="0" smtClean="0">
                <a:latin typeface="Times New Roman" pitchFamily="18" charset="0"/>
              </a:rPr>
              <a:t>或</a:t>
            </a:r>
            <a:r>
              <a:rPr lang="zh-CN" altLang="en-US" sz="3200" dirty="0">
                <a:latin typeface="Times New Roman" pitchFamily="18" charset="0"/>
              </a:rPr>
              <a:t>某</a:t>
            </a:r>
            <a:r>
              <a:rPr lang="zh-CN" altLang="en-US" sz="3200" dirty="0" smtClean="0">
                <a:latin typeface="Times New Roman" pitchFamily="18" charset="0"/>
              </a:rPr>
              <a:t>几</a:t>
            </a:r>
            <a:r>
              <a:rPr lang="zh-CN" altLang="en-US" sz="3200" dirty="0">
                <a:latin typeface="Times New Roman" pitchFamily="18" charset="0"/>
              </a:rPr>
              <a:t>个类别中。</a:t>
            </a:r>
          </a:p>
          <a:p>
            <a:pPr algn="just"/>
            <a:r>
              <a:rPr lang="zh-CN" altLang="en-US" sz="3600" dirty="0">
                <a:latin typeface="Times New Roman" pitchFamily="18" charset="0"/>
              </a:rPr>
              <a:t>分类</a:t>
            </a:r>
            <a:r>
              <a:rPr lang="zh-CN" altLang="en-US" sz="3600" dirty="0" smtClean="0">
                <a:latin typeface="Times New Roman" pitchFamily="18" charset="0"/>
              </a:rPr>
              <a:t>体系</a:t>
            </a:r>
            <a:endParaRPr lang="zh-CN" altLang="en-US" sz="3600" dirty="0">
              <a:latin typeface="Times New Roman" pitchFamily="18" charset="0"/>
            </a:endParaRPr>
          </a:p>
          <a:p>
            <a:pPr lvl="1" algn="just"/>
            <a:r>
              <a:rPr lang="zh-CN" altLang="en-US" dirty="0">
                <a:latin typeface="Times New Roman" pitchFamily="18" charset="0"/>
              </a:rPr>
              <a:t>有层级结构：</a:t>
            </a:r>
            <a:r>
              <a:rPr lang="en-US" altLang="zh-CN" dirty="0" err="1">
                <a:latin typeface="Times New Roman" pitchFamily="18" charset="0"/>
                <a:cs typeface="Times New Roman" pitchFamily="18" charset="0"/>
              </a:rPr>
              <a:t>MeSH</a:t>
            </a:r>
            <a:r>
              <a:rPr lang="zh-CN" altLang="en-US" dirty="0">
                <a:latin typeface="Times New Roman" pitchFamily="18" charset="0"/>
              </a:rPr>
              <a:t>主题分类表、中国分类法（</a:t>
            </a:r>
            <a:r>
              <a:rPr lang="en-US" altLang="zh-CN" dirty="0">
                <a:latin typeface="Times New Roman" pitchFamily="18" charset="0"/>
                <a:cs typeface="Times New Roman" pitchFamily="18" charset="0"/>
              </a:rPr>
              <a:t>CLC</a:t>
            </a:r>
            <a:r>
              <a:rPr lang="zh-CN" altLang="en-US" dirty="0">
                <a:latin typeface="Times New Roman" pitchFamily="18" charset="0"/>
              </a:rPr>
              <a:t>）、 国际专利分类法（</a:t>
            </a:r>
            <a:r>
              <a:rPr lang="en-US" altLang="zh-CN" dirty="0">
                <a:latin typeface="Times New Roman" pitchFamily="18" charset="0"/>
                <a:cs typeface="Times New Roman" pitchFamily="18" charset="0"/>
              </a:rPr>
              <a:t>IPC</a:t>
            </a:r>
            <a:r>
              <a:rPr lang="zh-CN" altLang="en-US" dirty="0">
                <a:latin typeface="Times New Roman" pitchFamily="18" charset="0"/>
              </a:rPr>
              <a:t>）</a:t>
            </a:r>
          </a:p>
          <a:p>
            <a:pPr lvl="1" algn="just"/>
            <a:r>
              <a:rPr lang="zh-CN" altLang="en-US" dirty="0">
                <a:latin typeface="Times New Roman" pitchFamily="18" charset="0"/>
              </a:rPr>
              <a:t>无层级结构：</a:t>
            </a:r>
            <a:r>
              <a:rPr lang="en-US" altLang="zh-CN" dirty="0">
                <a:latin typeface="Times New Roman" pitchFamily="18" charset="0"/>
              </a:rPr>
              <a:t>{</a:t>
            </a:r>
            <a:r>
              <a:rPr lang="zh-CN" altLang="en-US" dirty="0">
                <a:latin typeface="Times New Roman" pitchFamily="18" charset="0"/>
              </a:rPr>
              <a:t>政治、体育、军事</a:t>
            </a:r>
            <a:r>
              <a:rPr lang="en-US" altLang="zh-CN" dirty="0">
                <a:latin typeface="Times New Roman" pitchFamily="18" charset="0"/>
              </a:rPr>
              <a:t>}</a:t>
            </a:r>
            <a:r>
              <a:rPr lang="zh-CN" altLang="en-US" dirty="0">
                <a:latin typeface="Times New Roman" pitchFamily="18" charset="0"/>
              </a:rPr>
              <a:t>、</a:t>
            </a:r>
            <a:r>
              <a:rPr lang="en-US" altLang="zh-CN" dirty="0">
                <a:latin typeface="Times New Roman" pitchFamily="18" charset="0"/>
              </a:rPr>
              <a:t>{</a:t>
            </a:r>
            <a:r>
              <a:rPr lang="zh-CN" altLang="en-US" dirty="0">
                <a:latin typeface="Times New Roman" pitchFamily="18" charset="0"/>
              </a:rPr>
              <a:t>动词、名词、形容词、</a:t>
            </a:r>
            <a:r>
              <a:rPr lang="en-US" altLang="zh-CN" dirty="0">
                <a:latin typeface="Times New Roman" pitchFamily="18" charset="0"/>
              </a:rPr>
              <a:t>…}</a:t>
            </a:r>
          </a:p>
          <a:p>
            <a:pPr algn="just"/>
            <a:r>
              <a:rPr lang="zh-CN" altLang="en-US" sz="3600" dirty="0">
                <a:latin typeface="Times New Roman" pitchFamily="18" charset="0"/>
              </a:rPr>
              <a:t>分类模式：</a:t>
            </a:r>
          </a:p>
          <a:p>
            <a:pPr lvl="1" algn="just"/>
            <a:r>
              <a:rPr lang="zh-CN" altLang="en-US" dirty="0">
                <a:latin typeface="Times New Roman" pitchFamily="18" charset="0"/>
              </a:rPr>
              <a:t>两类问题（</a:t>
            </a:r>
            <a:r>
              <a:rPr lang="en-US" altLang="zh-CN" dirty="0">
                <a:latin typeface="Times New Roman" pitchFamily="18" charset="0"/>
                <a:cs typeface="Times New Roman" pitchFamily="18" charset="0"/>
              </a:rPr>
              <a:t>binary</a:t>
            </a:r>
            <a:r>
              <a:rPr lang="zh-CN" altLang="en-US" dirty="0">
                <a:latin typeface="Times New Roman" pitchFamily="18" charset="0"/>
              </a:rPr>
              <a:t>）：一篇文本属于或不属于某个特定类别；</a:t>
            </a:r>
          </a:p>
          <a:p>
            <a:pPr lvl="1" algn="just"/>
            <a:r>
              <a:rPr lang="zh-CN" altLang="en-US" dirty="0">
                <a:latin typeface="Times New Roman" pitchFamily="18" charset="0"/>
              </a:rPr>
              <a:t>多类问题（</a:t>
            </a:r>
            <a:r>
              <a:rPr lang="en-US" altLang="zh-CN" dirty="0">
                <a:latin typeface="Times New Roman" pitchFamily="18" charset="0"/>
                <a:cs typeface="Times New Roman" pitchFamily="18" charset="0"/>
              </a:rPr>
              <a:t>multi-class</a:t>
            </a:r>
            <a:r>
              <a:rPr lang="zh-CN" altLang="en-US" dirty="0">
                <a:latin typeface="Times New Roman" pitchFamily="18" charset="0"/>
              </a:rPr>
              <a:t>）：一篇文本属于多个类别中的某一个；</a:t>
            </a:r>
          </a:p>
          <a:p>
            <a:pPr lvl="1" algn="just"/>
            <a:r>
              <a:rPr lang="zh-CN" altLang="en-US" dirty="0">
                <a:latin typeface="Times New Roman" pitchFamily="18" charset="0"/>
              </a:rPr>
              <a:t>多标识问题（</a:t>
            </a:r>
            <a:r>
              <a:rPr lang="en-US" altLang="zh-CN" dirty="0">
                <a:latin typeface="Times New Roman" pitchFamily="18" charset="0"/>
                <a:cs typeface="Times New Roman" pitchFamily="18" charset="0"/>
              </a:rPr>
              <a:t>multi-label</a:t>
            </a:r>
            <a:r>
              <a:rPr lang="zh-CN" altLang="en-US" dirty="0">
                <a:latin typeface="Times New Roman" pitchFamily="18" charset="0"/>
              </a:rPr>
              <a:t>）：一篇文本同时属于多个类别；</a:t>
            </a:r>
          </a:p>
        </p:txBody>
      </p:sp>
    </p:spTree>
    <p:extLst>
      <p:ext uri="{BB962C8B-B14F-4D97-AF65-F5344CB8AC3E}">
        <p14:creationId xmlns:p14="http://schemas.microsoft.com/office/powerpoint/2010/main" val="31076304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p:txBody>
          <a:bodyPr/>
          <a:lstStyle/>
          <a:p>
            <a:r>
              <a:rPr lang="zh-CN" altLang="en-US" sz="4000" b="1" dirty="0">
                <a:latin typeface="微软雅黑" panose="020B0503020204020204" pitchFamily="34" charset="-122"/>
                <a:ea typeface="微软雅黑" panose="020B0503020204020204" pitchFamily="34" charset="-122"/>
              </a:rPr>
              <a:t>文本分类：应用</a:t>
            </a:r>
          </a:p>
        </p:txBody>
      </p:sp>
      <p:sp>
        <p:nvSpPr>
          <p:cNvPr id="799747" name="Rectangle 3"/>
          <p:cNvSpPr>
            <a:spLocks noGrp="1" noChangeArrowheads="1"/>
          </p:cNvSpPr>
          <p:nvPr>
            <p:ph sz="half" idx="1"/>
          </p:nvPr>
        </p:nvSpPr>
        <p:spPr/>
        <p:txBody>
          <a:bodyPr/>
          <a:lstStyle/>
          <a:p>
            <a:pPr>
              <a:lnSpc>
                <a:spcPct val="150000"/>
              </a:lnSpc>
            </a:pPr>
            <a:r>
              <a:rPr lang="zh-CN" altLang="en-US" sz="3200" dirty="0">
                <a:latin typeface="Times New Roman" pitchFamily="18" charset="0"/>
              </a:rPr>
              <a:t>垃圾邮件的</a:t>
            </a:r>
            <a:r>
              <a:rPr lang="zh-CN" altLang="en-US" sz="3200" dirty="0" smtClean="0">
                <a:latin typeface="Times New Roman" pitchFamily="18" charset="0"/>
              </a:rPr>
              <a:t>判定：</a:t>
            </a:r>
            <a:endParaRPr lang="en-US" altLang="zh-CN" sz="3200" dirty="0">
              <a:latin typeface="Times New Roman" pitchFamily="18" charset="0"/>
            </a:endParaRPr>
          </a:p>
          <a:p>
            <a:pPr lvl="1">
              <a:lnSpc>
                <a:spcPct val="150000"/>
              </a:lnSpc>
            </a:pPr>
            <a:r>
              <a:rPr lang="zh-CN" altLang="en-US" sz="2400" dirty="0">
                <a:latin typeface="Times New Roman" pitchFamily="18" charset="0"/>
              </a:rPr>
              <a:t>类别 </a:t>
            </a:r>
            <a:r>
              <a:rPr lang="en-US" altLang="zh-CN" sz="2400" dirty="0">
                <a:latin typeface="Times New Roman" pitchFamily="18" charset="0"/>
              </a:rPr>
              <a:t>{</a:t>
            </a:r>
            <a:r>
              <a:rPr lang="en-US" altLang="zh-CN" sz="2400" dirty="0">
                <a:latin typeface="Times New Roman" pitchFamily="18" charset="0"/>
                <a:cs typeface="Times New Roman" pitchFamily="18" charset="0"/>
              </a:rPr>
              <a:t>spam, not-spam</a:t>
            </a:r>
            <a:r>
              <a:rPr lang="en-US" altLang="zh-CN" sz="2400" dirty="0">
                <a:latin typeface="Times New Roman" pitchFamily="18" charset="0"/>
              </a:rPr>
              <a:t>}</a:t>
            </a:r>
          </a:p>
          <a:p>
            <a:pPr>
              <a:lnSpc>
                <a:spcPct val="150000"/>
              </a:lnSpc>
            </a:pPr>
            <a:r>
              <a:rPr lang="zh-CN" altLang="en-US" sz="3200" dirty="0">
                <a:latin typeface="Times New Roman" pitchFamily="18" charset="0"/>
              </a:rPr>
              <a:t>新闻出版按照栏目分类</a:t>
            </a:r>
          </a:p>
          <a:p>
            <a:pPr lvl="1">
              <a:lnSpc>
                <a:spcPct val="150000"/>
              </a:lnSpc>
            </a:pPr>
            <a:r>
              <a:rPr lang="zh-CN" altLang="en-US" sz="2400" dirty="0">
                <a:latin typeface="Times New Roman" pitchFamily="18" charset="0"/>
              </a:rPr>
              <a:t>类别 </a:t>
            </a:r>
            <a:r>
              <a:rPr lang="en-US" altLang="zh-CN" sz="2400" dirty="0">
                <a:latin typeface="Times New Roman" pitchFamily="18" charset="0"/>
              </a:rPr>
              <a:t>{</a:t>
            </a:r>
            <a:r>
              <a:rPr lang="zh-CN" altLang="en-US" sz="2400" dirty="0">
                <a:latin typeface="Times New Roman" pitchFamily="18" charset="0"/>
              </a:rPr>
              <a:t>政治</a:t>
            </a:r>
            <a:r>
              <a:rPr lang="en-US" altLang="zh-CN" sz="2400" dirty="0">
                <a:latin typeface="Times New Roman" pitchFamily="18" charset="0"/>
              </a:rPr>
              <a:t>,</a:t>
            </a:r>
            <a:r>
              <a:rPr lang="zh-CN" altLang="en-US" sz="2400" dirty="0">
                <a:latin typeface="Times New Roman" pitchFamily="18" charset="0"/>
              </a:rPr>
              <a:t>体育</a:t>
            </a:r>
            <a:r>
              <a:rPr lang="en-US" altLang="zh-CN" sz="2400" dirty="0">
                <a:latin typeface="Times New Roman" pitchFamily="18" charset="0"/>
              </a:rPr>
              <a:t>,</a:t>
            </a:r>
            <a:r>
              <a:rPr lang="zh-CN" altLang="en-US" sz="2400" dirty="0">
                <a:latin typeface="Times New Roman" pitchFamily="18" charset="0"/>
              </a:rPr>
              <a:t>军事</a:t>
            </a:r>
            <a:r>
              <a:rPr lang="en-US" altLang="zh-CN" sz="2400" dirty="0">
                <a:latin typeface="Times New Roman" pitchFamily="18" charset="0"/>
              </a:rPr>
              <a:t>,…}</a:t>
            </a:r>
          </a:p>
          <a:p>
            <a:pPr>
              <a:lnSpc>
                <a:spcPct val="150000"/>
              </a:lnSpc>
            </a:pPr>
            <a:r>
              <a:rPr lang="zh-CN" altLang="en-US" sz="3200" dirty="0">
                <a:latin typeface="Times New Roman" pitchFamily="18" charset="0"/>
              </a:rPr>
              <a:t>词性标注</a:t>
            </a:r>
          </a:p>
          <a:p>
            <a:pPr lvl="1">
              <a:lnSpc>
                <a:spcPct val="150000"/>
              </a:lnSpc>
            </a:pPr>
            <a:r>
              <a:rPr lang="zh-CN" altLang="en-US" sz="2400" dirty="0">
                <a:latin typeface="Times New Roman" pitchFamily="18" charset="0"/>
              </a:rPr>
              <a:t>类别 </a:t>
            </a:r>
            <a:r>
              <a:rPr lang="en-US" altLang="zh-CN" sz="2400" dirty="0">
                <a:latin typeface="Times New Roman" pitchFamily="18" charset="0"/>
              </a:rPr>
              <a:t>{</a:t>
            </a:r>
            <a:r>
              <a:rPr lang="zh-CN" altLang="en-US" sz="2400" dirty="0">
                <a:latin typeface="Times New Roman" pitchFamily="18" charset="0"/>
              </a:rPr>
              <a:t>名词</a:t>
            </a:r>
            <a:r>
              <a:rPr lang="en-US" altLang="zh-CN" sz="2400" dirty="0">
                <a:latin typeface="Times New Roman" pitchFamily="18" charset="0"/>
              </a:rPr>
              <a:t>,</a:t>
            </a:r>
            <a:r>
              <a:rPr lang="zh-CN" altLang="en-US" sz="2400" dirty="0">
                <a:latin typeface="Times New Roman" pitchFamily="18" charset="0"/>
              </a:rPr>
              <a:t>动词</a:t>
            </a:r>
            <a:r>
              <a:rPr lang="en-US" altLang="zh-CN" sz="2400" dirty="0">
                <a:latin typeface="Times New Roman" pitchFamily="18" charset="0"/>
              </a:rPr>
              <a:t>,</a:t>
            </a:r>
            <a:r>
              <a:rPr lang="zh-CN" altLang="en-US" sz="2400" dirty="0">
                <a:latin typeface="Times New Roman" pitchFamily="18" charset="0"/>
              </a:rPr>
              <a:t>形容词</a:t>
            </a:r>
            <a:r>
              <a:rPr lang="en-US" altLang="zh-CN" sz="2400" dirty="0" smtClean="0">
                <a:latin typeface="Times New Roman" pitchFamily="18" charset="0"/>
              </a:rPr>
              <a:t>,…}</a:t>
            </a:r>
            <a:endParaRPr lang="en-US" altLang="zh-CN" sz="2400" dirty="0">
              <a:latin typeface="Times New Roman" pitchFamily="18" charset="0"/>
            </a:endParaRPr>
          </a:p>
        </p:txBody>
      </p:sp>
      <p:sp>
        <p:nvSpPr>
          <p:cNvPr id="2" name="内容占位符 1"/>
          <p:cNvSpPr>
            <a:spLocks noGrp="1"/>
          </p:cNvSpPr>
          <p:nvPr>
            <p:ph sz="half" idx="2"/>
          </p:nvPr>
        </p:nvSpPr>
        <p:spPr/>
        <p:txBody>
          <a:bodyPr/>
          <a:lstStyle/>
          <a:p>
            <a:pPr>
              <a:lnSpc>
                <a:spcPct val="150000"/>
              </a:lnSpc>
            </a:pPr>
            <a:r>
              <a:rPr lang="zh-CN" altLang="en-US" sz="3200" dirty="0">
                <a:latin typeface="Times New Roman" pitchFamily="18" charset="0"/>
              </a:rPr>
              <a:t>词义排歧</a:t>
            </a:r>
          </a:p>
          <a:p>
            <a:pPr lvl="1">
              <a:lnSpc>
                <a:spcPct val="150000"/>
              </a:lnSpc>
            </a:pPr>
            <a:r>
              <a:rPr lang="zh-CN" altLang="en-US" sz="2400" dirty="0">
                <a:latin typeface="Times New Roman" pitchFamily="18" charset="0"/>
              </a:rPr>
              <a:t>类别 </a:t>
            </a:r>
            <a:r>
              <a:rPr lang="en-US" altLang="zh-CN" sz="2400" dirty="0">
                <a:latin typeface="Times New Roman" pitchFamily="18" charset="0"/>
              </a:rPr>
              <a:t>{</a:t>
            </a:r>
            <a:r>
              <a:rPr lang="zh-CN" altLang="en-US" sz="2400" dirty="0">
                <a:latin typeface="Times New Roman" pitchFamily="18" charset="0"/>
              </a:rPr>
              <a:t>词义</a:t>
            </a:r>
            <a:r>
              <a:rPr lang="en-US" altLang="zh-CN" sz="2400" dirty="0">
                <a:latin typeface="Times New Roman" pitchFamily="18" charset="0"/>
                <a:cs typeface="Times New Roman" pitchFamily="18" charset="0"/>
              </a:rPr>
              <a:t>1</a:t>
            </a:r>
            <a:r>
              <a:rPr lang="en-US" altLang="zh-CN" sz="2400" dirty="0">
                <a:latin typeface="Times New Roman" pitchFamily="18" charset="0"/>
              </a:rPr>
              <a:t>,</a:t>
            </a:r>
            <a:r>
              <a:rPr lang="zh-CN" altLang="en-US" sz="2400" dirty="0">
                <a:latin typeface="Times New Roman" pitchFamily="18" charset="0"/>
              </a:rPr>
              <a:t>词义</a:t>
            </a:r>
            <a:r>
              <a:rPr lang="en-US" altLang="zh-CN" sz="2400" dirty="0">
                <a:latin typeface="Times New Roman" pitchFamily="18" charset="0"/>
                <a:cs typeface="Times New Roman" pitchFamily="18" charset="0"/>
              </a:rPr>
              <a:t>2</a:t>
            </a:r>
            <a:r>
              <a:rPr lang="en-US" altLang="zh-CN" sz="2400" dirty="0">
                <a:latin typeface="Times New Roman" pitchFamily="18" charset="0"/>
              </a:rPr>
              <a:t>,…}</a:t>
            </a:r>
          </a:p>
          <a:p>
            <a:pPr>
              <a:lnSpc>
                <a:spcPct val="150000"/>
              </a:lnSpc>
            </a:pPr>
            <a:r>
              <a:rPr lang="zh-CN" altLang="en-US" sz="3200" dirty="0">
                <a:latin typeface="Times New Roman" pitchFamily="18" charset="0"/>
              </a:rPr>
              <a:t>计算机论文的领域</a:t>
            </a:r>
          </a:p>
          <a:p>
            <a:pPr lvl="1">
              <a:lnSpc>
                <a:spcPct val="150000"/>
              </a:lnSpc>
            </a:pPr>
            <a:r>
              <a:rPr lang="zh-CN" altLang="en-US" sz="2400" dirty="0">
                <a:latin typeface="Times New Roman" pitchFamily="18" charset="0"/>
              </a:rPr>
              <a:t>类别 </a:t>
            </a:r>
            <a:r>
              <a:rPr lang="en-US" altLang="zh-CN" sz="2400" dirty="0">
                <a:latin typeface="Times New Roman" pitchFamily="18" charset="0"/>
                <a:cs typeface="Times New Roman" pitchFamily="18" charset="0"/>
              </a:rPr>
              <a:t>ACM system</a:t>
            </a:r>
          </a:p>
          <a:p>
            <a:pPr lvl="2">
              <a:lnSpc>
                <a:spcPct val="150000"/>
              </a:lnSpc>
            </a:pPr>
            <a:r>
              <a:rPr lang="en-US" altLang="zh-CN" sz="2200" dirty="0">
                <a:latin typeface="Times New Roman" pitchFamily="18" charset="0"/>
                <a:cs typeface="Times New Roman" pitchFamily="18" charset="0"/>
              </a:rPr>
              <a:t>H: information systems</a:t>
            </a:r>
          </a:p>
          <a:p>
            <a:pPr lvl="2">
              <a:lnSpc>
                <a:spcPct val="150000"/>
              </a:lnSpc>
            </a:pPr>
            <a:r>
              <a:rPr lang="en-US" altLang="zh-CN" sz="2200" dirty="0">
                <a:latin typeface="Times New Roman" pitchFamily="18" charset="0"/>
                <a:cs typeface="Times New Roman" pitchFamily="18" charset="0"/>
              </a:rPr>
              <a:t>H.3: information retrieval and storage</a:t>
            </a:r>
          </a:p>
          <a:p>
            <a:pPr>
              <a:lnSpc>
                <a:spcPct val="150000"/>
              </a:lnSpc>
            </a:pPr>
            <a:r>
              <a:rPr lang="en-US" altLang="zh-CN" sz="2600" dirty="0" smtClean="0">
                <a:latin typeface="Times New Roman" pitchFamily="18" charset="0"/>
              </a:rPr>
              <a:t>…</a:t>
            </a:r>
            <a:endParaRPr lang="en-US" altLang="zh-CN" sz="2600" dirty="0">
              <a:latin typeface="Times New Roman" pitchFamily="18" charset="0"/>
            </a:endParaRPr>
          </a:p>
        </p:txBody>
      </p:sp>
    </p:spTree>
    <p:extLst>
      <p:ext uri="{BB962C8B-B14F-4D97-AF65-F5344CB8AC3E}">
        <p14:creationId xmlns:p14="http://schemas.microsoft.com/office/powerpoint/2010/main" val="1686186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Grp="1" noChangeArrowheads="1"/>
          </p:cNvSpPr>
          <p:nvPr>
            <p:ph type="title"/>
          </p:nvPr>
        </p:nvSpPr>
        <p:spPr/>
        <p:txBody>
          <a:bodyPr/>
          <a:lstStyle/>
          <a:p>
            <a:r>
              <a:rPr lang="zh-CN" altLang="en-US" sz="4000" b="1" dirty="0">
                <a:latin typeface="微软雅黑" panose="020B0503020204020204" pitchFamily="34" charset="-122"/>
                <a:ea typeface="微软雅黑" panose="020B0503020204020204" pitchFamily="34" charset="-122"/>
              </a:rPr>
              <a:t>文本</a:t>
            </a:r>
            <a:r>
              <a:rPr lang="zh-CN" altLang="en-US" sz="4000" b="1" dirty="0" smtClean="0">
                <a:latin typeface="微软雅黑" panose="020B0503020204020204" pitchFamily="34" charset="-122"/>
                <a:ea typeface="微软雅黑" panose="020B0503020204020204" pitchFamily="34" charset="-122"/>
              </a:rPr>
              <a:t>分类：典型过程</a:t>
            </a:r>
            <a:endParaRPr lang="zh-CN" altLang="en-US" sz="4000" b="1" dirty="0">
              <a:latin typeface="微软雅黑" panose="020B0503020204020204" pitchFamily="34" charset="-122"/>
              <a:ea typeface="微软雅黑" panose="020B0503020204020204" pitchFamily="34" charset="-122"/>
            </a:endParaRPr>
          </a:p>
        </p:txBody>
      </p:sp>
      <p:grpSp>
        <p:nvGrpSpPr>
          <p:cNvPr id="802819" name="Group 3"/>
          <p:cNvGrpSpPr>
            <a:grpSpLocks/>
          </p:cNvGrpSpPr>
          <p:nvPr/>
        </p:nvGrpSpPr>
        <p:grpSpPr bwMode="auto">
          <a:xfrm>
            <a:off x="203174" y="1066800"/>
            <a:ext cx="11682479" cy="5791200"/>
            <a:chOff x="473" y="792"/>
            <a:chExt cx="5047" cy="3360"/>
          </a:xfrm>
        </p:grpSpPr>
        <p:sp>
          <p:nvSpPr>
            <p:cNvPr id="802820" name="Rectangle 5"/>
            <p:cNvSpPr>
              <a:spLocks noChangeArrowheads="1"/>
            </p:cNvSpPr>
            <p:nvPr/>
          </p:nvSpPr>
          <p:spPr bwMode="auto">
            <a:xfrm>
              <a:off x="3109" y="1136"/>
              <a:ext cx="2411" cy="1666"/>
            </a:xfrm>
            <a:prstGeom prst="rect">
              <a:avLst/>
            </a:prstGeom>
            <a:noFill/>
            <a:ln w="12700">
              <a:solidFill>
                <a:schemeClr val="tx1"/>
              </a:solidFill>
              <a:prstDash val="lg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802821" name="Rectangle 6"/>
            <p:cNvSpPr>
              <a:spLocks noChangeArrowheads="1"/>
            </p:cNvSpPr>
            <p:nvPr/>
          </p:nvSpPr>
          <p:spPr bwMode="auto">
            <a:xfrm>
              <a:off x="473" y="1136"/>
              <a:ext cx="2468" cy="1666"/>
            </a:xfrm>
            <a:prstGeom prst="rect">
              <a:avLst/>
            </a:prstGeom>
            <a:noFill/>
            <a:ln w="12700">
              <a:solidFill>
                <a:schemeClr val="tx1"/>
              </a:solidFill>
              <a:prstDash val="lg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802822" name="Rectangle 7"/>
            <p:cNvSpPr>
              <a:spLocks noChangeArrowheads="1"/>
            </p:cNvSpPr>
            <p:nvPr/>
          </p:nvSpPr>
          <p:spPr bwMode="auto">
            <a:xfrm>
              <a:off x="473" y="2862"/>
              <a:ext cx="5047" cy="952"/>
            </a:xfrm>
            <a:prstGeom prst="rect">
              <a:avLst/>
            </a:prstGeom>
            <a:noFill/>
            <a:ln w="12700">
              <a:solidFill>
                <a:schemeClr val="tx1"/>
              </a:solidFill>
              <a:prstDash val="lg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grpSp>
          <p:nvGrpSpPr>
            <p:cNvPr id="802823" name="Group 14"/>
            <p:cNvGrpSpPr>
              <a:grpSpLocks/>
            </p:cNvGrpSpPr>
            <p:nvPr/>
          </p:nvGrpSpPr>
          <p:grpSpPr bwMode="auto">
            <a:xfrm>
              <a:off x="529" y="1195"/>
              <a:ext cx="2580" cy="1547"/>
              <a:chOff x="851" y="1536"/>
              <a:chExt cx="2208" cy="1248"/>
            </a:xfrm>
          </p:grpSpPr>
          <p:sp>
            <p:nvSpPr>
              <p:cNvPr id="10255" name="AutoShape 15"/>
              <p:cNvSpPr>
                <a:spLocks noChangeArrowheads="1"/>
              </p:cNvSpPr>
              <p:nvPr/>
            </p:nvSpPr>
            <p:spPr bwMode="auto">
              <a:xfrm>
                <a:off x="995" y="1728"/>
                <a:ext cx="432" cy="432"/>
              </a:xfrm>
              <a:prstGeom prst="foldedCorner">
                <a:avLst>
                  <a:gd name="adj" fmla="val 12500"/>
                </a:avLst>
              </a:prstGeom>
              <a:solidFill>
                <a:srgbClr val="CCFFCC"/>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10256" name="AutoShape 16"/>
              <p:cNvSpPr>
                <a:spLocks noChangeArrowheads="1"/>
              </p:cNvSpPr>
              <p:nvPr/>
            </p:nvSpPr>
            <p:spPr bwMode="auto">
              <a:xfrm>
                <a:off x="1091" y="1680"/>
                <a:ext cx="432" cy="432"/>
              </a:xfrm>
              <a:prstGeom prst="foldedCorner">
                <a:avLst>
                  <a:gd name="adj" fmla="val 12500"/>
                </a:avLst>
              </a:prstGeom>
              <a:solidFill>
                <a:srgbClr val="CCFFCC"/>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10257" name="AutoShape 17"/>
              <p:cNvSpPr>
                <a:spLocks noChangeArrowheads="1"/>
              </p:cNvSpPr>
              <p:nvPr/>
            </p:nvSpPr>
            <p:spPr bwMode="auto">
              <a:xfrm>
                <a:off x="995" y="1536"/>
                <a:ext cx="432" cy="432"/>
              </a:xfrm>
              <a:prstGeom prst="foldedCorner">
                <a:avLst>
                  <a:gd name="adj" fmla="val 12500"/>
                </a:avLst>
              </a:prstGeom>
              <a:solidFill>
                <a:srgbClr val="CCFFCC"/>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10258" name="AutoShape 18"/>
              <p:cNvSpPr>
                <a:spLocks noChangeArrowheads="1"/>
              </p:cNvSpPr>
              <p:nvPr/>
            </p:nvSpPr>
            <p:spPr bwMode="auto">
              <a:xfrm>
                <a:off x="851" y="1626"/>
                <a:ext cx="432" cy="432"/>
              </a:xfrm>
              <a:prstGeom prst="foldedCorner">
                <a:avLst>
                  <a:gd name="adj" fmla="val 12500"/>
                </a:avLst>
              </a:prstGeom>
              <a:solidFill>
                <a:srgbClr val="CCFFCC"/>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训练</a:t>
                </a:r>
              </a:p>
              <a:p>
                <a:pPr algn="ctr" latinLnBrk="1"/>
                <a:r>
                  <a:rPr kumimoji="1" lang="zh-CN" altLang="en-US" sz="2400" b="0">
                    <a:solidFill>
                      <a:schemeClr val="hlink"/>
                    </a:solidFill>
                    <a:latin typeface="Times New Roman" panose="02020603050405020304" pitchFamily="18" charset="0"/>
                    <a:ea typeface="楷体_GB2312" pitchFamily="49" charset="-122"/>
                  </a:rPr>
                  <a:t>文本</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28" name="Line 19"/>
              <p:cNvSpPr>
                <a:spLocks noChangeShapeType="1"/>
              </p:cNvSpPr>
              <p:nvPr/>
            </p:nvSpPr>
            <p:spPr bwMode="auto">
              <a:xfrm>
                <a:off x="1632" y="1956"/>
                <a:ext cx="144" cy="96"/>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10260" name="Rectangle 20"/>
              <p:cNvSpPr>
                <a:spLocks noChangeArrowheads="1"/>
              </p:cNvSpPr>
              <p:nvPr/>
            </p:nvSpPr>
            <p:spPr bwMode="auto">
              <a:xfrm>
                <a:off x="1674" y="2072"/>
                <a:ext cx="768" cy="24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统计</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30" name="Line 21"/>
              <p:cNvSpPr>
                <a:spLocks noChangeShapeType="1"/>
              </p:cNvSpPr>
              <p:nvPr/>
            </p:nvSpPr>
            <p:spPr bwMode="auto">
              <a:xfrm>
                <a:off x="2099" y="2346"/>
                <a:ext cx="144" cy="96"/>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zh-CN" altLang="en-US"/>
              </a:p>
            </p:txBody>
          </p:sp>
          <p:sp>
            <p:nvSpPr>
              <p:cNvPr id="802831" name="AutoShape 22"/>
              <p:cNvSpPr>
                <a:spLocks noChangeArrowheads="1"/>
              </p:cNvSpPr>
              <p:nvPr/>
            </p:nvSpPr>
            <p:spPr bwMode="auto">
              <a:xfrm>
                <a:off x="2099" y="2448"/>
                <a:ext cx="624" cy="336"/>
              </a:xfrm>
              <a:prstGeom prst="can">
                <a:avLst>
                  <a:gd name="adj" fmla="val 25000"/>
                </a:avLst>
              </a:prstGeom>
              <a:solidFill>
                <a:srgbClr val="FFCC99"/>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统计量</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32" name="AutoShape 23"/>
              <p:cNvSpPr>
                <a:spLocks noChangeArrowheads="1"/>
              </p:cNvSpPr>
              <p:nvPr/>
            </p:nvSpPr>
            <p:spPr bwMode="auto">
              <a:xfrm>
                <a:off x="2483" y="1866"/>
                <a:ext cx="144" cy="624"/>
              </a:xfrm>
              <a:prstGeom prst="upArrow">
                <a:avLst>
                  <a:gd name="adj1" fmla="val 50000"/>
                  <a:gd name="adj2" fmla="val 108333"/>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802833" name="AutoShape 24"/>
              <p:cNvSpPr>
                <a:spLocks noChangeArrowheads="1"/>
              </p:cNvSpPr>
              <p:nvPr/>
            </p:nvSpPr>
            <p:spPr bwMode="auto">
              <a:xfrm>
                <a:off x="1667" y="1722"/>
                <a:ext cx="1392" cy="144"/>
              </a:xfrm>
              <a:prstGeom prst="rightArrow">
                <a:avLst>
                  <a:gd name="adj1" fmla="val 50000"/>
                  <a:gd name="adj2" fmla="val 138198"/>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grpSp>
        <p:grpSp>
          <p:nvGrpSpPr>
            <p:cNvPr id="802834" name="Group 26"/>
            <p:cNvGrpSpPr>
              <a:grpSpLocks/>
            </p:cNvGrpSpPr>
            <p:nvPr/>
          </p:nvGrpSpPr>
          <p:grpSpPr bwMode="auto">
            <a:xfrm>
              <a:off x="3165" y="1255"/>
              <a:ext cx="2251" cy="1402"/>
              <a:chOff x="3107" y="1584"/>
              <a:chExt cx="1927" cy="1131"/>
            </a:xfrm>
          </p:grpSpPr>
          <p:sp>
            <p:nvSpPr>
              <p:cNvPr id="10267" name="AutoShape 27"/>
              <p:cNvSpPr>
                <a:spLocks noChangeArrowheads="1"/>
              </p:cNvSpPr>
              <p:nvPr/>
            </p:nvSpPr>
            <p:spPr bwMode="auto">
              <a:xfrm>
                <a:off x="3155" y="1584"/>
                <a:ext cx="816" cy="528"/>
              </a:xfrm>
              <a:prstGeom prst="flowChartMultidocumen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特征表示</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10268" name="Rectangle 28"/>
              <p:cNvSpPr>
                <a:spLocks noChangeArrowheads="1"/>
              </p:cNvSpPr>
              <p:nvPr/>
            </p:nvSpPr>
            <p:spPr bwMode="auto">
              <a:xfrm>
                <a:off x="3107" y="2400"/>
                <a:ext cx="816" cy="240"/>
              </a:xfrm>
              <a:prstGeom prst="rect">
                <a:avLst/>
              </a:prstGeom>
              <a:solidFill>
                <a:srgbClr val="CCFFFF"/>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机器学习</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37" name="AutoShape 29"/>
              <p:cNvSpPr>
                <a:spLocks noChangeArrowheads="1"/>
              </p:cNvSpPr>
              <p:nvPr/>
            </p:nvSpPr>
            <p:spPr bwMode="auto">
              <a:xfrm>
                <a:off x="3456" y="2160"/>
                <a:ext cx="144" cy="192"/>
              </a:xfrm>
              <a:prstGeom prst="downArrow">
                <a:avLst>
                  <a:gd name="adj1" fmla="val 50000"/>
                  <a:gd name="adj2" fmla="val 33333"/>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10270" name="AutoShape 30"/>
              <p:cNvSpPr>
                <a:spLocks noChangeArrowheads="1"/>
              </p:cNvSpPr>
              <p:nvPr/>
            </p:nvSpPr>
            <p:spPr bwMode="auto">
              <a:xfrm>
                <a:off x="4170" y="2235"/>
                <a:ext cx="864" cy="480"/>
              </a:xfrm>
              <a:prstGeom prst="cube">
                <a:avLst>
                  <a:gd name="adj" fmla="val 25000"/>
                </a:avLst>
              </a:prstGeom>
              <a:solidFill>
                <a:srgbClr val="FFCC99"/>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分类器</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39" name="AutoShape 31"/>
              <p:cNvSpPr>
                <a:spLocks noChangeArrowheads="1"/>
              </p:cNvSpPr>
              <p:nvPr/>
            </p:nvSpPr>
            <p:spPr bwMode="auto">
              <a:xfrm>
                <a:off x="3971" y="2448"/>
                <a:ext cx="144" cy="144"/>
              </a:xfrm>
              <a:prstGeom prst="rightArrow">
                <a:avLst>
                  <a:gd name="adj1" fmla="val 50000"/>
                  <a:gd name="adj2" fmla="val 25000"/>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grpSp>
        <p:sp>
          <p:nvSpPr>
            <p:cNvPr id="10274" name="AutoShape 34"/>
            <p:cNvSpPr>
              <a:spLocks noChangeArrowheads="1"/>
            </p:cNvSpPr>
            <p:nvPr/>
          </p:nvSpPr>
          <p:spPr bwMode="auto">
            <a:xfrm>
              <a:off x="816" y="2921"/>
              <a:ext cx="667" cy="535"/>
            </a:xfrm>
            <a:prstGeom prst="foldedCorner">
              <a:avLst>
                <a:gd name="adj" fmla="val 12500"/>
              </a:avLst>
            </a:prstGeom>
            <a:solidFill>
              <a:srgbClr val="CCFFCC"/>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新文本</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41" name="AutoShape 35"/>
            <p:cNvSpPr>
              <a:spLocks noChangeArrowheads="1"/>
            </p:cNvSpPr>
            <p:nvPr/>
          </p:nvSpPr>
          <p:spPr bwMode="auto">
            <a:xfrm>
              <a:off x="1539" y="3099"/>
              <a:ext cx="1626" cy="179"/>
            </a:xfrm>
            <a:prstGeom prst="rightArrow">
              <a:avLst>
                <a:gd name="adj1" fmla="val 50000"/>
                <a:gd name="adj2" fmla="val 129865"/>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10276" name="AutoShape 36"/>
            <p:cNvSpPr>
              <a:spLocks noChangeArrowheads="1"/>
            </p:cNvSpPr>
            <p:nvPr/>
          </p:nvSpPr>
          <p:spPr bwMode="auto">
            <a:xfrm>
              <a:off x="3221" y="3040"/>
              <a:ext cx="897" cy="356"/>
            </a:xfrm>
            <a:prstGeom prst="flowChartDocument">
              <a:avLst/>
            </a:prstGeom>
            <a:solidFill>
              <a:srgbClr val="FFFF99"/>
            </a:solidFill>
            <a:ln w="9525">
              <a:solidFill>
                <a:schemeClr val="tx1"/>
              </a:solidFill>
              <a:miter lim="800000"/>
              <a:headEnd/>
              <a:tailEnd/>
            </a:ln>
            <a:effectLst>
              <a:outerShdw dist="35921" dir="2700000" algn="ctr" rotWithShape="0">
                <a:schemeClr val="bg2"/>
              </a:outerShdw>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特征表示</a:t>
              </a:r>
              <a:endParaRPr kumimoji="1" lang="ko-KR" altLang="en-US" sz="2400" b="0">
                <a:latin typeface="Times New Roman" panose="02020603050405020304" pitchFamily="18" charset="0"/>
                <a:ea typeface="楷体_GB2312" pitchFamily="49" charset="-122"/>
              </a:endParaRPr>
            </a:p>
          </p:txBody>
        </p:sp>
        <p:sp>
          <p:nvSpPr>
            <p:cNvPr id="802843" name="AutoShape 37"/>
            <p:cNvSpPr>
              <a:spLocks noChangeArrowheads="1"/>
            </p:cNvSpPr>
            <p:nvPr/>
          </p:nvSpPr>
          <p:spPr bwMode="auto">
            <a:xfrm>
              <a:off x="4189" y="2699"/>
              <a:ext cx="897" cy="536"/>
            </a:xfrm>
            <a:custGeom>
              <a:avLst/>
              <a:gdLst>
                <a:gd name="T0" fmla="*/ 618 w 21600"/>
                <a:gd name="T1" fmla="*/ 0 h 21600"/>
                <a:gd name="T2" fmla="*/ 468 w 21600"/>
                <a:gd name="T3" fmla="*/ 121 h 21600"/>
                <a:gd name="T4" fmla="*/ 0 w 21600"/>
                <a:gd name="T5" fmla="*/ 397 h 21600"/>
                <a:gd name="T6" fmla="*/ 336 w 21600"/>
                <a:gd name="T7" fmla="*/ 432 h 21600"/>
                <a:gd name="T8" fmla="*/ 672 w 21600"/>
                <a:gd name="T9" fmla="*/ 285 h 21600"/>
                <a:gd name="T10" fmla="*/ 768 w 21600"/>
                <a:gd name="T11" fmla="*/ 121 h 21600"/>
                <a:gd name="T12" fmla="*/ 17694720 60000 65536"/>
                <a:gd name="T13" fmla="*/ 11796480 60000 65536"/>
                <a:gd name="T14" fmla="*/ 11796480 60000 65536"/>
                <a:gd name="T15" fmla="*/ 5898240 60000 65536"/>
                <a:gd name="T16" fmla="*/ 0 60000 65536"/>
                <a:gd name="T17" fmla="*/ 0 60000 65536"/>
                <a:gd name="T18" fmla="*/ 0 w 21600"/>
                <a:gd name="T19" fmla="*/ 18150 h 21600"/>
                <a:gd name="T20" fmla="*/ 189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7382" y="0"/>
                  </a:moveTo>
                  <a:lnTo>
                    <a:pt x="13163" y="6050"/>
                  </a:lnTo>
                  <a:lnTo>
                    <a:pt x="15863" y="6050"/>
                  </a:lnTo>
                  <a:lnTo>
                    <a:pt x="15863" y="18129"/>
                  </a:lnTo>
                  <a:lnTo>
                    <a:pt x="0" y="18129"/>
                  </a:lnTo>
                  <a:lnTo>
                    <a:pt x="0" y="21600"/>
                  </a:lnTo>
                  <a:lnTo>
                    <a:pt x="18900" y="21600"/>
                  </a:lnTo>
                  <a:lnTo>
                    <a:pt x="18900" y="6050"/>
                  </a:lnTo>
                  <a:lnTo>
                    <a:pt x="21600" y="6050"/>
                  </a:lnTo>
                  <a:close/>
                </a:path>
              </a:pathLst>
            </a:cu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802844" name="AutoShape 38"/>
            <p:cNvSpPr>
              <a:spLocks noChangeArrowheads="1"/>
            </p:cNvSpPr>
            <p:nvPr/>
          </p:nvSpPr>
          <p:spPr bwMode="auto">
            <a:xfrm>
              <a:off x="5127" y="2718"/>
              <a:ext cx="112" cy="560"/>
            </a:xfrm>
            <a:prstGeom prst="downArrow">
              <a:avLst>
                <a:gd name="adj1" fmla="val 50000"/>
                <a:gd name="adj2" fmla="val 125000"/>
              </a:avLst>
            </a:prstGeom>
            <a:solidFill>
              <a:schemeClr val="bg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802845" name="AutoShape 39"/>
            <p:cNvSpPr>
              <a:spLocks noChangeArrowheads="1"/>
            </p:cNvSpPr>
            <p:nvPr/>
          </p:nvSpPr>
          <p:spPr bwMode="auto">
            <a:xfrm>
              <a:off x="4990" y="3278"/>
              <a:ext cx="449" cy="357"/>
            </a:xfrm>
            <a:prstGeom prst="flowChartMagneticTape">
              <a:avLst/>
            </a:prstGeom>
            <a:solidFill>
              <a:srgbClr val="CCCCFF"/>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r>
                <a:rPr kumimoji="1" lang="zh-CN" altLang="en-US" sz="2400" b="0">
                  <a:solidFill>
                    <a:schemeClr val="hlink"/>
                  </a:solidFill>
                  <a:latin typeface="Times New Roman" panose="02020603050405020304" pitchFamily="18" charset="0"/>
                  <a:ea typeface="楷体_GB2312" pitchFamily="49" charset="-122"/>
                </a:rPr>
                <a:t>类别</a:t>
              </a:r>
              <a:endParaRPr kumimoji="1" lang="ko-KR" altLang="en-US" sz="2400" b="0">
                <a:solidFill>
                  <a:schemeClr val="hlink"/>
                </a:solidFill>
                <a:latin typeface="Times New Roman" panose="02020603050405020304" pitchFamily="18" charset="0"/>
                <a:ea typeface="楷体_GB2312" pitchFamily="49" charset="-122"/>
              </a:endParaRPr>
            </a:p>
          </p:txBody>
        </p:sp>
        <p:sp>
          <p:nvSpPr>
            <p:cNvPr id="802846" name="AutoShape 40"/>
            <p:cNvSpPr>
              <a:spLocks noChangeArrowheads="1"/>
            </p:cNvSpPr>
            <p:nvPr/>
          </p:nvSpPr>
          <p:spPr bwMode="auto">
            <a:xfrm flipV="1">
              <a:off x="2436" y="2742"/>
              <a:ext cx="168" cy="417"/>
            </a:xfrm>
            <a:prstGeom prst="upArrow">
              <a:avLst>
                <a:gd name="adj1" fmla="val 50000"/>
                <a:gd name="adj2" fmla="val 62054"/>
              </a:avLst>
            </a:prstGeom>
            <a:solidFill>
              <a:schemeClr val="bg1"/>
            </a:solidFill>
            <a:ln w="9525">
              <a:solidFill>
                <a:schemeClr val="tx1"/>
              </a:solidFill>
              <a:miter lim="800000"/>
              <a:headEnd/>
              <a:tailEnd/>
            </a:ln>
          </p:spPr>
          <p:txBody>
            <a:bodyPr rot="10800000"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楷体_GB2312" pitchFamily="49" charset="-122"/>
              </a:endParaRPr>
            </a:p>
          </p:txBody>
        </p:sp>
        <p:sp>
          <p:nvSpPr>
            <p:cNvPr id="802847" name="Rectangle 31"/>
            <p:cNvSpPr>
              <a:spLocks noChangeArrowheads="1"/>
            </p:cNvSpPr>
            <p:nvPr/>
          </p:nvSpPr>
          <p:spPr bwMode="auto">
            <a:xfrm>
              <a:off x="1200" y="792"/>
              <a:ext cx="1056" cy="33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400">
                  <a:latin typeface="楷体_GB2312" pitchFamily="49" charset="-122"/>
                  <a:ea typeface="楷体_GB2312" pitchFamily="49" charset="-122"/>
                </a:rPr>
                <a:t>文本表示</a:t>
              </a:r>
            </a:p>
          </p:txBody>
        </p:sp>
        <p:sp>
          <p:nvSpPr>
            <p:cNvPr id="802848" name="Rectangle 32"/>
            <p:cNvSpPr>
              <a:spLocks noChangeArrowheads="1"/>
            </p:cNvSpPr>
            <p:nvPr/>
          </p:nvSpPr>
          <p:spPr bwMode="auto">
            <a:xfrm>
              <a:off x="3840" y="792"/>
              <a:ext cx="1056" cy="33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400">
                  <a:latin typeface="楷体_GB2312" pitchFamily="49" charset="-122"/>
                  <a:ea typeface="楷体_GB2312" pitchFamily="49" charset="-122"/>
                </a:rPr>
                <a:t>训练过程</a:t>
              </a:r>
            </a:p>
          </p:txBody>
        </p:sp>
        <p:sp>
          <p:nvSpPr>
            <p:cNvPr id="802849" name="Rectangle 33"/>
            <p:cNvSpPr>
              <a:spLocks noChangeArrowheads="1"/>
            </p:cNvSpPr>
            <p:nvPr/>
          </p:nvSpPr>
          <p:spPr bwMode="auto">
            <a:xfrm>
              <a:off x="2496" y="3816"/>
              <a:ext cx="1056" cy="336"/>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400">
                  <a:latin typeface="楷体_GB2312" pitchFamily="49" charset="-122"/>
                  <a:ea typeface="楷体_GB2312" pitchFamily="49" charset="-122"/>
                </a:rPr>
                <a:t>分类过程</a:t>
              </a:r>
            </a:p>
          </p:txBody>
        </p:sp>
      </p:grpSp>
    </p:spTree>
    <p:extLst>
      <p:ext uri="{BB962C8B-B14F-4D97-AF65-F5344CB8AC3E}">
        <p14:creationId xmlns:p14="http://schemas.microsoft.com/office/powerpoint/2010/main" val="3127675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226" name="Rectangle 2"/>
          <p:cNvSpPr>
            <a:spLocks noGrp="1" noChangeArrowheads="1"/>
          </p:cNvSpPr>
          <p:nvPr>
            <p:ph type="title"/>
          </p:nvPr>
        </p:nvSpPr>
        <p:spPr/>
        <p:txBody>
          <a:bodyPr/>
          <a:lstStyle/>
          <a:p>
            <a:r>
              <a:rPr lang="zh-CN" altLang="en-US" dirty="0"/>
              <a:t>文本</a:t>
            </a:r>
            <a:r>
              <a:rPr lang="zh-CN" altLang="en-US" sz="4000" b="1" dirty="0" smtClean="0">
                <a:latin typeface="微软雅黑" panose="020B0503020204020204" pitchFamily="34" charset="-122"/>
                <a:ea typeface="微软雅黑" panose="020B0503020204020204" pitchFamily="34" charset="-122"/>
              </a:rPr>
              <a:t>分类</a:t>
            </a:r>
            <a:r>
              <a:rPr lang="zh-CN" altLang="en-US" sz="4000" b="1" dirty="0">
                <a:latin typeface="微软雅黑" panose="020B0503020204020204" pitchFamily="34" charset="-122"/>
                <a:ea typeface="微软雅黑" panose="020B0503020204020204" pitchFamily="34" charset="-122"/>
              </a:rPr>
              <a:t>方法</a:t>
            </a:r>
          </a:p>
        </p:txBody>
      </p:sp>
      <p:sp>
        <p:nvSpPr>
          <p:cNvPr id="820227" name="Rectangle 3"/>
          <p:cNvSpPr>
            <a:spLocks noGrp="1" noChangeArrowheads="1"/>
          </p:cNvSpPr>
          <p:nvPr>
            <p:ph type="body" idx="1"/>
          </p:nvPr>
        </p:nvSpPr>
        <p:spPr/>
        <p:txBody>
          <a:bodyPr/>
          <a:lstStyle/>
          <a:p>
            <a:pPr>
              <a:lnSpc>
                <a:spcPct val="120000"/>
              </a:lnSpc>
            </a:pPr>
            <a:r>
              <a:rPr lang="zh-CN" altLang="en-US" sz="3200" dirty="0">
                <a:latin typeface="Times New Roman" pitchFamily="18" charset="0"/>
              </a:rPr>
              <a:t>朴素</a:t>
            </a:r>
            <a:r>
              <a:rPr lang="zh-CN" altLang="en-US" sz="3200" dirty="0" smtClean="0">
                <a:latin typeface="Times New Roman" pitchFamily="18" charset="0"/>
              </a:rPr>
              <a:t>贝叶斯分类器</a:t>
            </a:r>
            <a:endParaRPr lang="zh-CN" altLang="en-US" sz="3200" dirty="0">
              <a:latin typeface="Times New Roman" pitchFamily="18" charset="0"/>
            </a:endParaRPr>
          </a:p>
          <a:p>
            <a:pPr>
              <a:lnSpc>
                <a:spcPct val="120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zh-CN" altLang="en-US" sz="3200" dirty="0">
              <a:latin typeface="Times New Roman" pitchFamily="18" charset="0"/>
            </a:endParaRPr>
          </a:p>
          <a:p>
            <a:pPr>
              <a:lnSpc>
                <a:spcPct val="120000"/>
              </a:lnSpc>
            </a:pPr>
            <a:r>
              <a:rPr lang="en-US" altLang="zh-CN" sz="3200" dirty="0" err="1" smtClean="0">
                <a:latin typeface="Times New Roman" pitchFamily="18" charset="0"/>
              </a:rPr>
              <a:t>Logisitc</a:t>
            </a:r>
            <a:r>
              <a:rPr lang="zh-CN" altLang="en-US" sz="3200" dirty="0" smtClean="0">
                <a:latin typeface="Times New Roman" pitchFamily="18" charset="0"/>
              </a:rPr>
              <a:t>回归</a:t>
            </a:r>
            <a:endParaRPr lang="en-US" altLang="zh-CN" sz="3200" dirty="0" smtClean="0">
              <a:latin typeface="Times New Roman" pitchFamily="18" charset="0"/>
            </a:endParaRPr>
          </a:p>
          <a:p>
            <a:pPr>
              <a:lnSpc>
                <a:spcPct val="120000"/>
              </a:lnSpc>
            </a:pPr>
            <a:r>
              <a:rPr lang="zh-CN" altLang="en-US" sz="3200" dirty="0" smtClean="0">
                <a:latin typeface="Times New Roman" pitchFamily="18" charset="0"/>
              </a:rPr>
              <a:t>决策树</a:t>
            </a:r>
            <a:endParaRPr lang="zh-CN" altLang="en-US" sz="3200" dirty="0">
              <a:latin typeface="Times New Roman" pitchFamily="18" charset="0"/>
            </a:endParaRPr>
          </a:p>
          <a:p>
            <a:pPr>
              <a:lnSpc>
                <a:spcPct val="120000"/>
              </a:lnSpc>
            </a:pPr>
            <a:r>
              <a:rPr lang="zh-CN" altLang="en-US" sz="3200" dirty="0">
                <a:latin typeface="Times New Roman" pitchFamily="18" charset="0"/>
              </a:rPr>
              <a:t>支持向量机（</a:t>
            </a:r>
            <a:r>
              <a:rPr lang="en-US" altLang="zh-CN" sz="3200" dirty="0">
                <a:latin typeface="Times New Roman" pitchFamily="18" charset="0"/>
              </a:rPr>
              <a:t>SVM</a:t>
            </a:r>
            <a:r>
              <a:rPr lang="zh-CN" altLang="en-US" sz="3200" dirty="0">
                <a:latin typeface="Times New Roman" pitchFamily="18" charset="0"/>
              </a:rPr>
              <a:t>）</a:t>
            </a:r>
          </a:p>
          <a:p>
            <a:pPr>
              <a:lnSpc>
                <a:spcPct val="120000"/>
              </a:lnSpc>
            </a:pPr>
            <a:r>
              <a:rPr lang="zh-CN" altLang="en-US" sz="3200" dirty="0" smtClean="0">
                <a:latin typeface="Times New Roman" pitchFamily="18" charset="0"/>
              </a:rPr>
              <a:t>随机森林（</a:t>
            </a:r>
            <a:r>
              <a:rPr lang="en-US" altLang="zh-CN" sz="3200" dirty="0" smtClean="0">
                <a:latin typeface="Times New Roman" pitchFamily="18" charset="0"/>
              </a:rPr>
              <a:t>RF</a:t>
            </a:r>
            <a:r>
              <a:rPr lang="zh-CN" altLang="en-US" sz="3200" dirty="0" smtClean="0">
                <a:latin typeface="Times New Roman" pitchFamily="18" charset="0"/>
              </a:rPr>
              <a:t>）</a:t>
            </a:r>
            <a:endParaRPr lang="zh-CN" altLang="en-US" sz="3200" dirty="0">
              <a:latin typeface="Times New Roman" pitchFamily="18" charset="0"/>
            </a:endParaRPr>
          </a:p>
          <a:p>
            <a:pPr>
              <a:lnSpc>
                <a:spcPct val="120000"/>
              </a:lnSpc>
            </a:pPr>
            <a:r>
              <a:rPr lang="zh-CN" altLang="en-US" sz="3200" dirty="0" smtClean="0">
                <a:latin typeface="Times New Roman" pitchFamily="18" charset="0"/>
              </a:rPr>
              <a:t>深度网络（</a:t>
            </a:r>
            <a:r>
              <a:rPr lang="en-US" altLang="zh-CN" sz="3200" dirty="0" smtClean="0">
                <a:latin typeface="Times New Roman" pitchFamily="18" charset="0"/>
              </a:rPr>
              <a:t>Deep Learning</a:t>
            </a:r>
            <a:r>
              <a:rPr lang="zh-CN" altLang="en-US" sz="3200" dirty="0" smtClean="0">
                <a:latin typeface="Times New Roman" pitchFamily="18" charset="0"/>
              </a:rPr>
              <a:t>）</a:t>
            </a:r>
            <a:endParaRPr lang="zh-CN" altLang="en-US" sz="3200" dirty="0">
              <a:latin typeface="Times New Roman" pitchFamily="18" charset="0"/>
            </a:endParaRPr>
          </a:p>
          <a:p>
            <a:pPr>
              <a:lnSpc>
                <a:spcPct val="120000"/>
              </a:lnSpc>
            </a:pPr>
            <a:r>
              <a:rPr lang="en-US" altLang="zh-CN" sz="3200" dirty="0">
                <a:latin typeface="Times New Roman" pitchFamily="18" charset="0"/>
              </a:rPr>
              <a:t>…</a:t>
            </a:r>
          </a:p>
        </p:txBody>
      </p:sp>
    </p:spTree>
    <p:extLst>
      <p:ext uri="{BB962C8B-B14F-4D97-AF65-F5344CB8AC3E}">
        <p14:creationId xmlns:p14="http://schemas.microsoft.com/office/powerpoint/2010/main" val="29990539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219041" y="171451"/>
            <a:ext cx="10971372" cy="487363"/>
          </a:xfrm>
        </p:spPr>
        <p:txBody>
          <a:bodyPr/>
          <a:lstStyle/>
          <a:p>
            <a:pPr eaLnBrk="1" hangingPunct="1"/>
            <a:r>
              <a:rPr lang="zh-CN" altLang="en-US" sz="3800" dirty="0" smtClean="0"/>
              <a:t>第三章：文本分类</a:t>
            </a:r>
            <a:endParaRPr lang="zh-CN" altLang="en-US" sz="3800" dirty="0"/>
          </a:p>
        </p:txBody>
      </p:sp>
      <p:sp>
        <p:nvSpPr>
          <p:cNvPr id="582659" name="Rectangle 3"/>
          <p:cNvSpPr>
            <a:spLocks noGrp="1" noChangeArrowheads="1"/>
          </p:cNvSpPr>
          <p:nvPr>
            <p:ph type="body" idx="1"/>
          </p:nvPr>
        </p:nvSpPr>
        <p:spPr/>
        <p:txBody>
          <a:bodyPr/>
          <a:lstStyle/>
          <a:p>
            <a:pPr>
              <a:lnSpc>
                <a:spcPct val="125000"/>
              </a:lnSpc>
            </a:pPr>
            <a:r>
              <a:rPr lang="zh-CN" altLang="en-US" sz="3200" dirty="0" smtClean="0">
                <a:latin typeface="Times New Roman" pitchFamily="18" charset="0"/>
              </a:rPr>
              <a:t>引言</a:t>
            </a:r>
          </a:p>
          <a:p>
            <a:pPr>
              <a:lnSpc>
                <a:spcPct val="125000"/>
              </a:lnSpc>
            </a:pPr>
            <a:r>
              <a:rPr lang="zh-CN" altLang="en-US" sz="3200" dirty="0" smtClean="0">
                <a:latin typeface="Times New Roman" pitchFamily="18" charset="0"/>
              </a:rPr>
              <a:t>朴素贝叶斯分类器</a:t>
            </a:r>
          </a:p>
          <a:p>
            <a:pPr>
              <a:lnSpc>
                <a:spcPct val="125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支持向量机（</a:t>
            </a:r>
            <a:r>
              <a:rPr lang="en-US" altLang="zh-CN" sz="3200" dirty="0" smtClean="0">
                <a:latin typeface="Times New Roman" pitchFamily="18" charset="0"/>
              </a:rPr>
              <a:t>SVM</a:t>
            </a:r>
            <a:r>
              <a:rPr lang="zh-CN" altLang="en-US" sz="3200" dirty="0" smtClean="0">
                <a:latin typeface="Times New Roman" pitchFamily="18" charset="0"/>
              </a:rPr>
              <a:t>）</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性能评价方法</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本章小节</a:t>
            </a:r>
            <a:endParaRPr lang="zh-CN" altLang="en-US" sz="3200" dirty="0">
              <a:latin typeface="Times New Roman" pitchFamily="18" charset="0"/>
            </a:endParaRPr>
          </a:p>
        </p:txBody>
      </p:sp>
    </p:spTree>
    <p:extLst>
      <p:ext uri="{BB962C8B-B14F-4D97-AF65-F5344CB8AC3E}">
        <p14:creationId xmlns:p14="http://schemas.microsoft.com/office/powerpoint/2010/main" val="154922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82659">
                                            <p:txEl>
                                              <p:pRg st="1" end="1"/>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250" name="Rectangle 2"/>
          <p:cNvSpPr>
            <a:spLocks noGrp="1" noChangeArrowheads="1"/>
          </p:cNvSpPr>
          <p:nvPr>
            <p:ph type="title"/>
          </p:nvPr>
        </p:nvSpPr>
        <p:spPr>
          <a:xfrm>
            <a:off x="1219041" y="171451"/>
            <a:ext cx="10971372" cy="487363"/>
          </a:xfrm>
        </p:spPr>
        <p:txBody>
          <a:bodyPr/>
          <a:lstStyle/>
          <a:p>
            <a:r>
              <a:rPr lang="zh-CN" altLang="en-US" sz="3900" b="1" dirty="0">
                <a:latin typeface="微软雅黑" panose="020B0503020204020204" pitchFamily="34" charset="-122"/>
                <a:ea typeface="微软雅黑" panose="020B0503020204020204" pitchFamily="34" charset="-122"/>
              </a:rPr>
              <a:t>朴素贝叶斯分类器（</a:t>
            </a:r>
            <a:r>
              <a:rPr lang="en-US" altLang="zh-CN" sz="3900" b="1" dirty="0">
                <a:latin typeface="微软雅黑" panose="020B0503020204020204" pitchFamily="34" charset="-122"/>
                <a:ea typeface="微软雅黑" panose="020B0503020204020204" pitchFamily="34" charset="-122"/>
              </a:rPr>
              <a:t>Naïve Bayes</a:t>
            </a:r>
            <a:r>
              <a:rPr lang="zh-CN" altLang="en-US" sz="3900" b="1" dirty="0">
                <a:latin typeface="微软雅黑" panose="020B0503020204020204" pitchFamily="34" charset="-122"/>
                <a:ea typeface="微软雅黑" panose="020B0503020204020204" pitchFamily="34" charset="-122"/>
              </a:rPr>
              <a:t>）</a:t>
            </a:r>
          </a:p>
        </p:txBody>
      </p:sp>
      <mc:AlternateContent xmlns:mc="http://schemas.openxmlformats.org/markup-compatibility/2006" xmlns:a14="http://schemas.microsoft.com/office/drawing/2010/main">
        <mc:Choice Requires="a14">
          <p:sp>
            <p:nvSpPr>
              <p:cNvPr id="821251" name="Rectangle 3"/>
              <p:cNvSpPr>
                <a:spLocks noGrp="1" noChangeArrowheads="1"/>
              </p:cNvSpPr>
              <p:nvPr>
                <p:ph type="body" idx="1"/>
              </p:nvPr>
            </p:nvSpPr>
            <p:spPr/>
            <p:txBody>
              <a:bodyPr/>
              <a:lstStyle/>
              <a:p>
                <a:pPr>
                  <a:lnSpc>
                    <a:spcPct val="150000"/>
                  </a:lnSpc>
                </a:pPr>
                <a:r>
                  <a:rPr lang="zh-CN" altLang="en-US" sz="3200" dirty="0">
                    <a:latin typeface="Times New Roman" pitchFamily="18" charset="0"/>
                  </a:rPr>
                  <a:t>给定文档</a:t>
                </a:r>
                <a14:m>
                  <m:oMath xmlns:m="http://schemas.openxmlformats.org/officeDocument/2006/math">
                    <m:r>
                      <a:rPr lang="en-US" altLang="zh-CN" sz="3200" i="1">
                        <a:latin typeface="Cambria Math"/>
                      </a:rPr>
                      <m:t>𝑑</m:t>
                    </m:r>
                  </m:oMath>
                </a14:m>
                <a:r>
                  <a:rPr lang="zh-CN" altLang="en-US" sz="3200" dirty="0">
                    <a:latin typeface="Times New Roman" pitchFamily="18" charset="0"/>
                  </a:rPr>
                  <a:t>，判别其属于类别</a:t>
                </a:r>
                <a:r>
                  <a:rPr lang="zh-CN" altLang="en-US" sz="3200" dirty="0" smtClean="0">
                    <a:latin typeface="Times New Roman" pitchFamily="18" charset="0"/>
                  </a:rPr>
                  <a:t>集合</a:t>
                </a:r>
                <a14:m>
                  <m:oMath xmlns:m="http://schemas.openxmlformats.org/officeDocument/2006/math">
                    <m:r>
                      <a:rPr lang="en-US" altLang="zh-CN" sz="3200" i="1" dirty="0" smtClean="0">
                        <a:latin typeface="Cambria Math"/>
                        <a:cs typeface="Times New Roman" pitchFamily="18" charset="0"/>
                        <a:sym typeface="Euclid Math One" pitchFamily="18" charset="2"/>
                      </a:rPr>
                      <m:t>𝐶</m:t>
                    </m:r>
                  </m:oMath>
                </a14:m>
                <a:r>
                  <a:rPr lang="zh-CN" altLang="en-US" sz="3200" dirty="0" smtClean="0">
                    <a:latin typeface="Times New Roman" pitchFamily="18" charset="0"/>
                  </a:rPr>
                  <a:t>中</a:t>
                </a:r>
                <a:r>
                  <a:rPr lang="zh-CN" altLang="en-US" sz="3200" dirty="0">
                    <a:latin typeface="Times New Roman" pitchFamily="18" charset="0"/>
                  </a:rPr>
                  <a:t>的哪一类</a:t>
                </a:r>
              </a:p>
              <a:p>
                <a:endParaRPr lang="zh-CN" altLang="en-US" sz="3200" dirty="0">
                  <a:latin typeface="Times New Roman" pitchFamily="18" charset="0"/>
                </a:endParaRPr>
              </a:p>
              <a:p>
                <a:endParaRPr lang="zh-CN" altLang="en-US" sz="3200" dirty="0">
                  <a:latin typeface="Times New Roman" pitchFamily="18" charset="0"/>
                </a:endParaRPr>
              </a:p>
              <a:p>
                <a:endParaRPr lang="zh-CN" altLang="en-US" sz="3200" dirty="0">
                  <a:latin typeface="Times New Roman" pitchFamily="18" charset="0"/>
                </a:endParaRPr>
              </a:p>
              <a:p>
                <a:pPr>
                  <a:lnSpc>
                    <a:spcPct val="150000"/>
                  </a:lnSpc>
                </a:pPr>
                <a:r>
                  <a:rPr lang="zh-CN" altLang="en-US" sz="3200" dirty="0" smtClean="0">
                    <a:latin typeface="Times New Roman" pitchFamily="18" charset="0"/>
                  </a:rPr>
                  <a:t>贝叶斯公式</a:t>
                </a:r>
                <a:endParaRPr lang="en-US" altLang="zh-CN" sz="3000" dirty="0">
                  <a:latin typeface="Times New Roman"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US" altLang="zh-CN" sz="3200">
                          <a:latin typeface="Cambria Math"/>
                        </a:rPr>
                        <m:t>Pr</m:t>
                      </m:r>
                      <m:d>
                        <m:dPr>
                          <m:ctrlPr>
                            <a:rPr lang="en-US" altLang="zh-CN" sz="3200" i="1">
                              <a:latin typeface="Cambria Math"/>
                            </a:rPr>
                          </m:ctrlPr>
                        </m:dPr>
                        <m:e>
                          <m:r>
                            <a:rPr lang="en-US" altLang="zh-CN" sz="3200" i="1">
                              <a:latin typeface="Cambria Math"/>
                            </a:rPr>
                            <m:t>𝑐</m:t>
                          </m:r>
                        </m:e>
                        <m:e>
                          <m:sSub>
                            <m:sSubPr>
                              <m:ctrlPr>
                                <a:rPr lang="en-US" altLang="zh-CN" sz="3200" i="1">
                                  <a:latin typeface="Cambria Math"/>
                                </a:rPr>
                              </m:ctrlPr>
                            </m:sSubPr>
                            <m:e>
                              <m:acc>
                                <m:accPr>
                                  <m:chr m:val="⃗"/>
                                  <m:ctrlPr>
                                    <a:rPr lang="en-US" altLang="zh-CN" sz="3200" i="1">
                                      <a:latin typeface="Cambria Math"/>
                                    </a:rPr>
                                  </m:ctrlPr>
                                </m:accPr>
                                <m:e>
                                  <m:r>
                                    <a:rPr lang="en-US" altLang="zh-CN" sz="3200" i="1">
                                      <a:latin typeface="Cambria Math"/>
                                    </a:rPr>
                                    <m:t>𝑥</m:t>
                                  </m:r>
                                </m:e>
                              </m:acc>
                            </m:e>
                            <m:sub>
                              <m:r>
                                <a:rPr lang="en-US" altLang="zh-CN" sz="3200" i="1">
                                  <a:latin typeface="Cambria Math"/>
                                </a:rPr>
                                <m:t>𝑑</m:t>
                              </m:r>
                            </m:sub>
                          </m:sSub>
                        </m:e>
                      </m:d>
                      <m:r>
                        <a:rPr lang="en-US" altLang="zh-CN" sz="3200">
                          <a:latin typeface="Cambria Math"/>
                        </a:rPr>
                        <m:t>=</m:t>
                      </m:r>
                      <m:f>
                        <m:fPr>
                          <m:ctrlPr>
                            <a:rPr lang="en-US" altLang="zh-CN" sz="3200" i="1">
                              <a:latin typeface="Cambria Math"/>
                            </a:rPr>
                          </m:ctrlPr>
                        </m:fPr>
                        <m:num>
                          <m:r>
                            <m:rPr>
                              <m:sty m:val="p"/>
                            </m:rPr>
                            <a:rPr lang="en-US" altLang="zh-CN" sz="3200">
                              <a:latin typeface="Cambria Math"/>
                            </a:rPr>
                            <m:t>Pr</m:t>
                          </m:r>
                          <m:r>
                            <a:rPr lang="en-US" altLang="zh-CN" sz="3200" i="1">
                              <a:latin typeface="Cambria Math"/>
                            </a:rPr>
                            <m:t>⁡(</m:t>
                          </m:r>
                          <m:sSub>
                            <m:sSubPr>
                              <m:ctrlPr>
                                <a:rPr lang="en-US" altLang="zh-CN" sz="3200" i="1">
                                  <a:latin typeface="Cambria Math"/>
                                </a:rPr>
                              </m:ctrlPr>
                            </m:sSubPr>
                            <m:e>
                              <m:acc>
                                <m:accPr>
                                  <m:chr m:val="⃗"/>
                                  <m:ctrlPr>
                                    <a:rPr lang="en-US" altLang="zh-CN" sz="3200" i="1">
                                      <a:latin typeface="Cambria Math"/>
                                    </a:rPr>
                                  </m:ctrlPr>
                                </m:accPr>
                                <m:e>
                                  <m:r>
                                    <a:rPr lang="en-US" altLang="zh-CN" sz="3200" i="1">
                                      <a:latin typeface="Cambria Math"/>
                                    </a:rPr>
                                    <m:t>𝑥</m:t>
                                  </m:r>
                                </m:e>
                              </m:acc>
                            </m:e>
                            <m:sub>
                              <m:r>
                                <a:rPr lang="en-US" altLang="zh-CN" sz="3200" i="1">
                                  <a:latin typeface="Cambria Math"/>
                                </a:rPr>
                                <m:t>𝑑</m:t>
                              </m:r>
                            </m:sub>
                          </m:sSub>
                          <m:r>
                            <a:rPr lang="en-US" altLang="zh-CN" sz="3200" i="1">
                              <a:latin typeface="Cambria Math"/>
                            </a:rPr>
                            <m:t>|</m:t>
                          </m:r>
                          <m:r>
                            <a:rPr lang="en-US" altLang="zh-CN" sz="3200" i="1">
                              <a:latin typeface="Cambria Math"/>
                            </a:rPr>
                            <m:t>𝑐</m:t>
                          </m:r>
                          <m:r>
                            <a:rPr lang="en-US" altLang="zh-CN" sz="3200" i="1">
                              <a:latin typeface="Cambria Math"/>
                            </a:rPr>
                            <m:t>)</m:t>
                          </m:r>
                          <m:r>
                            <m:rPr>
                              <m:sty m:val="p"/>
                            </m:rPr>
                            <a:rPr lang="en-US" altLang="zh-CN" sz="3200">
                              <a:latin typeface="Cambria Math"/>
                            </a:rPr>
                            <m:t>Pr</m:t>
                          </m:r>
                          <m:r>
                            <a:rPr lang="en-US" altLang="zh-CN" sz="3200" i="1">
                              <a:latin typeface="Cambria Math"/>
                            </a:rPr>
                            <m:t>⁡(</m:t>
                          </m:r>
                          <m:r>
                            <a:rPr lang="en-US" altLang="zh-CN" sz="3200" i="1">
                              <a:latin typeface="Cambria Math"/>
                            </a:rPr>
                            <m:t>𝑐</m:t>
                          </m:r>
                          <m:r>
                            <a:rPr lang="en-US" altLang="zh-CN" sz="3200" i="1">
                              <a:latin typeface="Cambria Math"/>
                            </a:rPr>
                            <m:t>)</m:t>
                          </m:r>
                        </m:num>
                        <m:den>
                          <m:r>
                            <m:rPr>
                              <m:sty m:val="p"/>
                            </m:rPr>
                            <a:rPr lang="en-US" altLang="zh-CN" sz="3200">
                              <a:latin typeface="Cambria Math"/>
                            </a:rPr>
                            <m:t>Pr</m:t>
                          </m:r>
                          <m:r>
                            <a:rPr lang="en-US" altLang="zh-CN" sz="3200" i="1">
                              <a:latin typeface="Cambria Math"/>
                            </a:rPr>
                            <m:t>⁡(</m:t>
                          </m:r>
                          <m:sSub>
                            <m:sSubPr>
                              <m:ctrlPr>
                                <a:rPr lang="en-US" altLang="zh-CN" sz="3200" i="1">
                                  <a:latin typeface="Cambria Math"/>
                                </a:rPr>
                              </m:ctrlPr>
                            </m:sSubPr>
                            <m:e>
                              <m:acc>
                                <m:accPr>
                                  <m:chr m:val="⃗"/>
                                  <m:ctrlPr>
                                    <a:rPr lang="en-US" altLang="zh-CN" sz="3200" i="1">
                                      <a:latin typeface="Cambria Math"/>
                                    </a:rPr>
                                  </m:ctrlPr>
                                </m:accPr>
                                <m:e>
                                  <m:r>
                                    <a:rPr lang="en-US" altLang="zh-CN" sz="3200" i="1">
                                      <a:latin typeface="Cambria Math"/>
                                    </a:rPr>
                                    <m:t>𝑥</m:t>
                                  </m:r>
                                </m:e>
                              </m:acc>
                            </m:e>
                            <m:sub>
                              <m:r>
                                <a:rPr lang="en-US" altLang="zh-CN" sz="3200" i="1">
                                  <a:latin typeface="Cambria Math"/>
                                </a:rPr>
                                <m:t>𝑑</m:t>
                              </m:r>
                            </m:sub>
                          </m:sSub>
                          <m:r>
                            <a:rPr lang="en-US" altLang="zh-CN" sz="3200" i="1">
                              <a:latin typeface="Cambria Math"/>
                            </a:rPr>
                            <m:t>)</m:t>
                          </m:r>
                        </m:den>
                      </m:f>
                      <m:r>
                        <a:rPr lang="en-US" altLang="zh-CN" sz="3200" i="1">
                          <a:latin typeface="Cambria Math"/>
                          <a:ea typeface="Cambria Math"/>
                        </a:rPr>
                        <m:t>∝</m:t>
                      </m:r>
                      <m:r>
                        <m:rPr>
                          <m:sty m:val="p"/>
                        </m:rPr>
                        <a:rPr lang="en-US" altLang="zh-CN" sz="3200">
                          <a:latin typeface="Cambria Math"/>
                        </a:rPr>
                        <m:t>Pr</m:t>
                      </m:r>
                      <m:r>
                        <a:rPr lang="en-US" altLang="zh-CN" sz="3200" i="1">
                          <a:latin typeface="Cambria Math"/>
                        </a:rPr>
                        <m:t>⁡(</m:t>
                      </m:r>
                      <m:sSub>
                        <m:sSubPr>
                          <m:ctrlPr>
                            <a:rPr lang="en-US" altLang="zh-CN" sz="3200" i="1">
                              <a:latin typeface="Cambria Math"/>
                            </a:rPr>
                          </m:ctrlPr>
                        </m:sSubPr>
                        <m:e>
                          <m:acc>
                            <m:accPr>
                              <m:chr m:val="⃗"/>
                              <m:ctrlPr>
                                <a:rPr lang="en-US" altLang="zh-CN" sz="3200" i="1">
                                  <a:latin typeface="Cambria Math"/>
                                </a:rPr>
                              </m:ctrlPr>
                            </m:accPr>
                            <m:e>
                              <m:r>
                                <a:rPr lang="en-US" altLang="zh-CN" sz="3200" i="1">
                                  <a:latin typeface="Cambria Math"/>
                                </a:rPr>
                                <m:t>𝑥</m:t>
                              </m:r>
                            </m:e>
                          </m:acc>
                        </m:e>
                        <m:sub>
                          <m:r>
                            <a:rPr lang="en-US" altLang="zh-CN" sz="3200" i="1">
                              <a:latin typeface="Cambria Math"/>
                            </a:rPr>
                            <m:t>𝑑</m:t>
                          </m:r>
                        </m:sub>
                      </m:sSub>
                      <m:r>
                        <a:rPr lang="en-US" altLang="zh-CN" sz="3200" i="1">
                          <a:latin typeface="Cambria Math"/>
                        </a:rPr>
                        <m:t>|</m:t>
                      </m:r>
                      <m:r>
                        <a:rPr lang="en-US" altLang="zh-CN" sz="3200" i="1">
                          <a:latin typeface="Cambria Math"/>
                        </a:rPr>
                        <m:t>𝑐</m:t>
                      </m:r>
                      <m:r>
                        <a:rPr lang="en-US" altLang="zh-CN" sz="3200" i="1">
                          <a:latin typeface="Cambria Math"/>
                        </a:rPr>
                        <m:t>)</m:t>
                      </m:r>
                      <m:r>
                        <m:rPr>
                          <m:sty m:val="p"/>
                        </m:rPr>
                        <a:rPr lang="en-US" altLang="zh-CN" sz="3200">
                          <a:latin typeface="Cambria Math"/>
                        </a:rPr>
                        <m:t>Pr</m:t>
                      </m:r>
                      <m:r>
                        <a:rPr lang="en-US" altLang="zh-CN" sz="3200" i="1">
                          <a:latin typeface="Cambria Math"/>
                        </a:rPr>
                        <m:t>⁡(</m:t>
                      </m:r>
                      <m:r>
                        <a:rPr lang="en-US" altLang="zh-CN" sz="3200" i="1">
                          <a:latin typeface="Cambria Math"/>
                        </a:rPr>
                        <m:t>𝑐</m:t>
                      </m:r>
                      <m:r>
                        <a:rPr lang="en-US" altLang="zh-CN" sz="3200" i="1">
                          <a:latin typeface="Cambria Math"/>
                        </a:rPr>
                        <m:t>)</m:t>
                      </m:r>
                    </m:oMath>
                  </m:oMathPara>
                </a14:m>
                <a:endParaRPr lang="zh-CN" altLang="en-US" sz="3200" dirty="0"/>
              </a:p>
            </p:txBody>
          </p:sp>
        </mc:Choice>
        <mc:Fallback xmlns="">
          <p:sp>
            <p:nvSpPr>
              <p:cNvPr id="821251" name="Rectangle 3"/>
              <p:cNvSpPr>
                <a:spLocks noGrp="1" noRot="1" noChangeAspect="1" noMove="1" noResize="1" noEditPoints="1" noAdjustHandles="1" noChangeArrowheads="1" noChangeShapeType="1" noTextEdit="1"/>
              </p:cNvSpPr>
              <p:nvPr>
                <p:ph type="body" idx="1"/>
              </p:nvPr>
            </p:nvSpPr>
            <p:spPr>
              <a:blipFill rotWithShape="1">
                <a:blip r:embed="rId2"/>
                <a:stretch>
                  <a:fillRect l="-12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graphicFrame>
            <p:nvGraphicFramePr>
              <p:cNvPr id="2" name="表格 1"/>
              <p:cNvGraphicFramePr>
                <a:graphicFrameLocks noGrp="1"/>
              </p:cNvGraphicFramePr>
              <p:nvPr>
                <p:extLst>
                  <p:ext uri="{D42A27DB-BD31-4B8C-83A1-F6EECF244321}">
                    <p14:modId xmlns:p14="http://schemas.microsoft.com/office/powerpoint/2010/main" val="2510304253"/>
                  </p:ext>
                </p:extLst>
              </p:nvPr>
            </p:nvGraphicFramePr>
            <p:xfrm>
              <a:off x="1980406" y="2286000"/>
              <a:ext cx="8126940" cy="1179640"/>
            </p:xfrm>
            <a:graphic>
              <a:graphicData uri="http://schemas.openxmlformats.org/drawingml/2006/table">
                <a:tbl>
                  <a:tblPr firstRow="1" bandRow="1">
                    <a:tableStyleId>{5940675A-B579-460E-94D1-54222C63F5DA}</a:tableStyleId>
                  </a:tblPr>
                  <a:tblGrid>
                    <a:gridCol w="1354490"/>
                    <a:gridCol w="1354490"/>
                    <a:gridCol w="1354490"/>
                    <a:gridCol w="1354490"/>
                    <a:gridCol w="1354490"/>
                    <a:gridCol w="1354490"/>
                  </a:tblGrid>
                  <a:tr h="370840">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𝑓</m:t>
                                    </m:r>
                                  </m:e>
                                  <m:sub>
                                    <m:r>
                                      <a:rPr lang="en-US" altLang="zh-CN" sz="3200" b="0" i="1" smtClean="0">
                                        <a:latin typeface="Cambria Math"/>
                                      </a:rPr>
                                      <m:t>1</m:t>
                                    </m:r>
                                  </m:sub>
                                </m:sSub>
                              </m:oMath>
                            </m:oMathPara>
                          </a14:m>
                          <a:endParaRPr lang="zh-CN" altLang="en-US" sz="3200" dirty="0"/>
                        </a:p>
                      </a:txBody>
                      <a:tcPr>
                        <a:solidFill>
                          <a:schemeClr val="bg1">
                            <a:lumMod val="85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𝑓</m:t>
                                    </m:r>
                                  </m:e>
                                  <m:sub>
                                    <m:r>
                                      <a:rPr lang="en-US" altLang="zh-CN" sz="3200" b="0" i="1" smtClean="0">
                                        <a:latin typeface="Cambria Math"/>
                                      </a:rPr>
                                      <m:t>2</m:t>
                                    </m:r>
                                  </m:sub>
                                </m:sSub>
                              </m:oMath>
                            </m:oMathPara>
                          </a14:m>
                          <a:endParaRPr lang="zh-CN" altLang="en-US" sz="3200" dirty="0"/>
                        </a:p>
                      </a:txBody>
                      <a:tcPr>
                        <a:solidFill>
                          <a:schemeClr val="bg1">
                            <a:lumMod val="85000"/>
                          </a:schemeClr>
                        </a:solidFill>
                      </a:tcPr>
                    </a:tc>
                    <a:tc>
                      <a:txBody>
                        <a:bodyPr/>
                        <a:lstStyle/>
                        <a:p>
                          <a:pPr/>
                          <a14:m>
                            <m:oMathPara xmlns:m="http://schemas.openxmlformats.org/officeDocument/2006/math">
                              <m:oMathParaPr>
                                <m:jc m:val="centerGroup"/>
                              </m:oMathParaPr>
                              <m:oMath xmlns:m="http://schemas.openxmlformats.org/officeDocument/2006/math">
                                <m:r>
                                  <a:rPr lang="zh-CN" altLang="en-US" sz="3200" i="1" smtClean="0">
                                    <a:latin typeface="Cambria Math"/>
                                  </a:rPr>
                                  <m:t>⋯</m:t>
                                </m:r>
                              </m:oMath>
                            </m:oMathPara>
                          </a14:m>
                          <a:endParaRPr lang="zh-CN" altLang="en-US" sz="3200" dirty="0"/>
                        </a:p>
                      </a:txBody>
                      <a:tcPr>
                        <a:solidFill>
                          <a:schemeClr val="bg1">
                            <a:lumMod val="85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𝑓</m:t>
                                    </m:r>
                                  </m:e>
                                  <m:sub>
                                    <m:r>
                                      <a:rPr lang="en-US" altLang="zh-CN" sz="3200" b="0" i="1" smtClean="0">
                                        <a:latin typeface="Cambria Math"/>
                                      </a:rPr>
                                      <m:t>𝑣</m:t>
                                    </m:r>
                                  </m:sub>
                                </m:sSub>
                              </m:oMath>
                            </m:oMathPara>
                          </a14:m>
                          <a:endParaRPr lang="zh-CN" altLang="en-US" sz="3200" dirty="0"/>
                        </a:p>
                      </a:txBody>
                      <a:tcP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zh-CN" altLang="en-US" sz="3200" i="1" smtClean="0">
                                    <a:latin typeface="Cambria Math"/>
                                  </a:rPr>
                                  <m:t>⋯</m:t>
                                </m:r>
                              </m:oMath>
                            </m:oMathPara>
                          </a14:m>
                          <a:endParaRPr lang="zh-CN" altLang="en-US" sz="3200" dirty="0"/>
                        </a:p>
                      </a:txBody>
                      <a:tcPr>
                        <a:solidFill>
                          <a:schemeClr val="bg1">
                            <a:lumMod val="85000"/>
                          </a:schemeClr>
                        </a:solidFill>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𝑓</m:t>
                                    </m:r>
                                  </m:e>
                                  <m:sub>
                                    <m:r>
                                      <a:rPr lang="en-US" altLang="zh-CN" sz="3200" b="0" i="1" smtClean="0">
                                        <a:latin typeface="Cambria Math"/>
                                      </a:rPr>
                                      <m:t>𝑉</m:t>
                                    </m:r>
                                  </m:sub>
                                </m:sSub>
                              </m:oMath>
                            </m:oMathPara>
                          </a14:m>
                          <a:endParaRPr lang="zh-CN" altLang="en-US" sz="3200" dirty="0"/>
                        </a:p>
                      </a:txBody>
                      <a:tcPr>
                        <a:solidFill>
                          <a:schemeClr val="bg1">
                            <a:lumMod val="85000"/>
                          </a:schemeClr>
                        </a:solidFill>
                      </a:tcPr>
                    </a:tc>
                  </a:tr>
                  <a:tr h="370840">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𝑥</m:t>
                                    </m:r>
                                  </m:e>
                                  <m:sub>
                                    <m:r>
                                      <a:rPr lang="en-US" altLang="zh-CN" sz="3200" b="0" i="1" smtClean="0">
                                        <a:latin typeface="Cambria Math"/>
                                      </a:rPr>
                                      <m:t>𝑑</m:t>
                                    </m:r>
                                    <m:r>
                                      <a:rPr lang="en-US" altLang="zh-CN" sz="3200" b="0" i="1" smtClean="0">
                                        <a:latin typeface="Cambria Math"/>
                                      </a:rPr>
                                      <m:t>,1</m:t>
                                    </m:r>
                                  </m:sub>
                                </m:sSub>
                              </m:oMath>
                            </m:oMathPara>
                          </a14:m>
                          <a:endParaRPr lang="zh-CN" altLang="en-US" sz="3200"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𝑥</m:t>
                                    </m:r>
                                  </m:e>
                                  <m:sub>
                                    <m:r>
                                      <a:rPr lang="en-US" altLang="zh-CN" sz="3200" b="0" i="1" smtClean="0">
                                        <a:latin typeface="Cambria Math"/>
                                      </a:rPr>
                                      <m:t>𝑑</m:t>
                                    </m:r>
                                    <m:r>
                                      <a:rPr lang="en-US" altLang="zh-CN" sz="3200" b="0" i="1" smtClean="0">
                                        <a:latin typeface="Cambria Math"/>
                                      </a:rPr>
                                      <m:t>,2</m:t>
                                    </m:r>
                                  </m:sub>
                                </m:sSub>
                              </m:oMath>
                            </m:oMathPara>
                          </a14:m>
                          <a:endParaRPr lang="zh-CN" alt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zh-CN" altLang="en-US" sz="3200" i="1" smtClean="0">
                                    <a:latin typeface="Cambria Math"/>
                                  </a:rPr>
                                  <m:t>⋯</m:t>
                                </m:r>
                              </m:oMath>
                            </m:oMathPara>
                          </a14:m>
                          <a:endParaRPr lang="zh-CN" altLang="en-US" sz="3200"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𝑥</m:t>
                                    </m:r>
                                  </m:e>
                                  <m:sub>
                                    <m:r>
                                      <a:rPr lang="en-US" altLang="zh-CN" sz="3200" b="0" i="1" smtClean="0">
                                        <a:latin typeface="Cambria Math"/>
                                      </a:rPr>
                                      <m:t>𝑑</m:t>
                                    </m:r>
                                    <m:r>
                                      <a:rPr lang="en-US" altLang="zh-CN" sz="3200" b="0" i="1" smtClean="0">
                                        <a:latin typeface="Cambria Math"/>
                                      </a:rPr>
                                      <m:t>,</m:t>
                                    </m:r>
                                    <m:r>
                                      <a:rPr lang="en-US" altLang="zh-CN" sz="3200" b="0" i="1" smtClean="0">
                                        <a:latin typeface="Cambria Math"/>
                                      </a:rPr>
                                      <m:t>𝑣</m:t>
                                    </m:r>
                                  </m:sub>
                                </m:sSub>
                              </m:oMath>
                            </m:oMathPara>
                          </a14:m>
                          <a:endParaRPr lang="zh-CN" altLang="en-US" sz="3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zh-CN" altLang="en-US" sz="3200" i="1" smtClean="0">
                                    <a:latin typeface="Cambria Math"/>
                                  </a:rPr>
                                  <m:t>⋯</m:t>
                                </m:r>
                              </m:oMath>
                            </m:oMathPara>
                          </a14:m>
                          <a:endParaRPr lang="zh-CN" altLang="en-US" sz="3200"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altLang="zh-CN" sz="3200" i="1" smtClean="0">
                                        <a:latin typeface="Cambria Math"/>
                                      </a:rPr>
                                    </m:ctrlPr>
                                  </m:sSubPr>
                                  <m:e>
                                    <m:r>
                                      <a:rPr lang="en-US" altLang="zh-CN" sz="3200" b="0" i="1" smtClean="0">
                                        <a:latin typeface="Cambria Math"/>
                                      </a:rPr>
                                      <m:t>𝑥</m:t>
                                    </m:r>
                                  </m:e>
                                  <m:sub>
                                    <m:r>
                                      <a:rPr lang="en-US" altLang="zh-CN" sz="3200" b="0" i="1" smtClean="0">
                                        <a:latin typeface="Cambria Math"/>
                                      </a:rPr>
                                      <m:t>𝑑</m:t>
                                    </m:r>
                                    <m:r>
                                      <a:rPr lang="en-US" altLang="zh-CN" sz="3200" b="0" i="1" smtClean="0">
                                        <a:latin typeface="Cambria Math"/>
                                      </a:rPr>
                                      <m:t>,</m:t>
                                    </m:r>
                                    <m:r>
                                      <a:rPr lang="en-US" altLang="zh-CN" sz="3200" b="0" i="1" smtClean="0">
                                        <a:latin typeface="Cambria Math"/>
                                      </a:rPr>
                                      <m:t>𝑉</m:t>
                                    </m:r>
                                  </m:sub>
                                </m:sSub>
                              </m:oMath>
                            </m:oMathPara>
                          </a14:m>
                          <a:endParaRPr lang="zh-CN" altLang="en-US" sz="3200" dirty="0"/>
                        </a:p>
                      </a:txBody>
                      <a:tcPr/>
                    </a:tc>
                  </a:tr>
                </a:tbl>
              </a:graphicData>
            </a:graphic>
          </p:graphicFrame>
        </mc:Choice>
        <mc:Fallback xmlns="">
          <p:graphicFrame>
            <p:nvGraphicFramePr>
              <p:cNvPr id="2" name="表格 1"/>
              <p:cNvGraphicFramePr>
                <a:graphicFrameLocks noGrp="1"/>
              </p:cNvGraphicFramePr>
              <p:nvPr>
                <p:extLst>
                  <p:ext uri="{D42A27DB-BD31-4B8C-83A1-F6EECF244321}">
                    <p14:modId xmlns:p14="http://schemas.microsoft.com/office/powerpoint/2010/main" val="2510304253"/>
                  </p:ext>
                </p:extLst>
              </p:nvPr>
            </p:nvGraphicFramePr>
            <p:xfrm>
              <a:off x="1980406" y="2286000"/>
              <a:ext cx="8126940" cy="1179640"/>
            </p:xfrm>
            <a:graphic>
              <a:graphicData uri="http://schemas.openxmlformats.org/drawingml/2006/table">
                <a:tbl>
                  <a:tblPr firstRow="1" bandRow="1">
                    <a:tableStyleId>{5940675A-B579-460E-94D1-54222C63F5DA}</a:tableStyleId>
                  </a:tblPr>
                  <a:tblGrid>
                    <a:gridCol w="1354490"/>
                    <a:gridCol w="1354490"/>
                    <a:gridCol w="1354490"/>
                    <a:gridCol w="1354490"/>
                    <a:gridCol w="1354490"/>
                    <a:gridCol w="1354490"/>
                  </a:tblGrid>
                  <a:tr h="579120">
                    <a:tc>
                      <a:txBody>
                        <a:bodyPr/>
                        <a:lstStyle/>
                        <a:p>
                          <a:endParaRPr lang="zh-CN"/>
                        </a:p>
                      </a:txBody>
                      <a:tcPr>
                        <a:blipFill rotWithShape="1">
                          <a:blip r:embed="rId3"/>
                          <a:stretch>
                            <a:fillRect l="-450" r="-500901" b="-104211"/>
                          </a:stretch>
                        </a:blipFill>
                      </a:tcPr>
                    </a:tc>
                    <a:tc>
                      <a:txBody>
                        <a:bodyPr/>
                        <a:lstStyle/>
                        <a:p>
                          <a:endParaRPr lang="zh-CN"/>
                        </a:p>
                      </a:txBody>
                      <a:tcPr>
                        <a:blipFill rotWithShape="1">
                          <a:blip r:embed="rId3"/>
                          <a:stretch>
                            <a:fillRect l="-100450" r="-400901" b="-104211"/>
                          </a:stretch>
                        </a:blipFill>
                      </a:tcPr>
                    </a:tc>
                    <a:tc>
                      <a:txBody>
                        <a:bodyPr/>
                        <a:lstStyle/>
                        <a:p>
                          <a:endParaRPr lang="zh-CN"/>
                        </a:p>
                      </a:txBody>
                      <a:tcPr>
                        <a:blipFill rotWithShape="1">
                          <a:blip r:embed="rId3"/>
                          <a:stretch>
                            <a:fillRect l="-199552" r="-299103" b="-104211"/>
                          </a:stretch>
                        </a:blipFill>
                      </a:tcPr>
                    </a:tc>
                    <a:tc>
                      <a:txBody>
                        <a:bodyPr/>
                        <a:lstStyle/>
                        <a:p>
                          <a:endParaRPr lang="zh-CN"/>
                        </a:p>
                      </a:txBody>
                      <a:tcPr>
                        <a:blipFill rotWithShape="1">
                          <a:blip r:embed="rId3"/>
                          <a:stretch>
                            <a:fillRect l="-300901" r="-200450" b="-104211"/>
                          </a:stretch>
                        </a:blipFill>
                      </a:tcPr>
                    </a:tc>
                    <a:tc>
                      <a:txBody>
                        <a:bodyPr/>
                        <a:lstStyle/>
                        <a:p>
                          <a:endParaRPr lang="zh-CN"/>
                        </a:p>
                      </a:txBody>
                      <a:tcPr>
                        <a:blipFill rotWithShape="1">
                          <a:blip r:embed="rId3"/>
                          <a:stretch>
                            <a:fillRect l="-400901" r="-100450" b="-104211"/>
                          </a:stretch>
                        </a:blipFill>
                      </a:tcPr>
                    </a:tc>
                    <a:tc>
                      <a:txBody>
                        <a:bodyPr/>
                        <a:lstStyle/>
                        <a:p>
                          <a:endParaRPr lang="zh-CN"/>
                        </a:p>
                      </a:txBody>
                      <a:tcPr>
                        <a:blipFill rotWithShape="1">
                          <a:blip r:embed="rId3"/>
                          <a:stretch>
                            <a:fillRect l="-500901" r="-450" b="-104211"/>
                          </a:stretch>
                        </a:blipFill>
                      </a:tcPr>
                    </a:tc>
                  </a:tr>
                  <a:tr h="600520">
                    <a:tc>
                      <a:txBody>
                        <a:bodyPr/>
                        <a:lstStyle/>
                        <a:p>
                          <a:endParaRPr lang="zh-CN"/>
                        </a:p>
                      </a:txBody>
                      <a:tcPr>
                        <a:blipFill rotWithShape="1">
                          <a:blip r:embed="rId3"/>
                          <a:stretch>
                            <a:fillRect l="-450" t="-95960" r="-500901"/>
                          </a:stretch>
                        </a:blipFill>
                      </a:tcPr>
                    </a:tc>
                    <a:tc>
                      <a:txBody>
                        <a:bodyPr/>
                        <a:lstStyle/>
                        <a:p>
                          <a:endParaRPr lang="zh-CN"/>
                        </a:p>
                      </a:txBody>
                      <a:tcPr>
                        <a:blipFill rotWithShape="1">
                          <a:blip r:embed="rId3"/>
                          <a:stretch>
                            <a:fillRect l="-100450" t="-95960" r="-400901"/>
                          </a:stretch>
                        </a:blipFill>
                      </a:tcPr>
                    </a:tc>
                    <a:tc>
                      <a:txBody>
                        <a:bodyPr/>
                        <a:lstStyle/>
                        <a:p>
                          <a:endParaRPr lang="zh-CN"/>
                        </a:p>
                      </a:txBody>
                      <a:tcPr>
                        <a:blipFill rotWithShape="1">
                          <a:blip r:embed="rId3"/>
                          <a:stretch>
                            <a:fillRect l="-199552" t="-95960" r="-299103"/>
                          </a:stretch>
                        </a:blipFill>
                      </a:tcPr>
                    </a:tc>
                    <a:tc>
                      <a:txBody>
                        <a:bodyPr/>
                        <a:lstStyle/>
                        <a:p>
                          <a:endParaRPr lang="zh-CN"/>
                        </a:p>
                      </a:txBody>
                      <a:tcPr>
                        <a:blipFill rotWithShape="1">
                          <a:blip r:embed="rId3"/>
                          <a:stretch>
                            <a:fillRect l="-300901" t="-95960" r="-200450"/>
                          </a:stretch>
                        </a:blipFill>
                      </a:tcPr>
                    </a:tc>
                    <a:tc>
                      <a:txBody>
                        <a:bodyPr/>
                        <a:lstStyle/>
                        <a:p>
                          <a:endParaRPr lang="zh-CN"/>
                        </a:p>
                      </a:txBody>
                      <a:tcPr>
                        <a:blipFill rotWithShape="1">
                          <a:blip r:embed="rId3"/>
                          <a:stretch>
                            <a:fillRect l="-400901" t="-95960" r="-100450"/>
                          </a:stretch>
                        </a:blipFill>
                      </a:tcPr>
                    </a:tc>
                    <a:tc>
                      <a:txBody>
                        <a:bodyPr/>
                        <a:lstStyle/>
                        <a:p>
                          <a:endParaRPr lang="zh-CN"/>
                        </a:p>
                      </a:txBody>
                      <a:tcPr>
                        <a:blipFill rotWithShape="1">
                          <a:blip r:embed="rId3"/>
                          <a:stretch>
                            <a:fillRect l="-500901" t="-95960" r="-450"/>
                          </a:stretch>
                        </a:blipFill>
                      </a:tcPr>
                    </a:tc>
                  </a:tr>
                </a:tbl>
              </a:graphicData>
            </a:graphic>
          </p:graphicFrame>
        </mc:Fallback>
      </mc:AlternateContent>
    </p:spTree>
    <p:extLst>
      <p:ext uri="{BB962C8B-B14F-4D97-AF65-F5344CB8AC3E}">
        <p14:creationId xmlns:p14="http://schemas.microsoft.com/office/powerpoint/2010/main" val="4309450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独立性假设</a:t>
            </a:r>
          </a:p>
        </p:txBody>
      </p:sp>
      <p:grpSp>
        <p:nvGrpSpPr>
          <p:cNvPr id="822275" name="Group 3"/>
          <p:cNvGrpSpPr>
            <a:grpSpLocks/>
          </p:cNvGrpSpPr>
          <p:nvPr/>
        </p:nvGrpSpPr>
        <p:grpSpPr bwMode="auto">
          <a:xfrm>
            <a:off x="2558108" y="1295400"/>
            <a:ext cx="7074197" cy="2524888"/>
            <a:chOff x="1854" y="960"/>
            <a:chExt cx="2792" cy="1074"/>
          </a:xfrm>
        </p:grpSpPr>
        <p:sp>
          <p:nvSpPr>
            <p:cNvPr id="822276" name="Oval 4"/>
            <p:cNvSpPr>
              <a:spLocks noChangeArrowheads="1"/>
            </p:cNvSpPr>
            <p:nvPr/>
          </p:nvSpPr>
          <p:spPr bwMode="auto">
            <a:xfrm>
              <a:off x="3168" y="960"/>
              <a:ext cx="392" cy="176"/>
            </a:xfrm>
            <a:prstGeom prst="ellipse">
              <a:avLst/>
            </a:prstGeom>
            <a:solidFill>
              <a:srgbClr val="FF9966"/>
            </a:solidFill>
            <a:ln w="28575">
              <a:solidFill>
                <a:schemeClr val="tx1"/>
              </a:solidFill>
              <a:round/>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he-IL" sz="2000">
                  <a:latin typeface="Times New Roman" panose="02020603050405020304" pitchFamily="18" charset="0"/>
                  <a:ea typeface="宋体" panose="02010600030101010101" pitchFamily="2" charset="-122"/>
                  <a:cs typeface="Times New Roman (Hebrew)" charset="-79"/>
                </a:rPr>
                <a:t>Flu</a:t>
              </a:r>
            </a:p>
          </p:txBody>
        </p:sp>
        <p:sp>
          <p:nvSpPr>
            <p:cNvPr id="822277" name="Oval 5"/>
            <p:cNvSpPr>
              <a:spLocks noChangeArrowheads="1"/>
            </p:cNvSpPr>
            <p:nvPr/>
          </p:nvSpPr>
          <p:spPr bwMode="auto">
            <a:xfrm>
              <a:off x="1920" y="1680"/>
              <a:ext cx="392" cy="176"/>
            </a:xfrm>
            <a:prstGeom prst="ellipse">
              <a:avLst/>
            </a:prstGeom>
            <a:solidFill>
              <a:srgbClr val="FF9966"/>
            </a:solidFill>
            <a:ln w="28575">
              <a:solidFill>
                <a:schemeClr val="tx1"/>
              </a:solidFill>
              <a:round/>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he-IL" sz="2000" i="1">
                  <a:latin typeface="Times New Roman" panose="02020603050405020304" pitchFamily="18" charset="0"/>
                  <a:ea typeface="宋体" panose="02010600030101010101" pitchFamily="2" charset="-122"/>
                  <a:cs typeface="Times New Roman (Hebrew)" charset="-79"/>
                </a:rPr>
                <a:t>f</a:t>
              </a:r>
              <a:r>
                <a:rPr lang="en-US" altLang="he-IL" sz="2000" i="1" baseline="-25000">
                  <a:latin typeface="Times New Roman" panose="02020603050405020304" pitchFamily="18" charset="0"/>
                  <a:ea typeface="宋体" panose="02010600030101010101" pitchFamily="2" charset="-122"/>
                  <a:cs typeface="Times New Roman (Hebrew)" charset="-79"/>
                </a:rPr>
                <a:t>1</a:t>
              </a:r>
              <a:endParaRPr lang="en-US" altLang="he-IL" sz="2000" i="1">
                <a:latin typeface="Times New Roman" panose="02020603050405020304" pitchFamily="18" charset="0"/>
                <a:ea typeface="宋体" panose="02010600030101010101" pitchFamily="2" charset="-122"/>
                <a:cs typeface="Times New Roman (Hebrew)" charset="-79"/>
              </a:endParaRPr>
            </a:p>
          </p:txBody>
        </p:sp>
        <p:sp>
          <p:nvSpPr>
            <p:cNvPr id="822278" name="Oval 6"/>
            <p:cNvSpPr>
              <a:spLocks noChangeArrowheads="1"/>
            </p:cNvSpPr>
            <p:nvPr/>
          </p:nvSpPr>
          <p:spPr bwMode="auto">
            <a:xfrm>
              <a:off x="2448" y="1680"/>
              <a:ext cx="392" cy="176"/>
            </a:xfrm>
            <a:prstGeom prst="ellipse">
              <a:avLst/>
            </a:prstGeom>
            <a:solidFill>
              <a:srgbClr val="FF9966"/>
            </a:solidFill>
            <a:ln w="28575">
              <a:solidFill>
                <a:schemeClr val="tx1"/>
              </a:solidFill>
              <a:round/>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he-IL" sz="2000" i="1">
                  <a:latin typeface="Times New Roman" panose="02020603050405020304" pitchFamily="18" charset="0"/>
                  <a:ea typeface="宋体" panose="02010600030101010101" pitchFamily="2" charset="-122"/>
                  <a:cs typeface="Times New Roman (Hebrew)" charset="-79"/>
                </a:rPr>
                <a:t>f</a:t>
              </a:r>
              <a:r>
                <a:rPr lang="en-US" altLang="he-IL" sz="2000" i="1" baseline="-25000">
                  <a:latin typeface="Times New Roman" panose="02020603050405020304" pitchFamily="18" charset="0"/>
                  <a:ea typeface="宋体" panose="02010600030101010101" pitchFamily="2" charset="-122"/>
                  <a:cs typeface="Times New Roman (Hebrew)" charset="-79"/>
                </a:rPr>
                <a:t>2</a:t>
              </a:r>
              <a:endParaRPr lang="en-US" altLang="he-IL" sz="2000" i="1">
                <a:latin typeface="Times New Roman" panose="02020603050405020304" pitchFamily="18" charset="0"/>
                <a:ea typeface="宋体" panose="02010600030101010101" pitchFamily="2" charset="-122"/>
                <a:cs typeface="Times New Roman (Hebrew)" charset="-79"/>
              </a:endParaRPr>
            </a:p>
          </p:txBody>
        </p:sp>
        <p:sp>
          <p:nvSpPr>
            <p:cNvPr id="822279" name="Oval 7"/>
            <p:cNvSpPr>
              <a:spLocks noChangeArrowheads="1"/>
            </p:cNvSpPr>
            <p:nvPr/>
          </p:nvSpPr>
          <p:spPr bwMode="auto">
            <a:xfrm>
              <a:off x="4080" y="1680"/>
              <a:ext cx="392" cy="176"/>
            </a:xfrm>
            <a:prstGeom prst="ellipse">
              <a:avLst/>
            </a:prstGeom>
            <a:solidFill>
              <a:srgbClr val="FF9966"/>
            </a:solidFill>
            <a:ln w="28575">
              <a:solidFill>
                <a:schemeClr val="tx1"/>
              </a:solidFill>
              <a:round/>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he-IL" sz="2000" i="1">
                  <a:latin typeface="Times New Roman" panose="02020603050405020304" pitchFamily="18" charset="0"/>
                  <a:ea typeface="宋体" panose="02010600030101010101" pitchFamily="2" charset="-122"/>
                  <a:cs typeface="Times New Roman (Hebrew)" charset="-79"/>
                </a:rPr>
                <a:t>f</a:t>
              </a:r>
              <a:r>
                <a:rPr lang="en-US" altLang="he-IL" sz="2000" i="1" baseline="-25000">
                  <a:latin typeface="Times New Roman" panose="02020603050405020304" pitchFamily="18" charset="0"/>
                  <a:ea typeface="宋体" panose="02010600030101010101" pitchFamily="2" charset="-122"/>
                  <a:cs typeface="Times New Roman (Hebrew)" charset="-79"/>
                </a:rPr>
                <a:t>5</a:t>
              </a:r>
              <a:endParaRPr lang="en-US" altLang="he-IL" sz="2000" i="1">
                <a:latin typeface="Times New Roman" panose="02020603050405020304" pitchFamily="18" charset="0"/>
                <a:ea typeface="宋体" panose="02010600030101010101" pitchFamily="2" charset="-122"/>
                <a:cs typeface="Times New Roman (Hebrew)" charset="-79"/>
              </a:endParaRPr>
            </a:p>
          </p:txBody>
        </p:sp>
        <p:sp>
          <p:nvSpPr>
            <p:cNvPr id="822280" name="Oval 8"/>
            <p:cNvSpPr>
              <a:spLocks noChangeArrowheads="1"/>
            </p:cNvSpPr>
            <p:nvPr/>
          </p:nvSpPr>
          <p:spPr bwMode="auto">
            <a:xfrm>
              <a:off x="3072" y="1680"/>
              <a:ext cx="392" cy="176"/>
            </a:xfrm>
            <a:prstGeom prst="ellipse">
              <a:avLst/>
            </a:prstGeom>
            <a:solidFill>
              <a:srgbClr val="FF9966"/>
            </a:solidFill>
            <a:ln w="28575">
              <a:solidFill>
                <a:schemeClr val="tx1"/>
              </a:solidFill>
              <a:round/>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he-IL" sz="2000" i="1">
                  <a:latin typeface="Times New Roman" panose="02020603050405020304" pitchFamily="18" charset="0"/>
                  <a:ea typeface="宋体" panose="02010600030101010101" pitchFamily="2" charset="-122"/>
                  <a:cs typeface="Times New Roman (Hebrew)" charset="-79"/>
                </a:rPr>
                <a:t>f</a:t>
              </a:r>
              <a:r>
                <a:rPr lang="en-US" altLang="he-IL" sz="2000" i="1" baseline="-25000">
                  <a:latin typeface="Times New Roman" panose="02020603050405020304" pitchFamily="18" charset="0"/>
                  <a:ea typeface="宋体" panose="02010600030101010101" pitchFamily="2" charset="-122"/>
                  <a:cs typeface="Times New Roman (Hebrew)" charset="-79"/>
                </a:rPr>
                <a:t>3</a:t>
              </a:r>
            </a:p>
          </p:txBody>
        </p:sp>
        <p:cxnSp>
          <p:nvCxnSpPr>
            <p:cNvPr id="822281" name="AutoShape 9"/>
            <p:cNvCxnSpPr>
              <a:cxnSpLocks noChangeShapeType="1"/>
              <a:stCxn id="822276" idx="4"/>
              <a:endCxn id="822277" idx="0"/>
            </p:cNvCxnSpPr>
            <p:nvPr/>
          </p:nvCxnSpPr>
          <p:spPr bwMode="auto">
            <a:xfrm flipH="1">
              <a:off x="2116" y="1145"/>
              <a:ext cx="1248" cy="526"/>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282" name="AutoShape 10"/>
            <p:cNvCxnSpPr>
              <a:cxnSpLocks noChangeShapeType="1"/>
              <a:stCxn id="822276" idx="4"/>
              <a:endCxn id="822278" idx="0"/>
            </p:cNvCxnSpPr>
            <p:nvPr/>
          </p:nvCxnSpPr>
          <p:spPr bwMode="auto">
            <a:xfrm flipH="1">
              <a:off x="2644" y="1145"/>
              <a:ext cx="720" cy="526"/>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283" name="AutoShape 11"/>
            <p:cNvCxnSpPr>
              <a:cxnSpLocks noChangeShapeType="1"/>
              <a:stCxn id="822276" idx="4"/>
              <a:endCxn id="822280" idx="0"/>
            </p:cNvCxnSpPr>
            <p:nvPr/>
          </p:nvCxnSpPr>
          <p:spPr bwMode="auto">
            <a:xfrm flipH="1">
              <a:off x="3268" y="1145"/>
              <a:ext cx="96" cy="526"/>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2284" name="AutoShape 12"/>
            <p:cNvCxnSpPr>
              <a:cxnSpLocks noChangeShapeType="1"/>
              <a:stCxn id="822276" idx="4"/>
              <a:endCxn id="822279" idx="0"/>
            </p:cNvCxnSpPr>
            <p:nvPr/>
          </p:nvCxnSpPr>
          <p:spPr bwMode="auto">
            <a:xfrm>
              <a:off x="3364" y="1145"/>
              <a:ext cx="912" cy="526"/>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2285" name="Oval 13"/>
            <p:cNvSpPr>
              <a:spLocks noChangeArrowheads="1"/>
            </p:cNvSpPr>
            <p:nvPr/>
          </p:nvSpPr>
          <p:spPr bwMode="auto">
            <a:xfrm>
              <a:off x="3600" y="1680"/>
              <a:ext cx="392" cy="176"/>
            </a:xfrm>
            <a:prstGeom prst="ellipse">
              <a:avLst/>
            </a:prstGeom>
            <a:solidFill>
              <a:srgbClr val="FF9966"/>
            </a:solidFill>
            <a:ln w="28575">
              <a:solidFill>
                <a:schemeClr val="tx1"/>
              </a:solidFill>
              <a:round/>
              <a:headEnd type="none" w="sm" len="sm"/>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altLang="he-IL" sz="2000" i="1">
                  <a:latin typeface="Times New Roman" panose="02020603050405020304" pitchFamily="18" charset="0"/>
                  <a:ea typeface="宋体" panose="02010600030101010101" pitchFamily="2" charset="-122"/>
                  <a:cs typeface="Times New Roman (Hebrew)" charset="-79"/>
                </a:rPr>
                <a:t>f</a:t>
              </a:r>
              <a:r>
                <a:rPr lang="en-US" altLang="he-IL" sz="2000" i="1" baseline="-25000">
                  <a:latin typeface="Times New Roman" panose="02020603050405020304" pitchFamily="18" charset="0"/>
                  <a:ea typeface="宋体" panose="02010600030101010101" pitchFamily="2" charset="-122"/>
                  <a:cs typeface="Times New Roman (Hebrew)" charset="-79"/>
                </a:rPr>
                <a:t>4</a:t>
              </a:r>
              <a:endParaRPr lang="en-US" altLang="he-IL" sz="2000" i="1">
                <a:latin typeface="Times New Roman" panose="02020603050405020304" pitchFamily="18" charset="0"/>
                <a:ea typeface="宋体" panose="02010600030101010101" pitchFamily="2" charset="-122"/>
                <a:cs typeface="Times New Roman (Hebrew)" charset="-79"/>
              </a:endParaRPr>
            </a:p>
          </p:txBody>
        </p:sp>
        <p:cxnSp>
          <p:nvCxnSpPr>
            <p:cNvPr id="822286" name="AutoShape 14"/>
            <p:cNvCxnSpPr>
              <a:cxnSpLocks noChangeShapeType="1"/>
              <a:stCxn id="822276" idx="4"/>
              <a:endCxn id="822285" idx="0"/>
            </p:cNvCxnSpPr>
            <p:nvPr/>
          </p:nvCxnSpPr>
          <p:spPr bwMode="auto">
            <a:xfrm>
              <a:off x="3364" y="1145"/>
              <a:ext cx="432" cy="526"/>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2287" name="Text Box 15"/>
            <p:cNvSpPr txBox="1">
              <a:spLocks noChangeArrowheads="1"/>
            </p:cNvSpPr>
            <p:nvPr/>
          </p:nvSpPr>
          <p:spPr bwMode="auto">
            <a:xfrm>
              <a:off x="3691" y="1902"/>
              <a:ext cx="227" cy="131"/>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he-IL" sz="1400">
                  <a:latin typeface="Times New Roman" panose="02020603050405020304" pitchFamily="18" charset="0"/>
                  <a:ea typeface="宋体" panose="02010600030101010101" pitchFamily="2" charset="-122"/>
                  <a:cs typeface="Times New Roman (Hebrew)" charset="-79"/>
                </a:rPr>
                <a:t>fever</a:t>
              </a:r>
            </a:p>
          </p:txBody>
        </p:sp>
        <p:sp>
          <p:nvSpPr>
            <p:cNvPr id="822288" name="Text Box 16"/>
            <p:cNvSpPr txBox="1">
              <a:spLocks noChangeArrowheads="1"/>
            </p:cNvSpPr>
            <p:nvPr/>
          </p:nvSpPr>
          <p:spPr bwMode="auto">
            <a:xfrm>
              <a:off x="2522" y="1902"/>
              <a:ext cx="227" cy="131"/>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he-IL" sz="1400">
                  <a:latin typeface="Times New Roman" panose="02020603050405020304" pitchFamily="18" charset="0"/>
                  <a:ea typeface="宋体" panose="02010600030101010101" pitchFamily="2" charset="-122"/>
                  <a:cs typeface="Times New Roman (Hebrew)" charset="-79"/>
                </a:rPr>
                <a:t>sinus</a:t>
              </a:r>
            </a:p>
          </p:txBody>
        </p:sp>
        <p:sp>
          <p:nvSpPr>
            <p:cNvPr id="822289" name="Text Box 17"/>
            <p:cNvSpPr txBox="1">
              <a:spLocks noChangeArrowheads="1"/>
            </p:cNvSpPr>
            <p:nvPr/>
          </p:nvSpPr>
          <p:spPr bwMode="auto">
            <a:xfrm>
              <a:off x="3110" y="1902"/>
              <a:ext cx="254" cy="131"/>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he-IL" sz="1400">
                  <a:latin typeface="Times New Roman" panose="02020603050405020304" pitchFamily="18" charset="0"/>
                  <a:ea typeface="宋体" panose="02010600030101010101" pitchFamily="2" charset="-122"/>
                  <a:cs typeface="Times New Roman (Hebrew)" charset="-79"/>
                </a:rPr>
                <a:t>cough</a:t>
              </a:r>
            </a:p>
          </p:txBody>
        </p:sp>
        <p:sp>
          <p:nvSpPr>
            <p:cNvPr id="822290" name="Text Box 18"/>
            <p:cNvSpPr txBox="1">
              <a:spLocks noChangeArrowheads="1"/>
            </p:cNvSpPr>
            <p:nvPr/>
          </p:nvSpPr>
          <p:spPr bwMode="auto">
            <a:xfrm>
              <a:off x="1854" y="1903"/>
              <a:ext cx="392" cy="131"/>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he-IL" sz="1400">
                  <a:latin typeface="Times New Roman" panose="02020603050405020304" pitchFamily="18" charset="0"/>
                  <a:ea typeface="宋体" panose="02010600030101010101" pitchFamily="2" charset="-122"/>
                  <a:cs typeface="Times New Roman (Hebrew)" charset="-79"/>
                </a:rPr>
                <a:t>runnynose</a:t>
              </a:r>
            </a:p>
          </p:txBody>
        </p:sp>
        <p:sp>
          <p:nvSpPr>
            <p:cNvPr id="822291" name="Text Box 19"/>
            <p:cNvSpPr txBox="1">
              <a:spLocks noChangeArrowheads="1"/>
            </p:cNvSpPr>
            <p:nvPr/>
          </p:nvSpPr>
          <p:spPr bwMode="auto">
            <a:xfrm>
              <a:off x="4203" y="1902"/>
              <a:ext cx="443" cy="131"/>
            </a:xfrm>
            <a:prstGeom prst="rect">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eaLnBrk="0" hangingPunct="0"/>
              <a:r>
                <a:rPr lang="en-US" altLang="he-IL" sz="1400">
                  <a:latin typeface="Times New Roman" panose="02020603050405020304" pitchFamily="18" charset="0"/>
                  <a:ea typeface="宋体" panose="02010600030101010101" pitchFamily="2" charset="-122"/>
                  <a:cs typeface="Times New Roman (Hebrew)" charset="-79"/>
                </a:rPr>
                <a:t>muscle-ache</a:t>
              </a:r>
            </a:p>
          </p:txBody>
        </p:sp>
      </p:grpSp>
      <p:grpSp>
        <p:nvGrpSpPr>
          <p:cNvPr id="5" name="组合 4"/>
          <p:cNvGrpSpPr/>
          <p:nvPr/>
        </p:nvGrpSpPr>
        <p:grpSpPr>
          <a:xfrm>
            <a:off x="297209" y="4572000"/>
            <a:ext cx="11595995" cy="1556161"/>
            <a:chOff x="297209" y="4572000"/>
            <a:chExt cx="11595995" cy="1556161"/>
          </a:xfrm>
        </p:grpSpPr>
        <mc:AlternateContent xmlns:mc="http://schemas.openxmlformats.org/markup-compatibility/2006" xmlns:a14="http://schemas.microsoft.com/office/drawing/2010/main">
          <mc:Choice Requires="a14">
            <p:sp>
              <p:nvSpPr>
                <p:cNvPr id="3" name="矩形 2"/>
                <p:cNvSpPr/>
                <p:nvPr/>
              </p:nvSpPr>
              <p:spPr>
                <a:xfrm>
                  <a:off x="297209" y="4572000"/>
                  <a:ext cx="11595995" cy="4924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sz="2600" b="0" smtClean="0">
                            <a:latin typeface="Cambria Math"/>
                          </a:rPr>
                          <m:t>Pr</m:t>
                        </m:r>
                        <m:d>
                          <m:dPr>
                            <m:ctrlPr>
                              <a:rPr lang="en-US" altLang="zh-CN" sz="2600" b="0" i="1">
                                <a:latin typeface="Cambria Math"/>
                              </a:rPr>
                            </m:ctrlPr>
                          </m:dPr>
                          <m:e>
                            <m:sSub>
                              <m:sSubPr>
                                <m:ctrlPr>
                                  <a:rPr lang="en-US" altLang="zh-CN" sz="2600" b="0" i="1">
                                    <a:latin typeface="Cambria Math"/>
                                  </a:rPr>
                                </m:ctrlPr>
                              </m:sSubPr>
                              <m:e>
                                <m:r>
                                  <a:rPr lang="en-US" altLang="zh-CN" sz="2600" b="0" i="1">
                                    <a:latin typeface="Cambria Math"/>
                                  </a:rPr>
                                  <m:t>𝑓</m:t>
                                </m:r>
                              </m:e>
                              <m:sub>
                                <m:r>
                                  <a:rPr lang="en-US" altLang="zh-CN" sz="2600" b="0" i="1">
                                    <a:latin typeface="Cambria Math"/>
                                  </a:rPr>
                                  <m:t>1</m:t>
                                </m:r>
                              </m:sub>
                            </m:sSub>
                            <m:r>
                              <a:rPr lang="en-US" altLang="zh-CN" sz="2600" b="0" i="1">
                                <a:latin typeface="Cambria Math"/>
                              </a:rPr>
                              <m:t>, </m:t>
                            </m:r>
                            <m:sSub>
                              <m:sSubPr>
                                <m:ctrlPr>
                                  <a:rPr lang="en-US" altLang="zh-CN" sz="2600" b="0" i="1">
                                    <a:latin typeface="Cambria Math"/>
                                  </a:rPr>
                                </m:ctrlPr>
                              </m:sSubPr>
                              <m:e>
                                <m:r>
                                  <a:rPr lang="en-US" altLang="zh-CN" sz="2600" b="0" i="1">
                                    <a:latin typeface="Cambria Math"/>
                                  </a:rPr>
                                  <m:t>𝑓</m:t>
                                </m:r>
                              </m:e>
                              <m:sub>
                                <m:r>
                                  <a:rPr lang="en-US" altLang="zh-CN" sz="2600" b="0" i="1">
                                    <a:latin typeface="Cambria Math"/>
                                  </a:rPr>
                                  <m:t>2</m:t>
                                </m:r>
                              </m:sub>
                            </m:sSub>
                            <m:r>
                              <a:rPr lang="en-US" altLang="zh-CN" sz="2600" b="0" i="1">
                                <a:latin typeface="Cambria Math"/>
                              </a:rPr>
                              <m:t>,</m:t>
                            </m:r>
                            <m:r>
                              <a:rPr lang="en-US" altLang="zh-CN" sz="2600" b="0" i="1">
                                <a:latin typeface="Cambria Math"/>
                                <a:ea typeface="Cambria Math"/>
                              </a:rPr>
                              <m:t>⋯,</m:t>
                            </m:r>
                            <m:sSub>
                              <m:sSubPr>
                                <m:ctrlPr>
                                  <a:rPr lang="en-US" altLang="zh-CN" sz="2600" b="0" i="1">
                                    <a:latin typeface="Cambria Math"/>
                                    <a:ea typeface="Cambria Math"/>
                                  </a:rPr>
                                </m:ctrlPr>
                              </m:sSubPr>
                              <m:e>
                                <m:r>
                                  <a:rPr lang="en-US" altLang="zh-CN" sz="2600" b="0" i="1">
                                    <a:latin typeface="Cambria Math"/>
                                    <a:ea typeface="Cambria Math"/>
                                  </a:rPr>
                                  <m:t>𝑓</m:t>
                                </m:r>
                              </m:e>
                              <m:sub>
                                <m:r>
                                  <a:rPr lang="en-US" altLang="zh-CN" sz="2600" b="0" i="1">
                                    <a:latin typeface="Cambria Math"/>
                                    <a:ea typeface="Cambria Math"/>
                                  </a:rPr>
                                  <m:t>5</m:t>
                                </m:r>
                              </m:sub>
                            </m:sSub>
                          </m:e>
                          <m:e>
                            <m:r>
                              <a:rPr lang="en-US" altLang="zh-CN" sz="2600" b="0" i="1">
                                <a:latin typeface="Cambria Math"/>
                                <a:ea typeface="Cambria Math"/>
                              </a:rPr>
                              <m:t>𝑐</m:t>
                            </m:r>
                            <m:r>
                              <a:rPr lang="en-US" altLang="zh-CN" sz="2600" b="0" i="1">
                                <a:latin typeface="Cambria Math"/>
                                <a:ea typeface="Cambria Math"/>
                              </a:rPr>
                              <m:t>=</m:t>
                            </m:r>
                            <m:r>
                              <m:rPr>
                                <m:sty m:val="p"/>
                              </m:rPr>
                              <a:rPr lang="en-US" altLang="zh-CN" sz="2600" b="0">
                                <a:latin typeface="Cambria Math"/>
                                <a:ea typeface="Cambria Math"/>
                              </a:rPr>
                              <m:t>Flu</m:t>
                            </m:r>
                          </m:e>
                        </m:d>
                        <m:r>
                          <a:rPr lang="en-US" altLang="zh-CN" sz="2600" b="0" i="1" smtClean="0">
                            <a:latin typeface="Cambria Math"/>
                            <a:ea typeface="Cambria Math"/>
                          </a:rPr>
                          <m:t>=</m:t>
                        </m:r>
                        <m:r>
                          <m:rPr>
                            <m:sty m:val="p"/>
                          </m:rPr>
                          <a:rPr lang="en-US" altLang="zh-CN" sz="2600" b="0">
                            <a:latin typeface="Cambria Math"/>
                          </a:rPr>
                          <m:t>Pr</m:t>
                        </m:r>
                        <m:d>
                          <m:dPr>
                            <m:ctrlPr>
                              <a:rPr lang="en-US" altLang="zh-CN" sz="2600" b="0" i="1">
                                <a:latin typeface="Cambria Math"/>
                              </a:rPr>
                            </m:ctrlPr>
                          </m:dPr>
                          <m:e>
                            <m:sSub>
                              <m:sSubPr>
                                <m:ctrlPr>
                                  <a:rPr lang="en-US" altLang="zh-CN" sz="2600" b="0" i="1">
                                    <a:latin typeface="Cambria Math"/>
                                  </a:rPr>
                                </m:ctrlPr>
                              </m:sSubPr>
                              <m:e>
                                <m:r>
                                  <a:rPr lang="en-US" altLang="zh-CN" sz="2600" b="0" i="1">
                                    <a:latin typeface="Cambria Math"/>
                                  </a:rPr>
                                  <m:t>𝑓</m:t>
                                </m:r>
                              </m:e>
                              <m:sub>
                                <m:r>
                                  <a:rPr lang="en-US" altLang="zh-CN" sz="2600" b="0" i="1">
                                    <a:latin typeface="Cambria Math"/>
                                  </a:rPr>
                                  <m:t>1</m:t>
                                </m:r>
                              </m:sub>
                            </m:sSub>
                          </m:e>
                          <m:e>
                            <m:r>
                              <a:rPr lang="en-US" altLang="zh-CN" sz="2600" b="0" i="1">
                                <a:latin typeface="Cambria Math"/>
                              </a:rPr>
                              <m:t>𝑐</m:t>
                            </m:r>
                            <m:r>
                              <a:rPr lang="en-US" altLang="zh-CN" sz="2600" b="0">
                                <a:latin typeface="Cambria Math"/>
                              </a:rPr>
                              <m:t>=</m:t>
                            </m:r>
                            <m:r>
                              <m:rPr>
                                <m:sty m:val="p"/>
                              </m:rPr>
                              <a:rPr lang="en-US" altLang="zh-CN" sz="2600" b="0">
                                <a:latin typeface="Cambria Math"/>
                              </a:rPr>
                              <m:t>Flu</m:t>
                            </m:r>
                          </m:e>
                        </m:d>
                        <m:r>
                          <a:rPr lang="en-US" altLang="zh-CN" sz="2600" b="0" i="1">
                            <a:latin typeface="Cambria Math"/>
                            <a:ea typeface="Cambria Math"/>
                          </a:rPr>
                          <m:t>×</m:t>
                        </m:r>
                        <m:r>
                          <m:rPr>
                            <m:sty m:val="p"/>
                          </m:rPr>
                          <a:rPr lang="en-US" altLang="zh-CN" sz="2600" b="0">
                            <a:latin typeface="Cambria Math"/>
                          </a:rPr>
                          <m:t>Pr</m:t>
                        </m:r>
                        <m:d>
                          <m:dPr>
                            <m:ctrlPr>
                              <a:rPr lang="en-US" altLang="zh-CN" sz="2600" b="0" i="1">
                                <a:latin typeface="Cambria Math"/>
                              </a:rPr>
                            </m:ctrlPr>
                          </m:dPr>
                          <m:e>
                            <m:sSub>
                              <m:sSubPr>
                                <m:ctrlPr>
                                  <a:rPr lang="en-US" altLang="zh-CN" sz="2600" b="0" i="1">
                                    <a:latin typeface="Cambria Math"/>
                                  </a:rPr>
                                </m:ctrlPr>
                              </m:sSubPr>
                              <m:e>
                                <m:r>
                                  <a:rPr lang="en-US" altLang="zh-CN" sz="2600" b="0" i="1">
                                    <a:latin typeface="Cambria Math"/>
                                  </a:rPr>
                                  <m:t>𝑓</m:t>
                                </m:r>
                              </m:e>
                              <m:sub>
                                <m:r>
                                  <a:rPr lang="en-US" altLang="zh-CN" sz="2600" b="0" i="1">
                                    <a:latin typeface="Cambria Math"/>
                                  </a:rPr>
                                  <m:t>2</m:t>
                                </m:r>
                              </m:sub>
                            </m:sSub>
                          </m:e>
                          <m:e>
                            <m:r>
                              <a:rPr lang="en-US" altLang="zh-CN" sz="2600" b="0" i="1">
                                <a:latin typeface="Cambria Math"/>
                              </a:rPr>
                              <m:t>𝑐</m:t>
                            </m:r>
                            <m:r>
                              <a:rPr lang="en-US" altLang="zh-CN" sz="2600" b="0">
                                <a:latin typeface="Cambria Math"/>
                              </a:rPr>
                              <m:t>=</m:t>
                            </m:r>
                            <m:r>
                              <m:rPr>
                                <m:sty m:val="p"/>
                              </m:rPr>
                              <a:rPr lang="en-US" altLang="zh-CN" sz="2600" b="0">
                                <a:latin typeface="Cambria Math"/>
                              </a:rPr>
                              <m:t>Flu</m:t>
                            </m:r>
                          </m:e>
                        </m:d>
                        <m:r>
                          <a:rPr lang="en-US" altLang="zh-CN" sz="2600" b="0" i="1">
                            <a:latin typeface="Cambria Math"/>
                            <a:ea typeface="Cambria Math"/>
                          </a:rPr>
                          <m:t>×⋯×</m:t>
                        </m:r>
                        <m:r>
                          <m:rPr>
                            <m:sty m:val="p"/>
                          </m:rPr>
                          <a:rPr lang="en-US" altLang="zh-CN" sz="2600" b="0">
                            <a:latin typeface="Cambria Math"/>
                          </a:rPr>
                          <m:t>Pr</m:t>
                        </m:r>
                        <m:d>
                          <m:dPr>
                            <m:ctrlPr>
                              <a:rPr lang="en-US" altLang="zh-CN" sz="2600" b="0" i="1">
                                <a:latin typeface="Cambria Math"/>
                              </a:rPr>
                            </m:ctrlPr>
                          </m:dPr>
                          <m:e>
                            <m:sSub>
                              <m:sSubPr>
                                <m:ctrlPr>
                                  <a:rPr lang="en-US" altLang="zh-CN" sz="2600" b="0" i="1">
                                    <a:latin typeface="Cambria Math"/>
                                  </a:rPr>
                                </m:ctrlPr>
                              </m:sSubPr>
                              <m:e>
                                <m:r>
                                  <a:rPr lang="en-US" altLang="zh-CN" sz="2600" b="0" i="1">
                                    <a:latin typeface="Cambria Math"/>
                                  </a:rPr>
                                  <m:t>𝑓</m:t>
                                </m:r>
                              </m:e>
                              <m:sub>
                                <m:r>
                                  <a:rPr lang="en-US" altLang="zh-CN" sz="2600" b="0" i="1">
                                    <a:latin typeface="Cambria Math"/>
                                  </a:rPr>
                                  <m:t>5</m:t>
                                </m:r>
                              </m:sub>
                            </m:sSub>
                          </m:e>
                          <m:e>
                            <m:r>
                              <a:rPr lang="en-US" altLang="zh-CN" sz="2600" b="0" i="1">
                                <a:latin typeface="Cambria Math"/>
                              </a:rPr>
                              <m:t>𝑐</m:t>
                            </m:r>
                            <m:r>
                              <a:rPr lang="en-US" altLang="zh-CN" sz="2600" b="0">
                                <a:latin typeface="Cambria Math"/>
                              </a:rPr>
                              <m:t>=</m:t>
                            </m:r>
                            <m:r>
                              <m:rPr>
                                <m:sty m:val="p"/>
                              </m:rPr>
                              <a:rPr lang="en-US" altLang="zh-CN" sz="2600" b="0">
                                <a:latin typeface="Cambria Math"/>
                              </a:rPr>
                              <m:t>Flu</m:t>
                            </m:r>
                          </m:e>
                        </m:d>
                      </m:oMath>
                    </m:oMathPara>
                  </a14:m>
                  <a:endParaRPr lang="zh-CN" altLang="en-US" sz="2600" dirty="0"/>
                </a:p>
              </p:txBody>
            </p:sp>
          </mc:Choice>
          <mc:Fallback xmlns="">
            <p:sp>
              <p:nvSpPr>
                <p:cNvPr id="3" name="矩形 2"/>
                <p:cNvSpPr>
                  <a:spLocks noRot="1" noChangeAspect="1" noMove="1" noResize="1" noEditPoints="1" noAdjustHandles="1" noChangeArrowheads="1" noChangeShapeType="1" noTextEdit="1"/>
                </p:cNvSpPr>
                <p:nvPr/>
              </p:nvSpPr>
              <p:spPr>
                <a:xfrm>
                  <a:off x="297209" y="4572000"/>
                  <a:ext cx="11595995" cy="492443"/>
                </a:xfrm>
                <a:prstGeom prst="rect">
                  <a:avLst/>
                </a:prstGeom>
                <a:blipFill rotWithShape="1">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矩形 3"/>
                <p:cNvSpPr/>
                <p:nvPr/>
              </p:nvSpPr>
              <p:spPr>
                <a:xfrm>
                  <a:off x="3747811" y="5211500"/>
                  <a:ext cx="3619645" cy="9166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2600" b="0" i="0" smtClean="0">
                            <a:latin typeface="Cambria Math"/>
                          </a:rPr>
                          <m:t>=</m:t>
                        </m:r>
                        <m:nary>
                          <m:naryPr>
                            <m:chr m:val="∏"/>
                            <m:limLoc m:val="subSup"/>
                            <m:ctrlPr>
                              <a:rPr lang="en-US" altLang="zh-CN" sz="2600" b="0" i="1">
                                <a:latin typeface="Cambria Math"/>
                              </a:rPr>
                            </m:ctrlPr>
                          </m:naryPr>
                          <m:sub>
                            <m:r>
                              <m:rPr>
                                <m:brk m:alnAt="25"/>
                              </m:rPr>
                              <a:rPr lang="en-US" altLang="zh-CN" sz="2600" b="0" i="1">
                                <a:latin typeface="Cambria Math"/>
                              </a:rPr>
                              <m:t>𝑣</m:t>
                            </m:r>
                            <m:r>
                              <a:rPr lang="en-US" altLang="zh-CN" sz="2600" b="0" i="1">
                                <a:latin typeface="Cambria Math"/>
                              </a:rPr>
                              <m:t>=1</m:t>
                            </m:r>
                          </m:sub>
                          <m:sup>
                            <m:r>
                              <a:rPr lang="en-US" altLang="zh-CN" sz="2600" b="0" i="1">
                                <a:latin typeface="Cambria Math"/>
                              </a:rPr>
                              <m:t>5</m:t>
                            </m:r>
                          </m:sup>
                          <m:e>
                            <m:r>
                              <m:rPr>
                                <m:sty m:val="p"/>
                              </m:rPr>
                              <a:rPr lang="en-US" altLang="zh-CN" sz="2600" b="0">
                                <a:latin typeface="Cambria Math"/>
                              </a:rPr>
                              <m:t>Pr</m:t>
                            </m:r>
                            <m:d>
                              <m:dPr>
                                <m:ctrlPr>
                                  <a:rPr lang="en-US" altLang="zh-CN" sz="2600" b="0" i="1">
                                    <a:latin typeface="Cambria Math"/>
                                  </a:rPr>
                                </m:ctrlPr>
                              </m:dPr>
                              <m:e>
                                <m:sSub>
                                  <m:sSubPr>
                                    <m:ctrlPr>
                                      <a:rPr lang="en-US" altLang="zh-CN" sz="2600" b="0" i="1">
                                        <a:latin typeface="Cambria Math"/>
                                      </a:rPr>
                                    </m:ctrlPr>
                                  </m:sSubPr>
                                  <m:e>
                                    <m:r>
                                      <a:rPr lang="en-US" altLang="zh-CN" sz="2600" b="0" i="1">
                                        <a:latin typeface="Cambria Math"/>
                                      </a:rPr>
                                      <m:t>𝑓</m:t>
                                    </m:r>
                                  </m:e>
                                  <m:sub>
                                    <m:r>
                                      <a:rPr lang="en-US" altLang="zh-CN" sz="2600" b="0" i="1">
                                        <a:latin typeface="Cambria Math"/>
                                      </a:rPr>
                                      <m:t>𝑣</m:t>
                                    </m:r>
                                  </m:sub>
                                </m:sSub>
                              </m:e>
                              <m:e>
                                <m:r>
                                  <a:rPr lang="en-US" altLang="zh-CN" sz="2600" b="0" i="1">
                                    <a:latin typeface="Cambria Math"/>
                                  </a:rPr>
                                  <m:t>𝑐</m:t>
                                </m:r>
                                <m:r>
                                  <a:rPr lang="en-US" altLang="zh-CN" sz="2600" b="0">
                                    <a:latin typeface="Cambria Math"/>
                                  </a:rPr>
                                  <m:t>=</m:t>
                                </m:r>
                                <m:r>
                                  <m:rPr>
                                    <m:sty m:val="p"/>
                                  </m:rPr>
                                  <a:rPr lang="en-US" altLang="zh-CN" sz="2600" b="0">
                                    <a:latin typeface="Cambria Math"/>
                                  </a:rPr>
                                  <m:t>Flu</m:t>
                                </m:r>
                              </m:e>
                            </m:d>
                          </m:e>
                        </m:nary>
                      </m:oMath>
                    </m:oMathPara>
                  </a14:m>
                  <a:endParaRPr lang="zh-CN" altLang="en-US" sz="2600" dirty="0"/>
                </a:p>
              </p:txBody>
            </p:sp>
          </mc:Choice>
          <mc:Fallback xmlns="">
            <p:sp>
              <p:nvSpPr>
                <p:cNvPr id="4" name="矩形 3"/>
                <p:cNvSpPr>
                  <a:spLocks noRot="1" noChangeAspect="1" noMove="1" noResize="1" noEditPoints="1" noAdjustHandles="1" noChangeArrowheads="1" noChangeShapeType="1" noTextEdit="1"/>
                </p:cNvSpPr>
                <p:nvPr/>
              </p:nvSpPr>
              <p:spPr>
                <a:xfrm>
                  <a:off x="3747811" y="5211500"/>
                  <a:ext cx="3619645" cy="916661"/>
                </a:xfrm>
                <a:prstGeom prst="rect">
                  <a:avLst/>
                </a:prstGeom>
                <a:blipFill rotWithShape="1">
                  <a:blip r:embed="rId3"/>
                  <a:stretch>
                    <a:fillRect/>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19525948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298"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概率图模型表示</a:t>
            </a:r>
          </a:p>
        </p:txBody>
      </p:sp>
      <p:pic>
        <p:nvPicPr>
          <p:cNvPr id="8232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323" y="4400551"/>
            <a:ext cx="4050773" cy="2143125"/>
          </a:xfrm>
          <a:prstGeom prst="rect">
            <a:avLst/>
          </a:prstGeom>
          <a:noFill/>
          <a:extLst>
            <a:ext uri="{909E8E84-426E-40DD-AFC4-6F175D3DCCD1}">
              <a14:hiddenFill xmlns:a14="http://schemas.microsoft.com/office/drawing/2010/main">
                <a:solidFill>
                  <a:srgbClr val="FFFFFF"/>
                </a:solidFill>
              </a14:hiddenFill>
            </a:ext>
          </a:extLst>
        </p:spPr>
      </p:pic>
      <p:pic>
        <p:nvPicPr>
          <p:cNvPr id="8233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7365" y="4171950"/>
            <a:ext cx="2641256" cy="2381250"/>
          </a:xfrm>
          <a:prstGeom prst="rect">
            <a:avLst/>
          </a:prstGeom>
          <a:noFill/>
          <a:extLst>
            <a:ext uri="{909E8E84-426E-40DD-AFC4-6F175D3DCCD1}">
              <a14:hiddenFill xmlns:a14="http://schemas.microsoft.com/office/drawing/2010/main">
                <a:solidFill>
                  <a:srgbClr val="FFFFFF"/>
                </a:solidFill>
              </a14:hiddenFill>
            </a:ext>
          </a:extLst>
        </p:spPr>
      </p:pic>
      <p:sp>
        <p:nvSpPr>
          <p:cNvPr id="823301" name="AutoShape 5"/>
          <p:cNvSpPr>
            <a:spLocks noChangeArrowheads="1"/>
          </p:cNvSpPr>
          <p:nvPr/>
        </p:nvSpPr>
        <p:spPr bwMode="auto">
          <a:xfrm>
            <a:off x="6670865" y="5322888"/>
            <a:ext cx="960842" cy="360362"/>
          </a:xfrm>
          <a:prstGeom prst="rightArrow">
            <a:avLst>
              <a:gd name="adj1" fmla="val 50000"/>
              <a:gd name="adj2"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8233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587" y="1143001"/>
            <a:ext cx="12014753" cy="2657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838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内在机理</a:t>
            </a:r>
          </a:p>
        </p:txBody>
      </p:sp>
      <p:pic>
        <p:nvPicPr>
          <p:cNvPr id="8243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1719" y="2198689"/>
            <a:ext cx="6239121" cy="310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24324" name="Group 4"/>
          <p:cNvGrpSpPr>
            <a:grpSpLocks/>
          </p:cNvGrpSpPr>
          <p:nvPr/>
        </p:nvGrpSpPr>
        <p:grpSpPr bwMode="auto">
          <a:xfrm>
            <a:off x="414814" y="2303463"/>
            <a:ext cx="5504735" cy="2928938"/>
            <a:chOff x="281" y="2086"/>
            <a:chExt cx="2601" cy="1845"/>
          </a:xfrm>
        </p:grpSpPr>
        <mc:AlternateContent xmlns:mc="http://schemas.openxmlformats.org/markup-compatibility/2006" xmlns:a14="http://schemas.microsoft.com/office/drawing/2010/main">
          <mc:Choice Requires="a14">
            <p:sp>
              <p:nvSpPr>
                <p:cNvPr id="824325" name="Text Box 5"/>
                <p:cNvSpPr txBox="1">
                  <a:spLocks noChangeArrowheads="1"/>
                </p:cNvSpPr>
                <p:nvPr/>
              </p:nvSpPr>
              <p:spPr bwMode="auto">
                <a:xfrm>
                  <a:off x="1417" y="2123"/>
                  <a:ext cx="1465" cy="49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a:lnSpc>
                      <a:spcPct val="125000"/>
                    </a:lnSpc>
                  </a:pPr>
                  <a14:m>
                    <m:oMathPara xmlns:m="http://schemas.openxmlformats.org/officeDocument/2006/math">
                      <m:oMathParaPr>
                        <m:jc m:val="centerGroup"/>
                      </m:oMathParaPr>
                      <m:oMath xmlns:m="http://schemas.openxmlformats.org/officeDocument/2006/math">
                        <m:r>
                          <m:rPr>
                            <m:sty m:val="p"/>
                          </m:rPr>
                          <a:rPr lang="en-US" altLang="zh-CN" b="0" i="0" smtClean="0">
                            <a:latin typeface="Cambria Math"/>
                            <a:ea typeface="华文楷体" pitchFamily="2" charset="-122"/>
                          </a:rPr>
                          <m:t>Pr</m:t>
                        </m:r>
                        <m:r>
                          <a:rPr lang="en-US" altLang="zh-CN" b="0" i="1" smtClean="0">
                            <a:latin typeface="Cambria Math"/>
                            <a:ea typeface="华文楷体" pitchFamily="2" charset="-122"/>
                          </a:rPr>
                          <m:t>⁡(</m:t>
                        </m:r>
                        <m:sSub>
                          <m:sSubPr>
                            <m:ctrlPr>
                              <a:rPr lang="en-US" altLang="zh-CN" b="0" i="1" smtClean="0">
                                <a:latin typeface="Cambria Math"/>
                                <a:ea typeface="华文楷体" pitchFamily="2" charset="-122"/>
                              </a:rPr>
                            </m:ctrlPr>
                          </m:sSubPr>
                          <m:e>
                            <m:r>
                              <a:rPr lang="en-US" altLang="zh-CN" b="0" i="1" smtClean="0">
                                <a:latin typeface="Cambria Math"/>
                                <a:ea typeface="华文楷体" pitchFamily="2" charset="-122"/>
                              </a:rPr>
                              <m:t>𝑐</m:t>
                            </m:r>
                          </m:e>
                          <m:sub>
                            <m:r>
                              <a:rPr lang="en-US" altLang="zh-CN" b="0" i="1" smtClean="0">
                                <a:latin typeface="Cambria Math"/>
                                <a:ea typeface="华文楷体" pitchFamily="2" charset="-122"/>
                              </a:rPr>
                              <m:t>1</m:t>
                            </m:r>
                          </m:sub>
                        </m:sSub>
                        <m:r>
                          <a:rPr lang="en-US" altLang="zh-CN" b="0" i="1" smtClean="0">
                            <a:latin typeface="Cambria Math"/>
                            <a:ea typeface="华文楷体" pitchFamily="2" charset="-122"/>
                          </a:rPr>
                          <m:t>)+</m:t>
                        </m:r>
                        <m:r>
                          <m:rPr>
                            <m:sty m:val="p"/>
                          </m:rPr>
                          <a:rPr lang="en-US" altLang="zh-CN" b="0" i="0" smtClean="0">
                            <a:latin typeface="Cambria Math"/>
                            <a:ea typeface="华文楷体" pitchFamily="2" charset="-122"/>
                          </a:rPr>
                          <m:t>Pr</m:t>
                        </m:r>
                        <m:r>
                          <a:rPr lang="en-US" altLang="zh-CN" b="0" i="1" smtClean="0">
                            <a:latin typeface="Cambria Math"/>
                            <a:ea typeface="华文楷体" pitchFamily="2" charset="-122"/>
                          </a:rPr>
                          <m:t>⁡(</m:t>
                        </m:r>
                        <m:sSub>
                          <m:sSubPr>
                            <m:ctrlPr>
                              <a:rPr lang="en-US" altLang="zh-CN" b="0" i="1" smtClean="0">
                                <a:latin typeface="Cambria Math"/>
                                <a:ea typeface="华文楷体" pitchFamily="2" charset="-122"/>
                              </a:rPr>
                            </m:ctrlPr>
                          </m:sSubPr>
                          <m:e>
                            <m:r>
                              <a:rPr lang="en-US" altLang="zh-CN" b="0" i="1" smtClean="0">
                                <a:latin typeface="Cambria Math"/>
                                <a:ea typeface="华文楷体" pitchFamily="2" charset="-122"/>
                              </a:rPr>
                              <m:t>𝑐</m:t>
                            </m:r>
                          </m:e>
                          <m:sub>
                            <m:r>
                              <a:rPr lang="en-US" altLang="zh-CN" b="0" i="1" smtClean="0">
                                <a:latin typeface="Cambria Math"/>
                                <a:ea typeface="华文楷体" pitchFamily="2" charset="-122"/>
                              </a:rPr>
                              <m:t>2</m:t>
                            </m:r>
                          </m:sub>
                        </m:sSub>
                        <m:r>
                          <a:rPr lang="en-US" altLang="zh-CN" b="0" i="1" smtClean="0">
                            <a:latin typeface="Cambria Math"/>
                            <a:ea typeface="华文楷体" pitchFamily="2" charset="-122"/>
                          </a:rPr>
                          <m:t>)+</m:t>
                        </m:r>
                        <m:r>
                          <m:rPr>
                            <m:sty m:val="p"/>
                          </m:rPr>
                          <a:rPr lang="en-US" altLang="zh-CN" b="0" i="0" smtClean="0">
                            <a:latin typeface="Cambria Math"/>
                            <a:ea typeface="华文楷体" pitchFamily="2" charset="-122"/>
                          </a:rPr>
                          <m:t>Pr</m:t>
                        </m:r>
                        <m:r>
                          <a:rPr lang="en-US" altLang="zh-CN" b="0" i="1" smtClean="0">
                            <a:latin typeface="Cambria Math"/>
                            <a:ea typeface="华文楷体" pitchFamily="2" charset="-122"/>
                          </a:rPr>
                          <m:t>⁡(</m:t>
                        </m:r>
                        <m:sSub>
                          <m:sSubPr>
                            <m:ctrlPr>
                              <a:rPr lang="en-US" altLang="zh-CN" b="0" i="1" smtClean="0">
                                <a:latin typeface="Cambria Math"/>
                                <a:ea typeface="华文楷体" pitchFamily="2" charset="-122"/>
                              </a:rPr>
                            </m:ctrlPr>
                          </m:sSubPr>
                          <m:e>
                            <m:r>
                              <a:rPr lang="en-US" altLang="zh-CN" b="0" i="1" smtClean="0">
                                <a:latin typeface="Cambria Math"/>
                                <a:ea typeface="华文楷体" pitchFamily="2" charset="-122"/>
                              </a:rPr>
                              <m:t>𝑐</m:t>
                            </m:r>
                          </m:e>
                          <m:sub>
                            <m:r>
                              <a:rPr lang="en-US" altLang="zh-CN" b="0" i="1" smtClean="0">
                                <a:latin typeface="Cambria Math"/>
                                <a:ea typeface="华文楷体" pitchFamily="2" charset="-122"/>
                              </a:rPr>
                              <m:t>3</m:t>
                            </m:r>
                          </m:sub>
                        </m:sSub>
                        <m:r>
                          <a:rPr lang="en-US" altLang="zh-CN" b="0" i="1" smtClean="0">
                            <a:latin typeface="Cambria Math"/>
                            <a:ea typeface="华文楷体" pitchFamily="2" charset="-122"/>
                          </a:rPr>
                          <m:t>)=1</m:t>
                        </m:r>
                      </m:oMath>
                    </m:oMathPara>
                  </a14:m>
                  <a:endParaRPr lang="en-US" altLang="zh-CN" b="0" dirty="0" smtClean="0">
                    <a:latin typeface="Times New Roman" panose="02020603050405020304" pitchFamily="18" charset="0"/>
                    <a:ea typeface="华文楷体" pitchFamily="2" charset="-122"/>
                  </a:endParaRPr>
                </a:p>
                <a:p>
                  <a:pPr>
                    <a:lnSpc>
                      <a:spcPct val="125000"/>
                    </a:lnSpc>
                  </a:pPr>
                  <a14:m>
                    <m:oMathPara xmlns:m="http://schemas.openxmlformats.org/officeDocument/2006/math">
                      <m:oMathParaPr>
                        <m:jc m:val="centerGroup"/>
                      </m:oMathParaPr>
                      <m:oMath xmlns:m="http://schemas.openxmlformats.org/officeDocument/2006/math">
                        <m:func>
                          <m:funcPr>
                            <m:ctrlPr>
                              <a:rPr lang="en-US" altLang="zh-CN" b="0" i="1">
                                <a:latin typeface="Cambria Math"/>
                                <a:ea typeface="华文楷体" pitchFamily="2" charset="-122"/>
                              </a:rPr>
                            </m:ctrlPr>
                          </m:funcPr>
                          <m:fName>
                            <m:r>
                              <m:rPr>
                                <m:sty m:val="p"/>
                              </m:rPr>
                              <a:rPr lang="en-US" altLang="zh-CN" b="0">
                                <a:latin typeface="Cambria Math"/>
                                <a:ea typeface="华文楷体" pitchFamily="2" charset="-122"/>
                              </a:rPr>
                              <m:t>Pr</m:t>
                            </m:r>
                          </m:fName>
                          <m:e>
                            <m:d>
                              <m:dPr>
                                <m:ctrlPr>
                                  <a:rPr lang="en-US" altLang="zh-CN" b="0" i="1">
                                    <a:latin typeface="Cambria Math"/>
                                    <a:ea typeface="华文楷体" pitchFamily="2" charset="-122"/>
                                  </a:rPr>
                                </m:ctrlPr>
                              </m:dPr>
                              <m:e>
                                <m:sSub>
                                  <m:sSubPr>
                                    <m:ctrlPr>
                                      <a:rPr lang="en-US" altLang="zh-CN" b="0" i="1">
                                        <a:latin typeface="Cambria Math"/>
                                        <a:ea typeface="华文楷体" pitchFamily="2" charset="-122"/>
                                      </a:rPr>
                                    </m:ctrlPr>
                                  </m:sSubPr>
                                  <m:e>
                                    <m:r>
                                      <a:rPr lang="en-US" altLang="zh-CN" b="0" i="1">
                                        <a:latin typeface="Cambria Math"/>
                                        <a:ea typeface="华文楷体" pitchFamily="2" charset="-122"/>
                                      </a:rPr>
                                      <m:t>𝑐</m:t>
                                    </m:r>
                                  </m:e>
                                  <m:sub>
                                    <m:r>
                                      <a:rPr lang="en-US" altLang="zh-CN" b="0" i="1">
                                        <a:latin typeface="Cambria Math"/>
                                        <a:ea typeface="华文楷体" pitchFamily="2" charset="-122"/>
                                      </a:rPr>
                                      <m:t>1</m:t>
                                    </m:r>
                                  </m:sub>
                                </m:sSub>
                              </m:e>
                            </m:d>
                          </m:e>
                        </m:func>
                        <m:r>
                          <a:rPr lang="en-US" altLang="zh-CN" b="0" i="1" smtClean="0">
                            <a:latin typeface="Cambria Math"/>
                            <a:ea typeface="Cambria Math"/>
                          </a:rPr>
                          <m:t>∈[0,1]</m:t>
                        </m:r>
                      </m:oMath>
                    </m:oMathPara>
                  </a14:m>
                  <a:endParaRPr lang="en-US" altLang="zh-CN" b="0" dirty="0">
                    <a:latin typeface="Times New Roman" panose="02020603050405020304" pitchFamily="18" charset="0"/>
                    <a:ea typeface="华文楷体" pitchFamily="2" charset="-122"/>
                  </a:endParaRPr>
                </a:p>
              </p:txBody>
            </p:sp>
          </mc:Choice>
          <mc:Fallback xmlns="">
            <p:sp>
              <p:nvSpPr>
                <p:cNvPr id="824325" name="Text Box 5"/>
                <p:cNvSpPr txBox="1">
                  <a:spLocks noRot="1" noChangeAspect="1" noMove="1" noResize="1" noEditPoints="1" noAdjustHandles="1" noChangeArrowheads="1" noChangeShapeType="1" noTextEdit="1"/>
                </p:cNvSpPr>
                <p:nvPr/>
              </p:nvSpPr>
              <p:spPr bwMode="auto">
                <a:xfrm>
                  <a:off x="1417" y="2123"/>
                  <a:ext cx="1465" cy="494"/>
                </a:xfrm>
                <a:prstGeom prst="rect">
                  <a:avLst/>
                </a:prstGeom>
                <a:blipFill rotWithShape="1">
                  <a:blip r:embed="rId3"/>
                  <a:stretch>
                    <a:fillRect b="-312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824326" name="Text Box 6"/>
            <p:cNvSpPr txBox="1">
              <a:spLocks noChangeArrowheads="1"/>
            </p:cNvSpPr>
            <p:nvPr/>
          </p:nvSpPr>
          <p:spPr bwMode="auto">
            <a:xfrm>
              <a:off x="1066" y="3698"/>
              <a:ext cx="46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0" dirty="0">
                  <a:latin typeface="Times New Roman" panose="02020603050405020304" pitchFamily="18" charset="0"/>
                  <a:ea typeface="华文楷体" pitchFamily="2" charset="-122"/>
                </a:rPr>
                <a:t>2</a:t>
              </a:r>
              <a:r>
                <a:rPr lang="zh-CN" altLang="en-US" b="0" dirty="0">
                  <a:latin typeface="Times New Roman" panose="02020603050405020304" pitchFamily="18" charset="0"/>
                  <a:ea typeface="华文楷体" pitchFamily="2" charset="-122"/>
                </a:rPr>
                <a:t>维空间</a:t>
              </a:r>
            </a:p>
          </p:txBody>
        </p:sp>
        <p:grpSp>
          <p:nvGrpSpPr>
            <p:cNvPr id="824327" name="Group 7"/>
            <p:cNvGrpSpPr>
              <a:grpSpLocks/>
            </p:cNvGrpSpPr>
            <p:nvPr/>
          </p:nvGrpSpPr>
          <p:grpSpPr bwMode="auto">
            <a:xfrm>
              <a:off x="281" y="2086"/>
              <a:ext cx="2114" cy="1798"/>
              <a:chOff x="281" y="2086"/>
              <a:chExt cx="2114" cy="1798"/>
            </a:xfrm>
          </p:grpSpPr>
          <p:sp>
            <p:nvSpPr>
              <p:cNvPr id="824328" name="Line 8"/>
              <p:cNvSpPr>
                <a:spLocks noChangeShapeType="1"/>
              </p:cNvSpPr>
              <p:nvPr/>
            </p:nvSpPr>
            <p:spPr bwMode="auto">
              <a:xfrm flipV="1">
                <a:off x="1066" y="2297"/>
                <a:ext cx="0" cy="40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329" name="Line 9"/>
              <p:cNvSpPr>
                <a:spLocks noChangeShapeType="1"/>
              </p:cNvSpPr>
              <p:nvPr/>
            </p:nvSpPr>
            <p:spPr bwMode="auto">
              <a:xfrm>
                <a:off x="1655" y="3294"/>
                <a:ext cx="681"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330" name="Text Box 10"/>
              <p:cNvSpPr txBox="1">
                <a:spLocks noChangeArrowheads="1"/>
              </p:cNvSpPr>
              <p:nvPr/>
            </p:nvSpPr>
            <p:spPr bwMode="auto">
              <a:xfrm>
                <a:off x="1020" y="3245"/>
                <a:ext cx="1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0">
                    <a:latin typeface="Times New Roman" panose="02020603050405020304" pitchFamily="18" charset="0"/>
                    <a:ea typeface="宋体" panose="02010600030101010101" pitchFamily="2" charset="-122"/>
                  </a:rPr>
                  <a:t>0</a:t>
                </a:r>
              </a:p>
            </p:txBody>
          </p:sp>
          <p:sp>
            <p:nvSpPr>
              <p:cNvPr id="824331" name="Text Box 11"/>
              <p:cNvSpPr txBox="1">
                <a:spLocks noChangeArrowheads="1"/>
              </p:cNvSpPr>
              <p:nvPr/>
            </p:nvSpPr>
            <p:spPr bwMode="auto">
              <a:xfrm>
                <a:off x="918" y="2541"/>
                <a:ext cx="1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0" dirty="0">
                    <a:latin typeface="Times New Roman" panose="02020603050405020304" pitchFamily="18" charset="0"/>
                    <a:ea typeface="宋体" panose="02010600030101010101" pitchFamily="2" charset="-122"/>
                  </a:rPr>
                  <a:t>1</a:t>
                </a:r>
              </a:p>
            </p:txBody>
          </p:sp>
          <p:sp>
            <p:nvSpPr>
              <p:cNvPr id="824332" name="Text Box 12"/>
              <p:cNvSpPr txBox="1">
                <a:spLocks noChangeArrowheads="1"/>
              </p:cNvSpPr>
              <p:nvPr/>
            </p:nvSpPr>
            <p:spPr bwMode="auto">
              <a:xfrm>
                <a:off x="1604" y="3259"/>
                <a:ext cx="1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0" dirty="0">
                    <a:latin typeface="Times New Roman" panose="02020603050405020304" pitchFamily="18" charset="0"/>
                    <a:ea typeface="宋体" panose="02010600030101010101" pitchFamily="2" charset="-122"/>
                  </a:rPr>
                  <a:t>1</a:t>
                </a:r>
              </a:p>
            </p:txBody>
          </p:sp>
          <p:sp>
            <p:nvSpPr>
              <p:cNvPr id="824333" name="Line 13"/>
              <p:cNvSpPr>
                <a:spLocks noChangeShapeType="1"/>
              </p:cNvSpPr>
              <p:nvPr/>
            </p:nvSpPr>
            <p:spPr bwMode="auto">
              <a:xfrm flipH="1">
                <a:off x="567" y="3657"/>
                <a:ext cx="181" cy="2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824334" name="Group 14"/>
              <p:cNvGrpSpPr>
                <a:grpSpLocks/>
              </p:cNvGrpSpPr>
              <p:nvPr/>
            </p:nvGrpSpPr>
            <p:grpSpPr bwMode="auto">
              <a:xfrm>
                <a:off x="748" y="2704"/>
                <a:ext cx="907" cy="960"/>
                <a:chOff x="748" y="2704"/>
                <a:chExt cx="907" cy="960"/>
              </a:xfrm>
            </p:grpSpPr>
            <p:sp>
              <p:nvSpPr>
                <p:cNvPr id="824335" name="Line 15"/>
                <p:cNvSpPr>
                  <a:spLocks noChangeShapeType="1"/>
                </p:cNvSpPr>
                <p:nvPr/>
              </p:nvSpPr>
              <p:spPr bwMode="auto">
                <a:xfrm>
                  <a:off x="1066" y="2705"/>
                  <a:ext cx="589" cy="589"/>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336" name="Line 16"/>
                <p:cNvSpPr>
                  <a:spLocks noChangeShapeType="1"/>
                </p:cNvSpPr>
                <p:nvPr/>
              </p:nvSpPr>
              <p:spPr bwMode="auto">
                <a:xfrm flipH="1">
                  <a:off x="748" y="2704"/>
                  <a:ext cx="318" cy="953"/>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337" name="Line 17"/>
                <p:cNvSpPr>
                  <a:spLocks noChangeShapeType="1"/>
                </p:cNvSpPr>
                <p:nvPr/>
              </p:nvSpPr>
              <p:spPr bwMode="auto">
                <a:xfrm flipV="1">
                  <a:off x="748" y="3302"/>
                  <a:ext cx="907" cy="362"/>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824338" name="Text Box 18"/>
              <p:cNvSpPr txBox="1">
                <a:spLocks noChangeArrowheads="1"/>
              </p:cNvSpPr>
              <p:nvPr/>
            </p:nvSpPr>
            <p:spPr bwMode="auto">
              <a:xfrm>
                <a:off x="621" y="3489"/>
                <a:ext cx="142"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b="0">
                    <a:latin typeface="Times New Roman" panose="02020603050405020304" pitchFamily="18" charset="0"/>
                    <a:ea typeface="宋体" panose="02010600030101010101" pitchFamily="2" charset="-122"/>
                  </a:rPr>
                  <a:t>1</a:t>
                </a:r>
              </a:p>
            </p:txBody>
          </p:sp>
          <mc:AlternateContent xmlns:mc="http://schemas.openxmlformats.org/markup-compatibility/2006" xmlns:a14="http://schemas.microsoft.com/office/drawing/2010/main">
            <mc:Choice Requires="a14">
              <p:sp>
                <p:nvSpPr>
                  <p:cNvPr id="824339" name="Rectangle 19"/>
                  <p:cNvSpPr>
                    <a:spLocks noChangeArrowheads="1"/>
                  </p:cNvSpPr>
                  <p:nvPr/>
                </p:nvSpPr>
                <p:spPr bwMode="auto">
                  <a:xfrm>
                    <a:off x="1993" y="3302"/>
                    <a:ext cx="402" cy="22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b="0" smtClean="0">
                              <a:latin typeface="Cambria Math"/>
                              <a:ea typeface="华文楷体" pitchFamily="2" charset="-122"/>
                            </a:rPr>
                            <m:t>Pr</m:t>
                          </m:r>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r>
                                <a:rPr lang="en-US" altLang="zh-CN" b="0" i="1">
                                  <a:latin typeface="Cambria Math"/>
                                  <a:ea typeface="华文楷体" pitchFamily="2" charset="-122"/>
                                </a:rPr>
                                <m:t>𝑐</m:t>
                              </m:r>
                            </m:e>
                            <m:sub>
                              <m:r>
                                <a:rPr lang="en-US" altLang="zh-CN" b="0" i="1" smtClean="0">
                                  <a:latin typeface="Cambria Math"/>
                                  <a:ea typeface="华文楷体" pitchFamily="2" charset="-122"/>
                                </a:rPr>
                                <m:t>2</m:t>
                              </m:r>
                            </m:sub>
                          </m:sSub>
                          <m:r>
                            <a:rPr lang="en-US" altLang="zh-CN" b="0" i="1">
                              <a:latin typeface="Cambria Math"/>
                              <a:ea typeface="华文楷体" pitchFamily="2" charset="-122"/>
                            </a:rPr>
                            <m:t>)</m:t>
                          </m:r>
                        </m:oMath>
                      </m:oMathPara>
                    </a14:m>
                    <a:endParaRPr lang="en-US" altLang="zh-CN" b="0" baseline="-25000" dirty="0">
                      <a:latin typeface="Times New Roman" panose="02020603050405020304" pitchFamily="18" charset="0"/>
                      <a:ea typeface="宋体" panose="02010600030101010101" pitchFamily="2" charset="-122"/>
                    </a:endParaRPr>
                  </a:p>
                </p:txBody>
              </p:sp>
            </mc:Choice>
            <mc:Fallback xmlns="">
              <p:sp>
                <p:nvSpPr>
                  <p:cNvPr id="824339" name="Rectangle 19"/>
                  <p:cNvSpPr>
                    <a:spLocks noRot="1" noChangeAspect="1" noMove="1" noResize="1" noEditPoints="1" noAdjustHandles="1" noChangeArrowheads="1" noChangeShapeType="1" noTextEdit="1"/>
                  </p:cNvSpPr>
                  <p:nvPr/>
                </p:nvSpPr>
                <p:spPr bwMode="auto">
                  <a:xfrm>
                    <a:off x="1993" y="3302"/>
                    <a:ext cx="402" cy="229"/>
                  </a:xfrm>
                  <a:prstGeom prst="rect">
                    <a:avLst/>
                  </a:prstGeom>
                  <a:blipFill rotWithShape="1">
                    <a:blip r:embed="rId4"/>
                    <a:stretch>
                      <a:fillRect r="-714" b="-1694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24340" name="Rectangle 20"/>
                  <p:cNvSpPr>
                    <a:spLocks noChangeArrowheads="1"/>
                  </p:cNvSpPr>
                  <p:nvPr/>
                </p:nvSpPr>
                <p:spPr bwMode="auto">
                  <a:xfrm>
                    <a:off x="855" y="2086"/>
                    <a:ext cx="402" cy="22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b="0" smtClean="0">
                              <a:latin typeface="Cambria Math"/>
                              <a:ea typeface="华文楷体" pitchFamily="2" charset="-122"/>
                            </a:rPr>
                            <m:t>Pr</m:t>
                          </m:r>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r>
                                <a:rPr lang="en-US" altLang="zh-CN" b="0" i="1">
                                  <a:latin typeface="Cambria Math"/>
                                  <a:ea typeface="华文楷体" pitchFamily="2" charset="-122"/>
                                </a:rPr>
                                <m:t>𝑐</m:t>
                              </m:r>
                            </m:e>
                            <m:sub>
                              <m:r>
                                <a:rPr lang="en-US" altLang="zh-CN" b="0" i="1" smtClean="0">
                                  <a:latin typeface="Cambria Math"/>
                                  <a:ea typeface="华文楷体" pitchFamily="2" charset="-122"/>
                                </a:rPr>
                                <m:t>3</m:t>
                              </m:r>
                            </m:sub>
                          </m:sSub>
                          <m:r>
                            <a:rPr lang="en-US" altLang="zh-CN" b="0" i="1">
                              <a:latin typeface="Cambria Math"/>
                              <a:ea typeface="华文楷体" pitchFamily="2" charset="-122"/>
                            </a:rPr>
                            <m:t>)</m:t>
                          </m:r>
                        </m:oMath>
                      </m:oMathPara>
                    </a14:m>
                    <a:endParaRPr lang="en-US" altLang="zh-CN" b="0" baseline="-25000" dirty="0">
                      <a:latin typeface="Times New Roman" panose="02020603050405020304" pitchFamily="18" charset="0"/>
                      <a:ea typeface="宋体" panose="02010600030101010101" pitchFamily="2" charset="-122"/>
                    </a:endParaRPr>
                  </a:p>
                </p:txBody>
              </p:sp>
            </mc:Choice>
            <mc:Fallback xmlns="">
              <p:sp>
                <p:nvSpPr>
                  <p:cNvPr id="824340" name="Rectangle 20"/>
                  <p:cNvSpPr>
                    <a:spLocks noRot="1" noChangeAspect="1" noMove="1" noResize="1" noEditPoints="1" noAdjustHandles="1" noChangeArrowheads="1" noChangeShapeType="1" noTextEdit="1"/>
                  </p:cNvSpPr>
                  <p:nvPr/>
                </p:nvSpPr>
                <p:spPr bwMode="auto">
                  <a:xfrm>
                    <a:off x="855" y="2086"/>
                    <a:ext cx="402" cy="229"/>
                  </a:xfrm>
                  <a:prstGeom prst="rect">
                    <a:avLst/>
                  </a:prstGeom>
                  <a:blipFill rotWithShape="1">
                    <a:blip r:embed="rId5"/>
                    <a:stretch>
                      <a:fillRect r="-714" b="-15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24341" name="Rectangle 21"/>
                  <p:cNvSpPr>
                    <a:spLocks noChangeArrowheads="1"/>
                  </p:cNvSpPr>
                  <p:nvPr/>
                </p:nvSpPr>
                <p:spPr bwMode="auto">
                  <a:xfrm>
                    <a:off x="281" y="3618"/>
                    <a:ext cx="399" cy="22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b="0">
                              <a:latin typeface="Cambria Math"/>
                              <a:ea typeface="华文楷体" pitchFamily="2" charset="-122"/>
                            </a:rPr>
                            <m:t>Pr</m:t>
                          </m:r>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r>
                                <a:rPr lang="en-US" altLang="zh-CN" b="0" i="1">
                                  <a:latin typeface="Cambria Math"/>
                                  <a:ea typeface="华文楷体" pitchFamily="2" charset="-122"/>
                                </a:rPr>
                                <m:t>𝑐</m:t>
                              </m:r>
                            </m:e>
                            <m:sub>
                              <m:r>
                                <a:rPr lang="en-US" altLang="zh-CN" b="0" i="1">
                                  <a:latin typeface="Cambria Math"/>
                                  <a:ea typeface="华文楷体" pitchFamily="2" charset="-122"/>
                                </a:rPr>
                                <m:t>1</m:t>
                              </m:r>
                            </m:sub>
                          </m:sSub>
                          <m:r>
                            <a:rPr lang="en-US" altLang="zh-CN" b="0" i="1">
                              <a:latin typeface="Cambria Math"/>
                              <a:ea typeface="华文楷体" pitchFamily="2" charset="-122"/>
                            </a:rPr>
                            <m:t>)</m:t>
                          </m:r>
                        </m:oMath>
                      </m:oMathPara>
                    </a14:m>
                    <a:endParaRPr lang="en-US" altLang="zh-CN" b="0" baseline="-25000" dirty="0">
                      <a:latin typeface="Times New Roman" panose="02020603050405020304" pitchFamily="18" charset="0"/>
                      <a:ea typeface="宋体" panose="02010600030101010101" pitchFamily="2" charset="-122"/>
                    </a:endParaRPr>
                  </a:p>
                </p:txBody>
              </p:sp>
            </mc:Choice>
            <mc:Fallback xmlns="">
              <p:sp>
                <p:nvSpPr>
                  <p:cNvPr id="824341" name="Rectangle 21"/>
                  <p:cNvSpPr>
                    <a:spLocks noRot="1" noChangeAspect="1" noMove="1" noResize="1" noEditPoints="1" noAdjustHandles="1" noChangeArrowheads="1" noChangeShapeType="1" noTextEdit="1"/>
                  </p:cNvSpPr>
                  <p:nvPr/>
                </p:nvSpPr>
                <p:spPr bwMode="auto">
                  <a:xfrm>
                    <a:off x="281" y="3618"/>
                    <a:ext cx="399" cy="229"/>
                  </a:xfrm>
                  <a:prstGeom prst="rect">
                    <a:avLst/>
                  </a:prstGeom>
                  <a:blipFill rotWithShape="1">
                    <a:blip r:embed="rId6"/>
                    <a:stretch>
                      <a:fillRect r="-719" b="-1694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824342" name="Line 22"/>
              <p:cNvSpPr>
                <a:spLocks noChangeShapeType="1"/>
              </p:cNvSpPr>
              <p:nvPr/>
            </p:nvSpPr>
            <p:spPr bwMode="auto">
              <a:xfrm>
                <a:off x="1066" y="2704"/>
                <a:ext cx="0" cy="59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343" name="Line 23"/>
              <p:cNvSpPr>
                <a:spLocks noChangeShapeType="1"/>
              </p:cNvSpPr>
              <p:nvPr/>
            </p:nvSpPr>
            <p:spPr bwMode="auto">
              <a:xfrm>
                <a:off x="1066" y="3294"/>
                <a:ext cx="589"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24344" name="Line 24"/>
              <p:cNvSpPr>
                <a:spLocks noChangeShapeType="1"/>
              </p:cNvSpPr>
              <p:nvPr/>
            </p:nvSpPr>
            <p:spPr bwMode="auto">
              <a:xfrm flipH="1">
                <a:off x="748" y="3294"/>
                <a:ext cx="318" cy="363"/>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spTree>
    <p:extLst>
      <p:ext uri="{BB962C8B-B14F-4D97-AF65-F5344CB8AC3E}">
        <p14:creationId xmlns:p14="http://schemas.microsoft.com/office/powerpoint/2010/main" val="4308219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参数估算</a:t>
            </a:r>
          </a:p>
        </p:txBody>
      </p:sp>
      <mc:AlternateContent xmlns:mc="http://schemas.openxmlformats.org/markup-compatibility/2006" xmlns:a14="http://schemas.microsoft.com/office/drawing/2010/main">
        <mc:Choice Requires="a14">
          <p:sp>
            <p:nvSpPr>
              <p:cNvPr id="2" name="TextBox 1"/>
              <p:cNvSpPr txBox="1"/>
              <p:nvPr/>
            </p:nvSpPr>
            <p:spPr>
              <a:xfrm>
                <a:off x="2531121" y="1940158"/>
                <a:ext cx="7128170" cy="118404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3200" b="0" i="1" smtClean="0">
                              <a:latin typeface="Cambria Math"/>
                            </a:rPr>
                          </m:ctrlPr>
                        </m:funcPr>
                        <m:fName>
                          <m:r>
                            <m:rPr>
                              <m:sty m:val="p"/>
                            </m:rPr>
                            <a:rPr lang="en-US" altLang="zh-CN" sz="3200" b="0" i="0" smtClean="0">
                              <a:latin typeface="Cambria Math"/>
                            </a:rPr>
                            <m:t>Pr</m:t>
                          </m:r>
                        </m:fName>
                        <m:e>
                          <m:d>
                            <m:dPr>
                              <m:ctrlPr>
                                <a:rPr lang="en-US" altLang="zh-CN" sz="3200" b="0" i="1" smtClean="0">
                                  <a:latin typeface="Cambria Math"/>
                                </a:rPr>
                              </m:ctrlPr>
                            </m:dPr>
                            <m:e>
                              <m:r>
                                <a:rPr lang="en-US" altLang="zh-CN" sz="3200" b="0" i="1" smtClean="0">
                                  <a:latin typeface="Cambria Math"/>
                                </a:rPr>
                                <m:t>𝑐</m:t>
                              </m:r>
                            </m:e>
                          </m:d>
                        </m:e>
                      </m:func>
                      <m:r>
                        <a:rPr lang="en-US" altLang="zh-CN" sz="3200" b="0" i="1" smtClean="0">
                          <a:latin typeface="Cambria Math"/>
                        </a:rPr>
                        <m:t>=</m:t>
                      </m:r>
                      <m:f>
                        <m:fPr>
                          <m:ctrlPr>
                            <a:rPr lang="en-US" altLang="zh-CN" sz="3200" b="0" i="1" smtClean="0">
                              <a:latin typeface="Cambria Math"/>
                            </a:rPr>
                          </m:ctrlPr>
                        </m:fPr>
                        <m:num>
                          <m:r>
                            <a:rPr lang="zh-CN" altLang="en-US" sz="3200" b="0" i="1" smtClean="0">
                              <a:latin typeface="Cambria Math"/>
                            </a:rPr>
                            <m:t>类别为</m:t>
                          </m:r>
                          <m:r>
                            <a:rPr lang="en-US" altLang="zh-CN" sz="3200" b="0" i="1" smtClean="0">
                              <a:latin typeface="Cambria Math"/>
                            </a:rPr>
                            <m:t>𝑐</m:t>
                          </m:r>
                          <m:r>
                            <a:rPr lang="zh-CN" altLang="en-US" sz="3200" b="0" i="1" smtClean="0">
                              <a:latin typeface="Cambria Math"/>
                            </a:rPr>
                            <m:t>的</m:t>
                          </m:r>
                          <m:r>
                            <a:rPr lang="zh-CN" altLang="en-US" sz="3200" b="0" i="1">
                              <a:latin typeface="Cambria Math"/>
                            </a:rPr>
                            <m:t>文档</m:t>
                          </m:r>
                          <m:r>
                            <a:rPr lang="zh-CN" altLang="en-US" sz="3200" b="0" i="1" smtClean="0">
                              <a:latin typeface="Cambria Math"/>
                            </a:rPr>
                            <m:t>数量</m:t>
                          </m:r>
                        </m:num>
                        <m:den>
                          <m:r>
                            <a:rPr lang="zh-CN" altLang="en-US" sz="3200" b="0" i="1" smtClean="0">
                              <a:latin typeface="Cambria Math"/>
                            </a:rPr>
                            <m:t>总</m:t>
                          </m:r>
                          <m:r>
                            <a:rPr lang="zh-CN" altLang="en-US" sz="3200" b="0" i="1">
                              <a:latin typeface="Cambria Math"/>
                            </a:rPr>
                            <m:t>文档</m:t>
                          </m:r>
                          <m:r>
                            <a:rPr lang="zh-CN" altLang="en-US" sz="3200" b="0" i="1" smtClean="0">
                              <a:latin typeface="Cambria Math"/>
                            </a:rPr>
                            <m:t>数量</m:t>
                          </m:r>
                        </m:den>
                      </m:f>
                      <m:r>
                        <a:rPr lang="en-US" altLang="zh-CN" sz="3200" b="0" i="1" smtClean="0">
                          <a:latin typeface="Cambria Math"/>
                        </a:rPr>
                        <m:t>=</m:t>
                      </m:r>
                      <m:f>
                        <m:fPr>
                          <m:ctrlPr>
                            <a:rPr lang="en-US" altLang="zh-CN" sz="3200" b="0" i="1" smtClean="0">
                              <a:latin typeface="Cambria Math"/>
                            </a:rPr>
                          </m:ctrlPr>
                        </m:fPr>
                        <m:num>
                          <m:sSub>
                            <m:sSubPr>
                              <m:ctrlPr>
                                <a:rPr lang="en-US" altLang="zh-CN" sz="3200" b="0" i="1" smtClean="0">
                                  <a:latin typeface="Cambria Math"/>
                                </a:rPr>
                              </m:ctrlPr>
                            </m:sSubPr>
                            <m:e>
                              <m:r>
                                <a:rPr lang="en-US" altLang="zh-CN" sz="3200" b="0" i="1" smtClean="0">
                                  <a:latin typeface="Cambria Math"/>
                                </a:rPr>
                                <m:t>𝑁</m:t>
                              </m:r>
                            </m:e>
                            <m:sub>
                              <m:r>
                                <a:rPr lang="en-US" altLang="zh-CN" sz="3200" b="0" i="1" smtClean="0">
                                  <a:latin typeface="Cambria Math"/>
                                </a:rPr>
                                <m:t>𝑐</m:t>
                              </m:r>
                            </m:sub>
                          </m:sSub>
                        </m:num>
                        <m:den>
                          <m:nary>
                            <m:naryPr>
                              <m:chr m:val="∑"/>
                              <m:limLoc m:val="subSup"/>
                              <m:supHide m:val="on"/>
                              <m:ctrlPr>
                                <a:rPr lang="en-US" altLang="zh-CN" sz="3200" b="0" i="1" smtClean="0">
                                  <a:latin typeface="Cambria Math"/>
                                </a:rPr>
                              </m:ctrlPr>
                            </m:naryPr>
                            <m:sub>
                              <m:r>
                                <m:rPr>
                                  <m:brk m:alnAt="9"/>
                                </m:rPr>
                                <a:rPr lang="en-US" altLang="zh-CN" sz="3200" b="0" i="1" smtClean="0">
                                  <a:latin typeface="Cambria Math"/>
                                </a:rPr>
                                <m:t>𝑐</m:t>
                              </m:r>
                              <m:r>
                                <a:rPr lang="en-US" altLang="zh-CN" sz="3200" b="0" i="1" smtClean="0">
                                  <a:latin typeface="Cambria Math"/>
                                  <a:ea typeface="Cambria Math"/>
                                </a:rPr>
                                <m:t>∈</m:t>
                              </m:r>
                              <m:r>
                                <a:rPr lang="zh-CN" altLang="en-US" sz="3200" b="0" i="1" smtClean="0">
                                  <a:latin typeface="Cambria Math"/>
                                  <a:ea typeface="Cambria Math"/>
                                </a:rPr>
                                <m:t>𝒞</m:t>
                              </m:r>
                            </m:sub>
                            <m:sup/>
                            <m:e>
                              <m:sSub>
                                <m:sSubPr>
                                  <m:ctrlPr>
                                    <a:rPr lang="en-US" altLang="zh-CN" sz="3200" b="0" i="1">
                                      <a:latin typeface="Cambria Math"/>
                                    </a:rPr>
                                  </m:ctrlPr>
                                </m:sSubPr>
                                <m:e>
                                  <m:r>
                                    <a:rPr lang="en-US" altLang="zh-CN" sz="3200" b="0" i="1">
                                      <a:latin typeface="Cambria Math"/>
                                    </a:rPr>
                                    <m:t>𝑁</m:t>
                                  </m:r>
                                </m:e>
                                <m:sub>
                                  <m:r>
                                    <a:rPr lang="en-US" altLang="zh-CN" sz="3200" b="0" i="1">
                                      <a:latin typeface="Cambria Math"/>
                                    </a:rPr>
                                    <m:t>𝑐</m:t>
                                  </m:r>
                                </m:sub>
                              </m:sSub>
                            </m:e>
                          </m:nary>
                        </m:den>
                      </m:f>
                    </m:oMath>
                  </m:oMathPara>
                </a14:m>
                <a:endParaRPr lang="zh-CN" altLang="en-US" sz="3200" b="0" dirty="0"/>
              </a:p>
            </p:txBody>
          </p:sp>
        </mc:Choice>
        <mc:Fallback xmlns="">
          <p:sp>
            <p:nvSpPr>
              <p:cNvPr id="2" name="TextBox 1"/>
              <p:cNvSpPr txBox="1">
                <a:spLocks noRot="1" noChangeAspect="1" noMove="1" noResize="1" noEditPoints="1" noAdjustHandles="1" noChangeArrowheads="1" noChangeShapeType="1" noTextEdit="1"/>
              </p:cNvSpPr>
              <p:nvPr/>
            </p:nvSpPr>
            <p:spPr>
              <a:xfrm>
                <a:off x="2531121" y="1940158"/>
                <a:ext cx="7128170" cy="1184042"/>
              </a:xfrm>
              <a:prstGeom prst="rect">
                <a:avLst/>
              </a:prstGeom>
              <a:blipFill rotWithShape="1">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864191" y="3962400"/>
                <a:ext cx="10462031" cy="116217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3200" b="0" i="1" smtClean="0">
                              <a:latin typeface="Cambria Math"/>
                            </a:rPr>
                          </m:ctrlPr>
                        </m:funcPr>
                        <m:fName>
                          <m:r>
                            <m:rPr>
                              <m:sty m:val="p"/>
                            </m:rPr>
                            <a:rPr lang="en-US" altLang="zh-CN" sz="3200" b="0" i="0" smtClean="0">
                              <a:latin typeface="Cambria Math"/>
                            </a:rPr>
                            <m:t>Pr</m:t>
                          </m:r>
                        </m:fName>
                        <m:e>
                          <m:d>
                            <m:dPr>
                              <m:ctrlPr>
                                <a:rPr lang="en-US" altLang="zh-CN" sz="3200" b="0" i="1" smtClean="0">
                                  <a:latin typeface="Cambria Math"/>
                                </a:rPr>
                              </m:ctrlPr>
                            </m:dPr>
                            <m:e>
                              <m:sSub>
                                <m:sSubPr>
                                  <m:ctrlPr>
                                    <a:rPr lang="en-US" altLang="zh-CN" sz="3200" b="0" i="1" smtClean="0">
                                      <a:latin typeface="Cambria Math"/>
                                    </a:rPr>
                                  </m:ctrlPr>
                                </m:sSubPr>
                                <m:e>
                                  <m:r>
                                    <a:rPr lang="en-US" altLang="zh-CN" sz="3200" b="0" i="1" smtClean="0">
                                      <a:latin typeface="Cambria Math"/>
                                    </a:rPr>
                                    <m:t>𝑓</m:t>
                                  </m:r>
                                </m:e>
                                <m:sub>
                                  <m:r>
                                    <a:rPr lang="en-US" altLang="zh-CN" sz="3200" b="0" i="1" smtClean="0">
                                      <a:latin typeface="Cambria Math"/>
                                    </a:rPr>
                                    <m:t>𝑣</m:t>
                                  </m:r>
                                </m:sub>
                              </m:sSub>
                              <m:r>
                                <a:rPr lang="en-US" altLang="zh-CN" sz="3200" b="0" i="1" smtClean="0">
                                  <a:latin typeface="Cambria Math"/>
                                </a:rPr>
                                <m:t>|</m:t>
                              </m:r>
                              <m:r>
                                <a:rPr lang="en-US" altLang="zh-CN" sz="3200" b="0" i="1" smtClean="0">
                                  <a:latin typeface="Cambria Math"/>
                                </a:rPr>
                                <m:t>𝑐</m:t>
                              </m:r>
                            </m:e>
                          </m:d>
                        </m:e>
                      </m:func>
                      <m:r>
                        <a:rPr lang="en-US" altLang="zh-CN" sz="3200" b="0" i="1" smtClean="0">
                          <a:latin typeface="Cambria Math"/>
                        </a:rPr>
                        <m:t>=</m:t>
                      </m:r>
                      <m:f>
                        <m:fPr>
                          <m:ctrlPr>
                            <a:rPr lang="en-US" altLang="zh-CN" sz="3200" b="0" i="1" smtClean="0">
                              <a:latin typeface="Cambria Math"/>
                            </a:rPr>
                          </m:ctrlPr>
                        </m:fPr>
                        <m:num>
                          <m:r>
                            <a:rPr lang="zh-CN" altLang="en-US" sz="3200" b="0" i="1" smtClean="0">
                              <a:latin typeface="Cambria Math"/>
                            </a:rPr>
                            <m:t>类别为</m:t>
                          </m:r>
                          <m:r>
                            <a:rPr lang="en-US" altLang="zh-CN" sz="3200" b="0" i="1" smtClean="0">
                              <a:latin typeface="Cambria Math"/>
                            </a:rPr>
                            <m:t>𝑐</m:t>
                          </m:r>
                          <m:r>
                            <a:rPr lang="zh-CN" altLang="en-US" sz="3200" b="0" i="1" smtClean="0">
                              <a:latin typeface="Cambria Math"/>
                            </a:rPr>
                            <m:t>的</m:t>
                          </m:r>
                          <m:r>
                            <a:rPr lang="zh-CN" altLang="en-US" sz="3200" b="0" i="1">
                              <a:latin typeface="Cambria Math"/>
                            </a:rPr>
                            <m:t>文档</m:t>
                          </m:r>
                          <m:r>
                            <a:rPr lang="zh-CN" altLang="en-US" sz="3200" b="0" i="1" smtClean="0">
                              <a:latin typeface="Cambria Math"/>
                            </a:rPr>
                            <m:t>中</m:t>
                          </m:r>
                          <m:r>
                            <a:rPr lang="zh-CN" altLang="en-US" sz="3200" b="0" i="1">
                              <a:latin typeface="Cambria Math"/>
                            </a:rPr>
                            <m:t>特征</m:t>
                          </m:r>
                          <m:sSub>
                            <m:sSubPr>
                              <m:ctrlPr>
                                <a:rPr lang="en-US" altLang="zh-CN" sz="3200" b="0" i="1">
                                  <a:latin typeface="Cambria Math"/>
                                </a:rPr>
                              </m:ctrlPr>
                            </m:sSubPr>
                            <m:e>
                              <m:r>
                                <a:rPr lang="en-US" altLang="zh-CN" sz="3200" b="0" i="1">
                                  <a:latin typeface="Cambria Math"/>
                                </a:rPr>
                                <m:t>𝑓</m:t>
                              </m:r>
                            </m:e>
                            <m:sub>
                              <m:r>
                                <a:rPr lang="en-US" altLang="zh-CN" sz="3200" b="0" i="1">
                                  <a:latin typeface="Cambria Math"/>
                                </a:rPr>
                                <m:t>𝑣</m:t>
                              </m:r>
                            </m:sub>
                          </m:sSub>
                          <m:r>
                            <a:rPr lang="zh-CN" altLang="en-US" sz="3200" b="0" i="1" smtClean="0">
                              <a:latin typeface="Cambria Math"/>
                            </a:rPr>
                            <m:t>出现的次数</m:t>
                          </m:r>
                        </m:num>
                        <m:den>
                          <m:r>
                            <a:rPr lang="zh-CN" altLang="en-US" sz="3200" b="0" i="1">
                              <a:latin typeface="Cambria Math"/>
                            </a:rPr>
                            <m:t>类别为</m:t>
                          </m:r>
                          <m:r>
                            <a:rPr lang="en-US" altLang="zh-CN" sz="3200" b="0" i="1">
                              <a:latin typeface="Cambria Math"/>
                            </a:rPr>
                            <m:t>𝑐</m:t>
                          </m:r>
                          <m:r>
                            <a:rPr lang="zh-CN" altLang="en-US" sz="3200" b="0" i="1">
                              <a:latin typeface="Cambria Math"/>
                            </a:rPr>
                            <m:t>的文档数量</m:t>
                          </m:r>
                        </m:den>
                      </m:f>
                      <m:r>
                        <a:rPr lang="en-US" altLang="zh-CN" sz="3200" b="0" i="1" smtClean="0">
                          <a:latin typeface="Cambria Math"/>
                          <a:ea typeface="Cambria Math"/>
                        </a:rPr>
                        <m:t>≈</m:t>
                      </m:r>
                      <m:f>
                        <m:fPr>
                          <m:ctrlPr>
                            <a:rPr lang="en-US" altLang="zh-CN" sz="3200" b="0" i="1" smtClean="0">
                              <a:latin typeface="Cambria Math"/>
                            </a:rPr>
                          </m:ctrlPr>
                        </m:fPr>
                        <m:num>
                          <m:sSub>
                            <m:sSubPr>
                              <m:ctrlPr>
                                <a:rPr lang="en-US" altLang="zh-CN" sz="3200" b="0" i="1" smtClean="0">
                                  <a:latin typeface="Cambria Math"/>
                                </a:rPr>
                              </m:ctrlPr>
                            </m:sSubPr>
                            <m:e>
                              <m:r>
                                <a:rPr lang="zh-CN" altLang="en-US" sz="3200" b="0" i="1" smtClean="0">
                                  <a:latin typeface="Cambria Math"/>
                                </a:rPr>
                                <m:t>𝜆</m:t>
                              </m:r>
                              <m:r>
                                <a:rPr lang="en-US" altLang="zh-CN" sz="3200" b="0" i="1" smtClean="0">
                                  <a:latin typeface="Cambria Math"/>
                                </a:rPr>
                                <m:t>+</m:t>
                              </m:r>
                              <m:r>
                                <a:rPr lang="en-US" altLang="zh-CN" sz="3200" b="0" i="1" smtClean="0">
                                  <a:latin typeface="Cambria Math"/>
                                </a:rPr>
                                <m:t>𝑁</m:t>
                              </m:r>
                            </m:e>
                            <m:sub>
                              <m:r>
                                <a:rPr lang="en-US" altLang="zh-CN" sz="3200" b="0" i="1" smtClean="0">
                                  <a:latin typeface="Cambria Math"/>
                                </a:rPr>
                                <m:t>𝑐</m:t>
                              </m:r>
                              <m:r>
                                <a:rPr lang="en-US" altLang="zh-CN" sz="3200" b="0" i="1" smtClean="0">
                                  <a:latin typeface="Cambria Math"/>
                                </a:rPr>
                                <m:t>,</m:t>
                              </m:r>
                              <m:r>
                                <a:rPr lang="en-US" altLang="zh-CN" sz="3200" b="0" i="1" smtClean="0">
                                  <a:latin typeface="Cambria Math"/>
                                </a:rPr>
                                <m:t>𝑣</m:t>
                              </m:r>
                            </m:sub>
                          </m:sSub>
                        </m:num>
                        <m:den>
                          <m:r>
                            <a:rPr lang="en-US" altLang="zh-CN" sz="3200" b="0" i="1" smtClean="0">
                              <a:latin typeface="Cambria Math"/>
                            </a:rPr>
                            <m:t>𝑉</m:t>
                          </m:r>
                          <m:r>
                            <a:rPr lang="zh-CN" altLang="en-US" sz="3200" b="0" i="1" smtClean="0">
                              <a:latin typeface="Cambria Math"/>
                            </a:rPr>
                            <m:t>𝜆</m:t>
                          </m:r>
                          <m:r>
                            <a:rPr lang="en-US" altLang="zh-CN" sz="3200" b="0" i="1" smtClean="0">
                              <a:latin typeface="Cambria Math"/>
                            </a:rPr>
                            <m:t>+</m:t>
                          </m:r>
                          <m:sSub>
                            <m:sSubPr>
                              <m:ctrlPr>
                                <a:rPr lang="en-US" altLang="zh-CN" sz="3200" b="0" i="1">
                                  <a:latin typeface="Cambria Math"/>
                                </a:rPr>
                              </m:ctrlPr>
                            </m:sSubPr>
                            <m:e>
                              <m:r>
                                <a:rPr lang="en-US" altLang="zh-CN" sz="3200" b="0" i="1">
                                  <a:latin typeface="Cambria Math"/>
                                </a:rPr>
                                <m:t>𝑁</m:t>
                              </m:r>
                            </m:e>
                            <m:sub>
                              <m:r>
                                <a:rPr lang="en-US" altLang="zh-CN" sz="3200" b="0" i="1">
                                  <a:latin typeface="Cambria Math"/>
                                </a:rPr>
                                <m:t>𝑐</m:t>
                              </m:r>
                            </m:sub>
                          </m:sSub>
                        </m:den>
                      </m:f>
                    </m:oMath>
                  </m:oMathPara>
                </a14:m>
                <a:endParaRPr lang="zh-CN" altLang="en-US" sz="3200" b="0" dirty="0"/>
              </a:p>
            </p:txBody>
          </p:sp>
        </mc:Choice>
        <mc:Fallback xmlns="">
          <p:sp>
            <p:nvSpPr>
              <p:cNvPr id="6" name="TextBox 5"/>
              <p:cNvSpPr txBox="1">
                <a:spLocks noRot="1" noChangeAspect="1" noMove="1" noResize="1" noEditPoints="1" noAdjustHandles="1" noChangeArrowheads="1" noChangeShapeType="1" noTextEdit="1"/>
              </p:cNvSpPr>
              <p:nvPr/>
            </p:nvSpPr>
            <p:spPr>
              <a:xfrm>
                <a:off x="864191" y="3962400"/>
                <a:ext cx="10462031" cy="1162178"/>
              </a:xfrm>
              <a:prstGeom prst="rect">
                <a:avLst/>
              </a:prstGeom>
              <a:blipFill rotWithShape="1">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06422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实例一（</a:t>
            </a:r>
            <a:r>
              <a:rPr lang="en-US" altLang="zh-CN" sz="4000" b="1">
                <a:latin typeface="微软雅黑" panose="020B0503020204020204" pitchFamily="34" charset="-122"/>
                <a:ea typeface="微软雅黑" panose="020B0503020204020204" pitchFamily="34" charset="-122"/>
              </a:rPr>
              <a:t>1/2</a:t>
            </a:r>
            <a:r>
              <a:rPr lang="zh-CN" altLang="en-US" sz="4000" b="1">
                <a:latin typeface="微软雅黑" panose="020B0503020204020204" pitchFamily="34" charset="-122"/>
                <a:ea typeface="微软雅黑" panose="020B0503020204020204" pitchFamily="34" charset="-122"/>
              </a:rPr>
              <a:t>）</a:t>
            </a:r>
          </a:p>
        </p:txBody>
      </p:sp>
      <p:graphicFrame>
        <p:nvGraphicFramePr>
          <p:cNvPr id="826371" name="Group 3"/>
          <p:cNvGraphicFramePr>
            <a:graphicFrameLocks noGrp="1"/>
          </p:cNvGraphicFramePr>
          <p:nvPr/>
        </p:nvGraphicFramePr>
        <p:xfrm>
          <a:off x="1320628" y="852488"/>
          <a:ext cx="9142808" cy="5943600"/>
        </p:xfrm>
        <a:graphic>
          <a:graphicData uri="http://schemas.openxmlformats.org/drawingml/2006/table">
            <a:tbl>
              <a:tblPr/>
              <a:tblGrid>
                <a:gridCol w="982005"/>
                <a:gridCol w="1896286"/>
                <a:gridCol w="1286766"/>
                <a:gridCol w="1726975"/>
                <a:gridCol w="1625388"/>
                <a:gridCol w="1625388"/>
              </a:tblGrid>
              <a:tr h="2206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天气</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温度</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湿度</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风力</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打网球</a:t>
                      </a: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Sunny</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Hot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N</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D2</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Sunny</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Hot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N</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D3</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Overcast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Hot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D4</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Rain</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Mild</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D5</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Rain</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Cool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D6</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Rain</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Cool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N</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D7</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Overcast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Cool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D8</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Sunny</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Mild</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N</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D9</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Sunny</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Cool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Rain</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Mild</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D11</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Sunny</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Mild</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D12</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Overcast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Mild</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D13</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Overcast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Hot</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Normal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Weak</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Y</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D14</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Rain</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Mild</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000" b="1" i="0" u="none" strike="noStrike" cap="none" normalizeH="0" baseline="0" smtClean="0">
                          <a:ln>
                            <a:noFill/>
                          </a:ln>
                          <a:solidFill>
                            <a:srgbClr val="FF0000"/>
                          </a:solidFill>
                          <a:effectLst/>
                          <a:latin typeface="Arial" panose="020B0604020202020204" pitchFamily="34" charset="0"/>
                          <a:ea typeface="宋体" panose="02010600030101010101" pitchFamily="2" charset="-122"/>
                        </a:rPr>
                        <a:t>N</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spTree>
    <p:extLst>
      <p:ext uri="{BB962C8B-B14F-4D97-AF65-F5344CB8AC3E}">
        <p14:creationId xmlns:p14="http://schemas.microsoft.com/office/powerpoint/2010/main" val="1678039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实例一（</a:t>
            </a:r>
            <a:r>
              <a:rPr lang="en-US" altLang="zh-CN" sz="4000" b="1">
                <a:latin typeface="微软雅黑" panose="020B0503020204020204" pitchFamily="34" charset="-122"/>
                <a:ea typeface="微软雅黑" panose="020B0503020204020204" pitchFamily="34" charset="-122"/>
              </a:rPr>
              <a:t>2/2</a:t>
            </a:r>
            <a:r>
              <a:rPr lang="zh-CN" altLang="en-US" sz="4000" b="1">
                <a:latin typeface="微软雅黑" panose="020B0503020204020204" pitchFamily="34" charset="-122"/>
                <a:ea typeface="微软雅黑" panose="020B0503020204020204" pitchFamily="34" charset="-122"/>
              </a:rPr>
              <a:t>）</a:t>
            </a:r>
          </a:p>
        </p:txBody>
      </p:sp>
      <p:sp>
        <p:nvSpPr>
          <p:cNvPr id="827395" name="Rectangle 3"/>
          <p:cNvSpPr>
            <a:spLocks noGrp="1" noChangeArrowheads="1"/>
          </p:cNvSpPr>
          <p:nvPr>
            <p:ph type="body" idx="1"/>
          </p:nvPr>
        </p:nvSpPr>
        <p:spPr>
          <a:xfrm>
            <a:off x="304761" y="1143000"/>
            <a:ext cx="11716341" cy="5486400"/>
          </a:xfrm>
        </p:spPr>
        <p:txBody>
          <a:bodyPr/>
          <a:lstStyle/>
          <a:p>
            <a:pPr algn="just">
              <a:lnSpc>
                <a:spcPct val="90000"/>
              </a:lnSpc>
            </a:pPr>
            <a:r>
              <a:rPr lang="zh-CN" altLang="en-US" sz="2120" dirty="0">
                <a:latin typeface="Times New Roman" pitchFamily="18" charset="0"/>
              </a:rPr>
              <a:t>新样本</a:t>
            </a:r>
          </a:p>
          <a:p>
            <a:pPr algn="just">
              <a:lnSpc>
                <a:spcPct val="90000"/>
              </a:lnSpc>
            </a:pP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打网球？</a:t>
            </a:r>
            <a:r>
              <a:rPr lang="en-US" altLang="zh-CN" sz="2120" dirty="0">
                <a:latin typeface="Times New Roman" pitchFamily="18" charset="0"/>
              </a:rPr>
              <a:t>=Y) = 9/14</a:t>
            </a:r>
          </a:p>
          <a:p>
            <a:pPr algn="just">
              <a:lnSpc>
                <a:spcPct val="90000"/>
              </a:lnSpc>
            </a:pP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 = 5/14</a:t>
            </a:r>
          </a:p>
          <a:p>
            <a:pPr algn="just">
              <a:lnSpc>
                <a:spcPct val="90000"/>
              </a:lnSpc>
            </a:pP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天气</a:t>
            </a:r>
            <a:r>
              <a:rPr lang="en-US" altLang="zh-CN" sz="2120" dirty="0">
                <a:latin typeface="Times New Roman" pitchFamily="18" charset="0"/>
              </a:rPr>
              <a:t>=Sunny | </a:t>
            </a:r>
            <a:r>
              <a:rPr lang="zh-CN" altLang="en-US" sz="2120" dirty="0">
                <a:latin typeface="Times New Roman" pitchFamily="18" charset="0"/>
              </a:rPr>
              <a:t>打网球？</a:t>
            </a:r>
            <a:r>
              <a:rPr lang="en-US" altLang="zh-CN" sz="2120" dirty="0">
                <a:latin typeface="Times New Roman" pitchFamily="18" charset="0"/>
              </a:rPr>
              <a:t>=Y) = (2 + 1)/(9 + 3) = 3/12</a:t>
            </a:r>
          </a:p>
          <a:p>
            <a:pPr algn="just">
              <a:lnSpc>
                <a:spcPct val="90000"/>
              </a:lnSpc>
            </a:pP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天气</a:t>
            </a:r>
            <a:r>
              <a:rPr lang="en-US" altLang="zh-CN" sz="2120" dirty="0">
                <a:solidFill>
                  <a:srgbClr val="FF0000"/>
                </a:solidFill>
                <a:latin typeface="Times New Roman" pitchFamily="18" charset="0"/>
              </a:rPr>
              <a:t>=Sunny | </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 = (3 + 1)/(5 + 3) = 4/8</a:t>
            </a:r>
          </a:p>
          <a:p>
            <a:pPr algn="just">
              <a:lnSpc>
                <a:spcPct val="90000"/>
              </a:lnSpc>
            </a:pP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温度</a:t>
            </a:r>
            <a:r>
              <a:rPr lang="en-US" altLang="zh-CN" sz="2120" dirty="0">
                <a:latin typeface="Times New Roman" pitchFamily="18" charset="0"/>
              </a:rPr>
              <a:t>=Cool | </a:t>
            </a:r>
            <a:r>
              <a:rPr lang="zh-CN" altLang="en-US" sz="2120" dirty="0">
                <a:latin typeface="Times New Roman" pitchFamily="18" charset="0"/>
              </a:rPr>
              <a:t>打网球？</a:t>
            </a:r>
            <a:r>
              <a:rPr lang="en-US" altLang="zh-CN" sz="2120" dirty="0">
                <a:latin typeface="Times New Roman" pitchFamily="18" charset="0"/>
              </a:rPr>
              <a:t>=Y) = (3 + 1)/(9 + 3) = 4/12</a:t>
            </a:r>
          </a:p>
          <a:p>
            <a:pPr algn="just">
              <a:lnSpc>
                <a:spcPct val="90000"/>
              </a:lnSpc>
            </a:pP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温度</a:t>
            </a:r>
            <a:r>
              <a:rPr lang="en-US" altLang="zh-CN" sz="2120" dirty="0">
                <a:solidFill>
                  <a:srgbClr val="FF0000"/>
                </a:solidFill>
                <a:latin typeface="Times New Roman" pitchFamily="18" charset="0"/>
              </a:rPr>
              <a:t>=Cool | </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 = (1 + 1)/(5 + 3) = 2/8</a:t>
            </a:r>
          </a:p>
          <a:p>
            <a:pPr algn="just">
              <a:lnSpc>
                <a:spcPct val="90000"/>
              </a:lnSpc>
            </a:pP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湿度</a:t>
            </a:r>
            <a:r>
              <a:rPr lang="en-US" altLang="zh-CN" sz="2120" dirty="0">
                <a:latin typeface="Times New Roman" pitchFamily="18" charset="0"/>
              </a:rPr>
              <a:t>=High | </a:t>
            </a:r>
            <a:r>
              <a:rPr lang="zh-CN" altLang="en-US" sz="2120" dirty="0">
                <a:latin typeface="Times New Roman" pitchFamily="18" charset="0"/>
              </a:rPr>
              <a:t>打网球？</a:t>
            </a:r>
            <a:r>
              <a:rPr lang="en-US" altLang="zh-CN" sz="2120" dirty="0">
                <a:latin typeface="Times New Roman" pitchFamily="18" charset="0"/>
              </a:rPr>
              <a:t>=Y) = (3 + 1)/(9 + 3) = 4/12</a:t>
            </a:r>
          </a:p>
          <a:p>
            <a:pPr algn="just">
              <a:lnSpc>
                <a:spcPct val="90000"/>
              </a:lnSpc>
            </a:pP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湿度</a:t>
            </a:r>
            <a:r>
              <a:rPr lang="en-US" altLang="zh-CN" sz="2120" dirty="0">
                <a:solidFill>
                  <a:srgbClr val="FF0000"/>
                </a:solidFill>
                <a:latin typeface="Times New Roman" pitchFamily="18" charset="0"/>
              </a:rPr>
              <a:t>=High | </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 = (4 + 1)/(5 + 3) = 5/8</a:t>
            </a:r>
          </a:p>
          <a:p>
            <a:pPr algn="just">
              <a:lnSpc>
                <a:spcPct val="90000"/>
              </a:lnSpc>
            </a:pP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风力</a:t>
            </a:r>
            <a:r>
              <a:rPr lang="en-US" altLang="zh-CN" sz="2120" dirty="0">
                <a:latin typeface="Times New Roman" pitchFamily="18" charset="0"/>
              </a:rPr>
              <a:t>=Strong | </a:t>
            </a:r>
            <a:r>
              <a:rPr lang="zh-CN" altLang="en-US" sz="2120" dirty="0">
                <a:latin typeface="Times New Roman" pitchFamily="18" charset="0"/>
              </a:rPr>
              <a:t>打网球？</a:t>
            </a:r>
            <a:r>
              <a:rPr lang="en-US" altLang="zh-CN" sz="2120" dirty="0">
                <a:latin typeface="Times New Roman" pitchFamily="18" charset="0"/>
              </a:rPr>
              <a:t>=Y)=(3 + 1)/(9 + 3) = 4/12</a:t>
            </a:r>
          </a:p>
          <a:p>
            <a:pPr algn="just">
              <a:lnSpc>
                <a:spcPct val="90000"/>
              </a:lnSpc>
            </a:pP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风力</a:t>
            </a:r>
            <a:r>
              <a:rPr lang="en-US" altLang="zh-CN" sz="2120" dirty="0">
                <a:solidFill>
                  <a:srgbClr val="FF0000"/>
                </a:solidFill>
                <a:latin typeface="Times New Roman" pitchFamily="18" charset="0"/>
              </a:rPr>
              <a:t>=Strong | </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=N)=(3 + 1)/(5 + 3) = 4/8</a:t>
            </a:r>
          </a:p>
          <a:p>
            <a:pPr algn="just">
              <a:lnSpc>
                <a:spcPct val="90000"/>
              </a:lnSpc>
            </a:pP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打网球？</a:t>
            </a:r>
            <a:r>
              <a:rPr lang="en-US" altLang="zh-CN" sz="2120" dirty="0">
                <a:latin typeface="Times New Roman" pitchFamily="18" charset="0"/>
              </a:rPr>
              <a:t>=Y|</a:t>
            </a:r>
            <a:r>
              <a:rPr lang="zh-CN" altLang="en-US" sz="2120" dirty="0">
                <a:latin typeface="Times New Roman" pitchFamily="18" charset="0"/>
              </a:rPr>
              <a:t>新样本</a:t>
            </a:r>
            <a:r>
              <a:rPr lang="en-US" altLang="zh-CN" sz="2120" dirty="0">
                <a:latin typeface="Times New Roman" pitchFamily="18" charset="0"/>
              </a:rPr>
              <a:t>) </a:t>
            </a:r>
            <a:r>
              <a:rPr lang="en-US" altLang="zh-CN" sz="2120" dirty="0">
                <a:latin typeface="Times New Roman" pitchFamily="18" charset="0"/>
                <a:sym typeface="Symbol" panose="05050102010706020507" pitchFamily="18" charset="2"/>
              </a:rPr>
              <a:t></a:t>
            </a:r>
            <a:r>
              <a:rPr lang="en-US" altLang="zh-CN" sz="2120" dirty="0">
                <a:latin typeface="Times New Roman" pitchFamily="18" charset="0"/>
              </a:rPr>
              <a:t> </a:t>
            </a:r>
            <a:r>
              <a:rPr lang="en-US" altLang="zh-CN" sz="2120" dirty="0" err="1">
                <a:latin typeface="Times New Roman" pitchFamily="18" charset="0"/>
              </a:rPr>
              <a:t>Pr</a:t>
            </a:r>
            <a:r>
              <a:rPr lang="en-US" altLang="zh-CN" sz="2120" dirty="0">
                <a:latin typeface="Times New Roman" pitchFamily="18" charset="0"/>
              </a:rPr>
              <a:t>(</a:t>
            </a:r>
            <a:r>
              <a:rPr lang="zh-CN" altLang="en-US" sz="2120" dirty="0">
                <a:latin typeface="Times New Roman" pitchFamily="18" charset="0"/>
              </a:rPr>
              <a:t>打网球？</a:t>
            </a:r>
            <a:r>
              <a:rPr lang="en-US" altLang="zh-CN" sz="2120" dirty="0">
                <a:latin typeface="Times New Roman" pitchFamily="18" charset="0"/>
              </a:rPr>
              <a:t>=Y)</a:t>
            </a:r>
            <a:r>
              <a:rPr lang="en-US" altLang="zh-CN" sz="2120" dirty="0">
                <a:latin typeface="Times New Roman" pitchFamily="18" charset="0"/>
                <a:sym typeface="Symbol" panose="05050102010706020507" pitchFamily="18" charset="2"/>
              </a:rPr>
              <a:t></a:t>
            </a:r>
            <a:r>
              <a:rPr lang="en-US" altLang="zh-CN" sz="2120" dirty="0" err="1">
                <a:latin typeface="Times New Roman" pitchFamily="18" charset="0"/>
                <a:sym typeface="Symbol" panose="05050102010706020507" pitchFamily="18" charset="2"/>
              </a:rPr>
              <a:t>Pr</a:t>
            </a:r>
            <a:r>
              <a:rPr lang="en-US" altLang="zh-CN" sz="2120" dirty="0">
                <a:latin typeface="Times New Roman" pitchFamily="18" charset="0"/>
                <a:sym typeface="Symbol" panose="05050102010706020507" pitchFamily="18" charset="2"/>
              </a:rPr>
              <a:t>(</a:t>
            </a:r>
            <a:r>
              <a:rPr lang="zh-CN" altLang="en-US" sz="2120" dirty="0">
                <a:latin typeface="Times New Roman" pitchFamily="18" charset="0"/>
                <a:sym typeface="Symbol" panose="05050102010706020507" pitchFamily="18" charset="2"/>
              </a:rPr>
              <a:t>天气</a:t>
            </a:r>
            <a:r>
              <a:rPr lang="en-US" altLang="zh-CN" sz="2120" dirty="0">
                <a:latin typeface="Times New Roman" pitchFamily="18" charset="0"/>
                <a:sym typeface="Symbol" panose="05050102010706020507" pitchFamily="18" charset="2"/>
              </a:rPr>
              <a:t>=Sunny|</a:t>
            </a:r>
            <a:r>
              <a:rPr lang="zh-CN" altLang="en-US" sz="2120" dirty="0">
                <a:latin typeface="Times New Roman" pitchFamily="18" charset="0"/>
                <a:sym typeface="Symbol" panose="05050102010706020507" pitchFamily="18" charset="2"/>
              </a:rPr>
              <a:t>打网球？</a:t>
            </a:r>
            <a:r>
              <a:rPr lang="en-US" altLang="zh-CN" sz="2120" dirty="0">
                <a:latin typeface="Times New Roman" pitchFamily="18" charset="0"/>
                <a:sym typeface="Symbol" panose="05050102010706020507" pitchFamily="18" charset="2"/>
              </a:rPr>
              <a:t>=Y)</a:t>
            </a:r>
            <a:r>
              <a:rPr lang="en-US" altLang="zh-CN" sz="2120" dirty="0" err="1">
                <a:latin typeface="Times New Roman" pitchFamily="18" charset="0"/>
                <a:sym typeface="Symbol" panose="05050102010706020507" pitchFamily="18" charset="2"/>
              </a:rPr>
              <a:t>Pr</a:t>
            </a:r>
            <a:r>
              <a:rPr lang="en-US" altLang="zh-CN" sz="2120" dirty="0">
                <a:latin typeface="Times New Roman" pitchFamily="18" charset="0"/>
                <a:sym typeface="Symbol" panose="05050102010706020507" pitchFamily="18" charset="2"/>
              </a:rPr>
              <a:t>(</a:t>
            </a:r>
            <a:r>
              <a:rPr lang="zh-CN" altLang="en-US" sz="2120" dirty="0">
                <a:latin typeface="Times New Roman" pitchFamily="18" charset="0"/>
                <a:sym typeface="Symbol" panose="05050102010706020507" pitchFamily="18" charset="2"/>
              </a:rPr>
              <a:t>温度</a:t>
            </a:r>
            <a:r>
              <a:rPr lang="en-US" altLang="zh-CN" sz="2120" dirty="0">
                <a:latin typeface="Times New Roman" pitchFamily="18" charset="0"/>
                <a:sym typeface="Symbol" panose="05050102010706020507" pitchFamily="18" charset="2"/>
              </a:rPr>
              <a:t>=Cool|</a:t>
            </a:r>
            <a:r>
              <a:rPr lang="zh-CN" altLang="en-US" sz="2120" dirty="0">
                <a:latin typeface="Times New Roman" pitchFamily="18" charset="0"/>
                <a:sym typeface="Symbol" panose="05050102010706020507" pitchFamily="18" charset="2"/>
              </a:rPr>
              <a:t>打网球？</a:t>
            </a:r>
            <a:r>
              <a:rPr lang="en-US" altLang="zh-CN" sz="2120" dirty="0">
                <a:latin typeface="Times New Roman" pitchFamily="18" charset="0"/>
                <a:sym typeface="Symbol" panose="05050102010706020507" pitchFamily="18" charset="2"/>
              </a:rPr>
              <a:t>=Y)</a:t>
            </a:r>
            <a:r>
              <a:rPr lang="en-US" altLang="zh-CN" sz="2120" dirty="0" err="1">
                <a:latin typeface="Times New Roman" pitchFamily="18" charset="0"/>
                <a:sym typeface="Symbol" panose="05050102010706020507" pitchFamily="18" charset="2"/>
              </a:rPr>
              <a:t>Pr</a:t>
            </a:r>
            <a:r>
              <a:rPr lang="en-US" altLang="zh-CN" sz="2120" dirty="0">
                <a:latin typeface="Times New Roman" pitchFamily="18" charset="0"/>
                <a:sym typeface="Symbol" panose="05050102010706020507" pitchFamily="18" charset="2"/>
              </a:rPr>
              <a:t>(</a:t>
            </a:r>
            <a:r>
              <a:rPr lang="zh-CN" altLang="en-US" sz="2120" dirty="0">
                <a:latin typeface="Times New Roman" pitchFamily="18" charset="0"/>
                <a:sym typeface="Symbol" panose="05050102010706020507" pitchFamily="18" charset="2"/>
              </a:rPr>
              <a:t>湿度</a:t>
            </a:r>
            <a:r>
              <a:rPr lang="en-US" altLang="zh-CN" sz="2120" dirty="0">
                <a:latin typeface="Times New Roman" pitchFamily="18" charset="0"/>
                <a:sym typeface="Symbol" panose="05050102010706020507" pitchFamily="18" charset="2"/>
              </a:rPr>
              <a:t>=High|</a:t>
            </a:r>
            <a:r>
              <a:rPr lang="zh-CN" altLang="en-US" sz="2120" dirty="0">
                <a:latin typeface="Times New Roman" pitchFamily="18" charset="0"/>
                <a:sym typeface="Symbol" panose="05050102010706020507" pitchFamily="18" charset="2"/>
              </a:rPr>
              <a:t>打网球？</a:t>
            </a:r>
            <a:r>
              <a:rPr lang="en-US" altLang="zh-CN" sz="2120" dirty="0">
                <a:latin typeface="Times New Roman" pitchFamily="18" charset="0"/>
                <a:sym typeface="Symbol" panose="05050102010706020507" pitchFamily="18" charset="2"/>
              </a:rPr>
              <a:t>=Y)</a:t>
            </a:r>
            <a:r>
              <a:rPr lang="en-US" altLang="zh-CN" sz="2120" dirty="0" err="1">
                <a:latin typeface="Times New Roman" pitchFamily="18" charset="0"/>
                <a:sym typeface="Symbol" panose="05050102010706020507" pitchFamily="18" charset="2"/>
              </a:rPr>
              <a:t>Pr</a:t>
            </a:r>
            <a:r>
              <a:rPr lang="en-US" altLang="zh-CN" sz="2120" dirty="0">
                <a:latin typeface="Times New Roman" pitchFamily="18" charset="0"/>
                <a:sym typeface="Symbol" panose="05050102010706020507" pitchFamily="18" charset="2"/>
              </a:rPr>
              <a:t>(</a:t>
            </a:r>
            <a:r>
              <a:rPr lang="zh-CN" altLang="en-US" sz="2120" dirty="0">
                <a:latin typeface="Times New Roman" pitchFamily="18" charset="0"/>
                <a:sym typeface="Symbol" panose="05050102010706020507" pitchFamily="18" charset="2"/>
              </a:rPr>
              <a:t>风力</a:t>
            </a:r>
            <a:r>
              <a:rPr lang="en-US" altLang="zh-CN" sz="2120" dirty="0">
                <a:latin typeface="Times New Roman" pitchFamily="18" charset="0"/>
                <a:sym typeface="Symbol" panose="05050102010706020507" pitchFamily="18" charset="2"/>
              </a:rPr>
              <a:t>=Strong|</a:t>
            </a:r>
            <a:r>
              <a:rPr lang="zh-CN" altLang="en-US" sz="2120" dirty="0">
                <a:latin typeface="Times New Roman" pitchFamily="18" charset="0"/>
                <a:sym typeface="Symbol" panose="05050102010706020507" pitchFamily="18" charset="2"/>
              </a:rPr>
              <a:t>打网球？</a:t>
            </a:r>
            <a:r>
              <a:rPr lang="en-US" altLang="zh-CN" sz="2120" dirty="0">
                <a:latin typeface="Times New Roman" pitchFamily="18" charset="0"/>
                <a:sym typeface="Symbol" panose="05050102010706020507" pitchFamily="18" charset="2"/>
              </a:rPr>
              <a:t>=Y) = (9/14)(3/12)(4/12)</a:t>
            </a:r>
            <a:r>
              <a:rPr lang="en-US" altLang="zh-CN" sz="2120" baseline="30000" dirty="0">
                <a:latin typeface="Times New Roman" pitchFamily="18" charset="0"/>
                <a:sym typeface="Symbol" panose="05050102010706020507" pitchFamily="18" charset="2"/>
              </a:rPr>
              <a:t>3</a:t>
            </a:r>
            <a:r>
              <a:rPr lang="en-US" altLang="zh-CN" sz="2120" dirty="0">
                <a:latin typeface="Times New Roman" pitchFamily="18" charset="0"/>
                <a:sym typeface="Symbol" panose="05050102010706020507" pitchFamily="18" charset="2"/>
              </a:rPr>
              <a:t> = 0.0060</a:t>
            </a:r>
          </a:p>
          <a:p>
            <a:pPr algn="just">
              <a:lnSpc>
                <a:spcPct val="90000"/>
              </a:lnSpc>
            </a:pP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a:t>
            </a:r>
            <a:r>
              <a:rPr lang="zh-CN" altLang="en-US" sz="2120" dirty="0">
                <a:solidFill>
                  <a:srgbClr val="FF0000"/>
                </a:solidFill>
                <a:latin typeface="Times New Roman" pitchFamily="18" charset="0"/>
              </a:rPr>
              <a:t>新样本</a:t>
            </a:r>
            <a:r>
              <a:rPr lang="en-US" altLang="zh-CN" sz="2120" dirty="0">
                <a:solidFill>
                  <a:srgbClr val="FF0000"/>
                </a:solidFill>
                <a:latin typeface="Times New Roman" pitchFamily="18" charset="0"/>
              </a:rPr>
              <a:t>) </a:t>
            </a:r>
            <a:r>
              <a:rPr lang="en-US" altLang="zh-CN" sz="2120" dirty="0">
                <a:solidFill>
                  <a:srgbClr val="FF0000"/>
                </a:solidFill>
                <a:latin typeface="Times New Roman" pitchFamily="18" charset="0"/>
                <a:sym typeface="Symbol" panose="05050102010706020507" pitchFamily="18" charset="2"/>
              </a:rPr>
              <a:t></a:t>
            </a:r>
            <a:r>
              <a:rPr lang="en-US" altLang="zh-CN" sz="2120" dirty="0">
                <a:solidFill>
                  <a:srgbClr val="FF0000"/>
                </a:solidFill>
                <a:latin typeface="Times New Roman" pitchFamily="18" charset="0"/>
              </a:rPr>
              <a:t> </a:t>
            </a:r>
            <a:r>
              <a:rPr lang="en-US" altLang="zh-CN" sz="2120" dirty="0" err="1">
                <a:solidFill>
                  <a:srgbClr val="FF0000"/>
                </a:solidFill>
                <a:latin typeface="Times New Roman" pitchFamily="18" charset="0"/>
              </a:rPr>
              <a:t>Pr</a:t>
            </a:r>
            <a:r>
              <a:rPr lang="en-US" altLang="zh-CN" sz="2120" dirty="0">
                <a:solidFill>
                  <a:srgbClr val="FF0000"/>
                </a:solidFill>
                <a:latin typeface="Times New Roman" pitchFamily="18" charset="0"/>
              </a:rPr>
              <a:t>(</a:t>
            </a:r>
            <a:r>
              <a:rPr lang="zh-CN" altLang="en-US" sz="2120" dirty="0">
                <a:solidFill>
                  <a:srgbClr val="FF0000"/>
                </a:solidFill>
                <a:latin typeface="Times New Roman" pitchFamily="18" charset="0"/>
              </a:rPr>
              <a:t>打网球？</a:t>
            </a:r>
            <a:r>
              <a:rPr lang="en-US" altLang="zh-CN" sz="2120" dirty="0">
                <a:solidFill>
                  <a:srgbClr val="FF0000"/>
                </a:solidFill>
                <a:latin typeface="Times New Roman" pitchFamily="18" charset="0"/>
              </a:rPr>
              <a:t>=N)</a:t>
            </a:r>
            <a:r>
              <a:rPr lang="en-US" altLang="zh-CN" sz="2120" dirty="0">
                <a:solidFill>
                  <a:srgbClr val="FF0000"/>
                </a:solidFill>
                <a:latin typeface="Times New Roman" pitchFamily="18" charset="0"/>
                <a:sym typeface="Symbol" panose="05050102010706020507" pitchFamily="18" charset="2"/>
              </a:rPr>
              <a:t></a:t>
            </a:r>
            <a:r>
              <a:rPr lang="en-US" altLang="zh-CN" sz="2120" dirty="0" err="1">
                <a:solidFill>
                  <a:srgbClr val="FF0000"/>
                </a:solidFill>
                <a:latin typeface="Times New Roman" pitchFamily="18" charset="0"/>
                <a:sym typeface="Symbol" panose="05050102010706020507" pitchFamily="18" charset="2"/>
              </a:rPr>
              <a:t>Pr</a:t>
            </a:r>
            <a:r>
              <a:rPr lang="en-US" altLang="zh-CN" sz="2120" dirty="0">
                <a:solidFill>
                  <a:srgbClr val="FF0000"/>
                </a:solidFill>
                <a:latin typeface="Times New Roman" pitchFamily="18" charset="0"/>
                <a:sym typeface="Symbol" panose="05050102010706020507" pitchFamily="18" charset="2"/>
              </a:rPr>
              <a:t>(</a:t>
            </a:r>
            <a:r>
              <a:rPr lang="zh-CN" altLang="en-US" sz="2120" dirty="0">
                <a:solidFill>
                  <a:srgbClr val="FF0000"/>
                </a:solidFill>
                <a:latin typeface="Times New Roman" pitchFamily="18" charset="0"/>
                <a:sym typeface="Symbol" panose="05050102010706020507" pitchFamily="18" charset="2"/>
              </a:rPr>
              <a:t>天气</a:t>
            </a:r>
            <a:r>
              <a:rPr lang="en-US" altLang="zh-CN" sz="2120" dirty="0">
                <a:solidFill>
                  <a:srgbClr val="FF0000"/>
                </a:solidFill>
                <a:latin typeface="Times New Roman" pitchFamily="18" charset="0"/>
                <a:sym typeface="Symbol" panose="05050102010706020507" pitchFamily="18" charset="2"/>
              </a:rPr>
              <a:t>=Sunny|</a:t>
            </a:r>
            <a:r>
              <a:rPr lang="zh-CN" altLang="en-US" sz="2120" dirty="0">
                <a:solidFill>
                  <a:srgbClr val="FF0000"/>
                </a:solidFill>
                <a:latin typeface="Times New Roman" pitchFamily="18" charset="0"/>
                <a:sym typeface="Symbol" panose="05050102010706020507" pitchFamily="18" charset="2"/>
              </a:rPr>
              <a:t>打网球？</a:t>
            </a:r>
            <a:r>
              <a:rPr lang="en-US" altLang="zh-CN" sz="2120" dirty="0">
                <a:solidFill>
                  <a:srgbClr val="FF0000"/>
                </a:solidFill>
                <a:latin typeface="Times New Roman" pitchFamily="18" charset="0"/>
                <a:sym typeface="Symbol" panose="05050102010706020507" pitchFamily="18" charset="2"/>
              </a:rPr>
              <a:t>=N)</a:t>
            </a:r>
            <a:r>
              <a:rPr lang="en-US" altLang="zh-CN" sz="2120" dirty="0" err="1">
                <a:solidFill>
                  <a:srgbClr val="FF0000"/>
                </a:solidFill>
                <a:latin typeface="Times New Roman" pitchFamily="18" charset="0"/>
                <a:sym typeface="Symbol" panose="05050102010706020507" pitchFamily="18" charset="2"/>
              </a:rPr>
              <a:t>Pr</a:t>
            </a:r>
            <a:r>
              <a:rPr lang="en-US" altLang="zh-CN" sz="2120" dirty="0">
                <a:solidFill>
                  <a:srgbClr val="FF0000"/>
                </a:solidFill>
                <a:latin typeface="Times New Roman" pitchFamily="18" charset="0"/>
                <a:sym typeface="Symbol" panose="05050102010706020507" pitchFamily="18" charset="2"/>
              </a:rPr>
              <a:t>(</a:t>
            </a:r>
            <a:r>
              <a:rPr lang="zh-CN" altLang="en-US" sz="2120" dirty="0">
                <a:solidFill>
                  <a:srgbClr val="FF0000"/>
                </a:solidFill>
                <a:latin typeface="Times New Roman" pitchFamily="18" charset="0"/>
                <a:sym typeface="Symbol" panose="05050102010706020507" pitchFamily="18" charset="2"/>
              </a:rPr>
              <a:t>温度</a:t>
            </a:r>
            <a:r>
              <a:rPr lang="en-US" altLang="zh-CN" sz="2120" dirty="0">
                <a:solidFill>
                  <a:srgbClr val="FF0000"/>
                </a:solidFill>
                <a:latin typeface="Times New Roman" pitchFamily="18" charset="0"/>
                <a:sym typeface="Symbol" panose="05050102010706020507" pitchFamily="18" charset="2"/>
              </a:rPr>
              <a:t>=Cool|</a:t>
            </a:r>
            <a:r>
              <a:rPr lang="zh-CN" altLang="en-US" sz="2120" dirty="0">
                <a:solidFill>
                  <a:srgbClr val="FF0000"/>
                </a:solidFill>
                <a:latin typeface="Times New Roman" pitchFamily="18" charset="0"/>
                <a:sym typeface="Symbol" panose="05050102010706020507" pitchFamily="18" charset="2"/>
              </a:rPr>
              <a:t>打网球？</a:t>
            </a:r>
            <a:r>
              <a:rPr lang="en-US" altLang="zh-CN" sz="2120" dirty="0">
                <a:solidFill>
                  <a:srgbClr val="FF0000"/>
                </a:solidFill>
                <a:latin typeface="Times New Roman" pitchFamily="18" charset="0"/>
                <a:sym typeface="Symbol" panose="05050102010706020507" pitchFamily="18" charset="2"/>
              </a:rPr>
              <a:t>=N)</a:t>
            </a:r>
            <a:r>
              <a:rPr lang="en-US" altLang="zh-CN" sz="2120" dirty="0" err="1">
                <a:solidFill>
                  <a:srgbClr val="FF0000"/>
                </a:solidFill>
                <a:latin typeface="Times New Roman" pitchFamily="18" charset="0"/>
                <a:sym typeface="Symbol" panose="05050102010706020507" pitchFamily="18" charset="2"/>
              </a:rPr>
              <a:t>Pr</a:t>
            </a:r>
            <a:r>
              <a:rPr lang="en-US" altLang="zh-CN" sz="2120" dirty="0">
                <a:solidFill>
                  <a:srgbClr val="FF0000"/>
                </a:solidFill>
                <a:latin typeface="Times New Roman" pitchFamily="18" charset="0"/>
                <a:sym typeface="Symbol" panose="05050102010706020507" pitchFamily="18" charset="2"/>
              </a:rPr>
              <a:t>(</a:t>
            </a:r>
            <a:r>
              <a:rPr lang="zh-CN" altLang="en-US" sz="2120" dirty="0">
                <a:solidFill>
                  <a:srgbClr val="FF0000"/>
                </a:solidFill>
                <a:latin typeface="Times New Roman" pitchFamily="18" charset="0"/>
                <a:sym typeface="Symbol" panose="05050102010706020507" pitchFamily="18" charset="2"/>
              </a:rPr>
              <a:t>湿度</a:t>
            </a:r>
            <a:r>
              <a:rPr lang="en-US" altLang="zh-CN" sz="2120" dirty="0">
                <a:solidFill>
                  <a:srgbClr val="FF0000"/>
                </a:solidFill>
                <a:latin typeface="Times New Roman" pitchFamily="18" charset="0"/>
                <a:sym typeface="Symbol" panose="05050102010706020507" pitchFamily="18" charset="2"/>
              </a:rPr>
              <a:t>=High|</a:t>
            </a:r>
            <a:r>
              <a:rPr lang="zh-CN" altLang="en-US" sz="2120" dirty="0">
                <a:solidFill>
                  <a:srgbClr val="FF0000"/>
                </a:solidFill>
                <a:latin typeface="Times New Roman" pitchFamily="18" charset="0"/>
                <a:sym typeface="Symbol" panose="05050102010706020507" pitchFamily="18" charset="2"/>
              </a:rPr>
              <a:t>打网球？</a:t>
            </a:r>
            <a:r>
              <a:rPr lang="en-US" altLang="zh-CN" sz="2120" dirty="0">
                <a:solidFill>
                  <a:srgbClr val="FF0000"/>
                </a:solidFill>
                <a:latin typeface="Times New Roman" pitchFamily="18" charset="0"/>
                <a:sym typeface="Symbol" panose="05050102010706020507" pitchFamily="18" charset="2"/>
              </a:rPr>
              <a:t>=N)</a:t>
            </a:r>
            <a:r>
              <a:rPr lang="en-US" altLang="zh-CN" sz="2120" dirty="0" err="1">
                <a:solidFill>
                  <a:srgbClr val="FF0000"/>
                </a:solidFill>
                <a:latin typeface="Times New Roman" pitchFamily="18" charset="0"/>
                <a:sym typeface="Symbol" panose="05050102010706020507" pitchFamily="18" charset="2"/>
              </a:rPr>
              <a:t>Pr</a:t>
            </a:r>
            <a:r>
              <a:rPr lang="en-US" altLang="zh-CN" sz="2120" dirty="0">
                <a:solidFill>
                  <a:srgbClr val="FF0000"/>
                </a:solidFill>
                <a:latin typeface="Times New Roman" pitchFamily="18" charset="0"/>
                <a:sym typeface="Symbol" panose="05050102010706020507" pitchFamily="18" charset="2"/>
              </a:rPr>
              <a:t>(</a:t>
            </a:r>
            <a:r>
              <a:rPr lang="zh-CN" altLang="en-US" sz="2120" dirty="0">
                <a:solidFill>
                  <a:srgbClr val="FF0000"/>
                </a:solidFill>
                <a:latin typeface="Times New Roman" pitchFamily="18" charset="0"/>
                <a:sym typeface="Symbol" panose="05050102010706020507" pitchFamily="18" charset="2"/>
              </a:rPr>
              <a:t>风力</a:t>
            </a:r>
            <a:r>
              <a:rPr lang="en-US" altLang="zh-CN" sz="2120" dirty="0">
                <a:solidFill>
                  <a:srgbClr val="FF0000"/>
                </a:solidFill>
                <a:latin typeface="Times New Roman" pitchFamily="18" charset="0"/>
                <a:sym typeface="Symbol" panose="05050102010706020507" pitchFamily="18" charset="2"/>
              </a:rPr>
              <a:t>=Strong|</a:t>
            </a:r>
            <a:r>
              <a:rPr lang="zh-CN" altLang="en-US" sz="2120" dirty="0">
                <a:solidFill>
                  <a:srgbClr val="FF0000"/>
                </a:solidFill>
                <a:latin typeface="Times New Roman" pitchFamily="18" charset="0"/>
                <a:sym typeface="Symbol" panose="05050102010706020507" pitchFamily="18" charset="2"/>
              </a:rPr>
              <a:t>打网球？</a:t>
            </a:r>
            <a:r>
              <a:rPr lang="en-US" altLang="zh-CN" sz="2120" dirty="0">
                <a:solidFill>
                  <a:srgbClr val="FF0000"/>
                </a:solidFill>
                <a:latin typeface="Times New Roman" pitchFamily="18" charset="0"/>
                <a:sym typeface="Symbol" panose="05050102010706020507" pitchFamily="18" charset="2"/>
              </a:rPr>
              <a:t>=N) = (5/14)(4/8)</a:t>
            </a:r>
            <a:r>
              <a:rPr lang="en-US" altLang="zh-CN" sz="2120" baseline="30000" dirty="0">
                <a:solidFill>
                  <a:srgbClr val="FF0000"/>
                </a:solidFill>
                <a:latin typeface="Times New Roman" pitchFamily="18" charset="0"/>
                <a:sym typeface="Symbol" panose="05050102010706020507" pitchFamily="18" charset="2"/>
              </a:rPr>
              <a:t>2</a:t>
            </a:r>
            <a:r>
              <a:rPr lang="en-US" altLang="zh-CN" sz="2120" dirty="0">
                <a:solidFill>
                  <a:srgbClr val="FF0000"/>
                </a:solidFill>
                <a:latin typeface="Times New Roman" pitchFamily="18" charset="0"/>
                <a:sym typeface="Symbol" panose="05050102010706020507" pitchFamily="18" charset="2"/>
              </a:rPr>
              <a:t>(2/8)(5/8) = 0.0140</a:t>
            </a:r>
            <a:endParaRPr lang="zh-CN" altLang="en-US" sz="2120" dirty="0">
              <a:solidFill>
                <a:srgbClr val="FF0000"/>
              </a:solidFill>
              <a:latin typeface="Times New Roman" pitchFamily="18" charset="0"/>
              <a:sym typeface="Symbol" panose="05050102010706020507" pitchFamily="18" charset="2"/>
            </a:endParaRPr>
          </a:p>
        </p:txBody>
      </p:sp>
      <p:graphicFrame>
        <p:nvGraphicFramePr>
          <p:cNvPr id="827396" name="Group 4"/>
          <p:cNvGraphicFramePr>
            <a:graphicFrameLocks noGrp="1"/>
          </p:cNvGraphicFramePr>
          <p:nvPr>
            <p:extLst>
              <p:ext uri="{D42A27DB-BD31-4B8C-83A1-F6EECF244321}">
                <p14:modId xmlns:p14="http://schemas.microsoft.com/office/powerpoint/2010/main" val="3222017857"/>
              </p:ext>
            </p:extLst>
          </p:nvPr>
        </p:nvGraphicFramePr>
        <p:xfrm>
          <a:off x="4165594" y="1188720"/>
          <a:ext cx="7873212" cy="914400"/>
        </p:xfrm>
        <a:graphic>
          <a:graphicData uri="http://schemas.openxmlformats.org/drawingml/2006/table">
            <a:tbl>
              <a:tblPr/>
              <a:tblGrid>
                <a:gridCol w="1312202"/>
                <a:gridCol w="1312202"/>
                <a:gridCol w="1312202"/>
                <a:gridCol w="1312202"/>
                <a:gridCol w="1312202"/>
                <a:gridCol w="1312202"/>
              </a:tblGrid>
              <a:tr h="395288">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zh-CN" altLang="en-US" sz="2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天气</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温度</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rPr>
                        <a:t>湿度</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风力</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打网球</a:t>
                      </a: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95288">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D15</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Sunny</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Cool</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High</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rPr>
                        <a:t>Strong</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1" i="0" u="none" strike="noStrike" cap="none" normalizeH="0" baseline="0" dirty="0" smtClean="0">
                          <a:ln>
                            <a:noFill/>
                          </a:ln>
                          <a:solidFill>
                            <a:srgbClr val="FF0000"/>
                          </a:solidFill>
                          <a:effectLst/>
                          <a:latin typeface="Arial" panose="020B0604020202020204" pitchFamily="34" charset="0"/>
                          <a:ea typeface="宋体" panose="02010600030101010101" pitchFamily="2" charset="-122"/>
                        </a:rPr>
                        <a:t>?</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p14="http://schemas.microsoft.com/office/powerpoint/2010/main" val="4238053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实例二</a:t>
            </a:r>
          </a:p>
        </p:txBody>
      </p:sp>
      <p:graphicFrame>
        <p:nvGraphicFramePr>
          <p:cNvPr id="828419" name="Group 3"/>
          <p:cNvGraphicFramePr>
            <a:graphicFrameLocks noGrp="1"/>
          </p:cNvGraphicFramePr>
          <p:nvPr>
            <p:extLst>
              <p:ext uri="{D42A27DB-BD31-4B8C-83A1-F6EECF244321}">
                <p14:modId xmlns:p14="http://schemas.microsoft.com/office/powerpoint/2010/main" val="2886506215"/>
              </p:ext>
            </p:extLst>
          </p:nvPr>
        </p:nvGraphicFramePr>
        <p:xfrm>
          <a:off x="6781005" y="1143000"/>
          <a:ext cx="5307821" cy="2895600"/>
        </p:xfrm>
        <a:graphic>
          <a:graphicData uri="http://schemas.openxmlformats.org/drawingml/2006/table">
            <a:tbl>
              <a:tblPr/>
              <a:tblGrid>
                <a:gridCol w="685801"/>
                <a:gridCol w="3581400"/>
                <a:gridCol w="1040620"/>
              </a:tblGrid>
              <a:tr h="2206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zh-CN" altLang="en-US" sz="2200" b="0" i="0" u="none" strike="noStrike" cap="none" normalizeH="0" baseline="0" dirty="0" smtClean="0">
                        <a:ln>
                          <a:noFill/>
                        </a:ln>
                        <a:solidFill>
                          <a:schemeClr val="tx1"/>
                        </a:solidFill>
                        <a:effectLst/>
                        <a:latin typeface="Times New Roman" pitchFamily="18" charset="0"/>
                        <a:ea typeface="华文楷体" pitchFamily="2" charset="-122"/>
                      </a:endParaRP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200" b="0" i="0" u="none" strike="noStrike" cap="none" normalizeH="0" baseline="0" smtClean="0">
                          <a:ln>
                            <a:noFill/>
                          </a:ln>
                          <a:solidFill>
                            <a:schemeClr val="tx1"/>
                          </a:solidFill>
                          <a:effectLst/>
                          <a:latin typeface="Times New Roman" pitchFamily="18" charset="0"/>
                          <a:ea typeface="华文楷体" pitchFamily="2" charset="-122"/>
                        </a:rPr>
                        <a:t>词项</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200" b="0" i="0" u="none" strike="noStrike" cap="none" normalizeH="0" baseline="0" smtClean="0">
                          <a:ln>
                            <a:noFill/>
                          </a:ln>
                          <a:solidFill>
                            <a:schemeClr val="tx1"/>
                          </a:solidFill>
                          <a:effectLst/>
                          <a:latin typeface="Times New Roman" pitchFamily="18" charset="0"/>
                          <a:ea typeface="华文楷体" pitchFamily="2" charset="-122"/>
                        </a:rPr>
                        <a:t>类别</a:t>
                      </a:r>
                      <a:endParaRPr kumimoji="0" lang="en-US" altLang="zh-CN" sz="2200" b="0" i="0" u="none" strike="noStrike" cap="none" normalizeH="0" baseline="0" smtClean="0">
                        <a:ln>
                          <a:noFill/>
                        </a:ln>
                        <a:solidFill>
                          <a:schemeClr val="tx1"/>
                        </a:solidFill>
                        <a:effectLst/>
                        <a:latin typeface="Times New Roman" pitchFamily="18" charset="0"/>
                        <a:ea typeface="华文楷体" pitchFamily="2" charset="-122"/>
                      </a:endParaRP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D1</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Chinese, Beijing, Chinese</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1" i="0" u="none" strike="noStrike" cap="none" normalizeH="0" baseline="0" dirty="0" smtClean="0">
                          <a:ln>
                            <a:noFill/>
                          </a:ln>
                          <a:solidFill>
                            <a:srgbClr val="FF0000"/>
                          </a:solidFill>
                          <a:effectLst/>
                          <a:latin typeface="Times New Roman" panose="02020603050405020304" pitchFamily="18" charset="0"/>
                          <a:ea typeface="华文楷体" pitchFamily="2" charset="-122"/>
                        </a:rPr>
                        <a:t>C</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D2</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smtClean="0">
                          <a:ln>
                            <a:noFill/>
                          </a:ln>
                          <a:solidFill>
                            <a:schemeClr val="tx1"/>
                          </a:solidFill>
                          <a:effectLst/>
                          <a:latin typeface="Times New Roman" panose="02020603050405020304" pitchFamily="18" charset="0"/>
                          <a:ea typeface="华文楷体" pitchFamily="2" charset="-122"/>
                        </a:rPr>
                        <a:t>Chinese, Chinese, Shanghai</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1" i="0" u="none" strike="noStrike" cap="none" normalizeH="0" baseline="0" dirty="0" smtClean="0">
                          <a:ln>
                            <a:noFill/>
                          </a:ln>
                          <a:solidFill>
                            <a:srgbClr val="FF0000"/>
                          </a:solidFill>
                          <a:effectLst/>
                          <a:latin typeface="Times New Roman" panose="02020603050405020304" pitchFamily="18" charset="0"/>
                          <a:ea typeface="华文楷体" pitchFamily="2" charset="-122"/>
                        </a:rPr>
                        <a:t>C</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D3</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Chinese, Macao</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1" i="0" u="none" strike="noStrike" cap="none" normalizeH="0" baseline="0" dirty="0" smtClean="0">
                          <a:ln>
                            <a:noFill/>
                          </a:ln>
                          <a:solidFill>
                            <a:srgbClr val="FF0000"/>
                          </a:solidFill>
                          <a:effectLst/>
                          <a:latin typeface="Times New Roman" panose="02020603050405020304" pitchFamily="18" charset="0"/>
                          <a:ea typeface="华文楷体" pitchFamily="2" charset="-122"/>
                        </a:rPr>
                        <a:t>C</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600"/>
                    </a:solidFill>
                  </a:tcPr>
                </a:tc>
              </a:tr>
              <a:tr h="269875">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D4</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smtClean="0">
                          <a:ln>
                            <a:noFill/>
                          </a:ln>
                          <a:solidFill>
                            <a:schemeClr val="tx1"/>
                          </a:solidFill>
                          <a:effectLst/>
                          <a:latin typeface="Times New Roman" panose="02020603050405020304" pitchFamily="18" charset="0"/>
                          <a:ea typeface="华文楷体" pitchFamily="2" charset="-122"/>
                        </a:rPr>
                        <a:t>Tokyo, Japna, Chinese</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1" i="0" u="none" strike="noStrike" cap="none" normalizeH="0" baseline="0" dirty="0" smtClean="0">
                          <a:ln>
                            <a:noFill/>
                          </a:ln>
                          <a:solidFill>
                            <a:srgbClr val="FF0000"/>
                          </a:solidFill>
                          <a:effectLst/>
                          <a:latin typeface="Times New Roman" panose="02020603050405020304" pitchFamily="18" charset="0"/>
                          <a:ea typeface="华文楷体" pitchFamily="2" charset="-122"/>
                        </a:rPr>
                        <a:t>J</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271463">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D5</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0" i="0" u="none" strike="noStrike" cap="none" normalizeH="0" baseline="0" smtClean="0">
                          <a:ln>
                            <a:noFill/>
                          </a:ln>
                          <a:solidFill>
                            <a:schemeClr val="tx1"/>
                          </a:solidFill>
                          <a:effectLst/>
                          <a:latin typeface="Times New Roman" panose="02020603050405020304" pitchFamily="18" charset="0"/>
                          <a:ea typeface="华文楷体" pitchFamily="2" charset="-122"/>
                        </a:rPr>
                        <a:t>Chinese, Chinese, Chinese, Tokyo, Japan</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200" b="1" i="0" u="none" strike="noStrike" cap="none" normalizeH="0" baseline="0" dirty="0" smtClean="0">
                          <a:ln>
                            <a:noFill/>
                          </a:ln>
                          <a:solidFill>
                            <a:srgbClr val="FF0000"/>
                          </a:solidFill>
                          <a:effectLst/>
                          <a:latin typeface="Times New Roman" panose="02020603050405020304" pitchFamily="18" charset="0"/>
                          <a:ea typeface="华文楷体" pitchFamily="2" charset="-122"/>
                        </a:rPr>
                        <a:t>?</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828449" name="Rectangle 33"/>
          <p:cNvSpPr>
            <a:spLocks noGrp="1" noChangeArrowheads="1"/>
          </p:cNvSpPr>
          <p:nvPr>
            <p:ph type="body" idx="1"/>
          </p:nvPr>
        </p:nvSpPr>
        <p:spPr>
          <a:xfrm>
            <a:off x="203174" y="1219200"/>
            <a:ext cx="11784066" cy="4495800"/>
          </a:xfrm>
        </p:spPr>
        <p:txBody>
          <a:bodyPr/>
          <a:lstStyle/>
          <a:p>
            <a:pPr>
              <a:lnSpc>
                <a:spcPct val="90000"/>
              </a:lnSpc>
            </a:pPr>
            <a:r>
              <a:rPr lang="en-US" altLang="zh-CN" sz="2500" b="1" dirty="0" err="1">
                <a:solidFill>
                  <a:srgbClr val="FF9600"/>
                </a:solidFill>
                <a:latin typeface="Times New Roman" pitchFamily="18" charset="0"/>
              </a:rPr>
              <a:t>Pr</a:t>
            </a:r>
            <a:r>
              <a:rPr lang="en-US" altLang="zh-CN" sz="2500" b="1" dirty="0">
                <a:solidFill>
                  <a:srgbClr val="FF9600"/>
                </a:solidFill>
                <a:latin typeface="Times New Roman" pitchFamily="18" charset="0"/>
              </a:rPr>
              <a:t>(</a:t>
            </a:r>
            <a:r>
              <a:rPr lang="zh-CN" altLang="en-US" sz="2500" b="1" dirty="0">
                <a:solidFill>
                  <a:srgbClr val="FF9600"/>
                </a:solidFill>
                <a:latin typeface="Times New Roman" pitchFamily="18" charset="0"/>
              </a:rPr>
              <a:t>类别</a:t>
            </a:r>
            <a:r>
              <a:rPr lang="en-US" altLang="zh-CN" sz="2500" b="1" dirty="0">
                <a:solidFill>
                  <a:srgbClr val="FF9600"/>
                </a:solidFill>
                <a:latin typeface="Times New Roman" pitchFamily="18" charset="0"/>
              </a:rPr>
              <a:t>=C) = 3/4</a:t>
            </a:r>
          </a:p>
          <a:p>
            <a:pPr>
              <a:lnSpc>
                <a:spcPct val="90000"/>
              </a:lnSpc>
            </a:pPr>
            <a:r>
              <a:rPr lang="en-US" altLang="zh-CN" sz="2500" dirty="0" err="1">
                <a:latin typeface="Times New Roman" pitchFamily="18" charset="0"/>
              </a:rPr>
              <a:t>Pr</a:t>
            </a:r>
            <a:r>
              <a:rPr lang="en-US" altLang="zh-CN" sz="2500" dirty="0">
                <a:latin typeface="Times New Roman" pitchFamily="18" charset="0"/>
              </a:rPr>
              <a:t>(</a:t>
            </a:r>
            <a:r>
              <a:rPr lang="zh-CN" altLang="en-US" sz="2500" dirty="0">
                <a:latin typeface="Times New Roman" pitchFamily="18" charset="0"/>
              </a:rPr>
              <a:t>类别</a:t>
            </a:r>
            <a:r>
              <a:rPr lang="en-US" altLang="zh-CN" sz="2500" dirty="0">
                <a:latin typeface="Times New Roman" pitchFamily="18" charset="0"/>
              </a:rPr>
              <a:t>=J) = 1/4</a:t>
            </a:r>
          </a:p>
          <a:p>
            <a:pPr>
              <a:lnSpc>
                <a:spcPct val="90000"/>
              </a:lnSpc>
            </a:pPr>
            <a:endParaRPr lang="en-US" altLang="zh-CN" sz="2500" dirty="0">
              <a:latin typeface="Times New Roman" pitchFamily="18" charset="0"/>
            </a:endParaRPr>
          </a:p>
          <a:p>
            <a:pPr>
              <a:lnSpc>
                <a:spcPct val="90000"/>
              </a:lnSpc>
            </a:pPr>
            <a:r>
              <a:rPr lang="en-US" altLang="zh-CN" sz="2500" b="1" dirty="0" err="1">
                <a:solidFill>
                  <a:srgbClr val="FF9600"/>
                </a:solidFill>
                <a:latin typeface="Times New Roman" pitchFamily="18" charset="0"/>
              </a:rPr>
              <a:t>Pr</a:t>
            </a:r>
            <a:r>
              <a:rPr lang="en-US" altLang="zh-CN" sz="2500" b="1" dirty="0">
                <a:solidFill>
                  <a:srgbClr val="FF9600"/>
                </a:solidFill>
                <a:latin typeface="Times New Roman" pitchFamily="18" charset="0"/>
              </a:rPr>
              <a:t>(Chinese|</a:t>
            </a:r>
            <a:r>
              <a:rPr lang="zh-CN" altLang="en-US" sz="2500" b="1" dirty="0">
                <a:solidFill>
                  <a:srgbClr val="FF9600"/>
                </a:solidFill>
                <a:latin typeface="Times New Roman" pitchFamily="18" charset="0"/>
              </a:rPr>
              <a:t>类别</a:t>
            </a:r>
            <a:r>
              <a:rPr lang="en-US" altLang="zh-CN" sz="2500" b="1" dirty="0">
                <a:solidFill>
                  <a:srgbClr val="FF9600"/>
                </a:solidFill>
                <a:latin typeface="Times New Roman" pitchFamily="18" charset="0"/>
              </a:rPr>
              <a:t>=C) = (5 + 1) / (8 + 6) = 6/14</a:t>
            </a:r>
          </a:p>
          <a:p>
            <a:pPr>
              <a:lnSpc>
                <a:spcPct val="90000"/>
              </a:lnSpc>
            </a:pPr>
            <a:r>
              <a:rPr lang="en-US" altLang="zh-CN" sz="2500" dirty="0" err="1">
                <a:latin typeface="Times New Roman" pitchFamily="18" charset="0"/>
              </a:rPr>
              <a:t>Pr</a:t>
            </a:r>
            <a:r>
              <a:rPr lang="en-US" altLang="zh-CN" sz="2500" dirty="0">
                <a:latin typeface="Times New Roman" pitchFamily="18" charset="0"/>
              </a:rPr>
              <a:t>(Chinese|</a:t>
            </a:r>
            <a:r>
              <a:rPr lang="zh-CN" altLang="en-US" sz="2500" dirty="0">
                <a:latin typeface="Times New Roman" pitchFamily="18" charset="0"/>
              </a:rPr>
              <a:t>类别</a:t>
            </a:r>
            <a:r>
              <a:rPr lang="en-US" altLang="zh-CN" sz="2500" dirty="0">
                <a:latin typeface="Times New Roman" pitchFamily="18" charset="0"/>
              </a:rPr>
              <a:t>=J) = (1 + 1) / (3 + 6) = 2/9</a:t>
            </a:r>
          </a:p>
          <a:p>
            <a:pPr>
              <a:lnSpc>
                <a:spcPct val="90000"/>
              </a:lnSpc>
            </a:pPr>
            <a:r>
              <a:rPr lang="en-US" altLang="zh-CN" sz="2500" b="1" dirty="0" err="1">
                <a:solidFill>
                  <a:srgbClr val="FF9600"/>
                </a:solidFill>
                <a:latin typeface="Times New Roman" pitchFamily="18" charset="0"/>
              </a:rPr>
              <a:t>Pr</a:t>
            </a:r>
            <a:r>
              <a:rPr lang="en-US" altLang="zh-CN" sz="2500" b="1" dirty="0">
                <a:solidFill>
                  <a:srgbClr val="FF9600"/>
                </a:solidFill>
                <a:latin typeface="Times New Roman" pitchFamily="18" charset="0"/>
              </a:rPr>
              <a:t>(Tokyo|</a:t>
            </a:r>
            <a:r>
              <a:rPr lang="zh-CN" altLang="en-US" sz="2500" b="1" dirty="0">
                <a:solidFill>
                  <a:srgbClr val="FF9600"/>
                </a:solidFill>
                <a:latin typeface="Times New Roman" pitchFamily="18" charset="0"/>
              </a:rPr>
              <a:t>类别</a:t>
            </a:r>
            <a:r>
              <a:rPr lang="en-US" altLang="zh-CN" sz="2500" b="1" dirty="0">
                <a:solidFill>
                  <a:srgbClr val="FF9600"/>
                </a:solidFill>
                <a:latin typeface="Times New Roman" pitchFamily="18" charset="0"/>
              </a:rPr>
              <a:t>=C) = (0 + 1) / (8 + 6) = 1/14</a:t>
            </a:r>
          </a:p>
          <a:p>
            <a:pPr>
              <a:lnSpc>
                <a:spcPct val="90000"/>
              </a:lnSpc>
            </a:pPr>
            <a:r>
              <a:rPr lang="en-US" altLang="zh-CN" sz="2500" dirty="0" err="1">
                <a:latin typeface="Times New Roman" pitchFamily="18" charset="0"/>
              </a:rPr>
              <a:t>Pr</a:t>
            </a:r>
            <a:r>
              <a:rPr lang="en-US" altLang="zh-CN" sz="2500" dirty="0">
                <a:latin typeface="Times New Roman" pitchFamily="18" charset="0"/>
              </a:rPr>
              <a:t>(Tokyo|</a:t>
            </a:r>
            <a:r>
              <a:rPr lang="zh-CN" altLang="en-US" sz="2500" dirty="0">
                <a:latin typeface="Times New Roman" pitchFamily="18" charset="0"/>
              </a:rPr>
              <a:t>类别</a:t>
            </a:r>
            <a:r>
              <a:rPr lang="en-US" altLang="zh-CN" sz="2500" dirty="0">
                <a:latin typeface="Times New Roman" pitchFamily="18" charset="0"/>
              </a:rPr>
              <a:t>=J) = (1 + 1) / (3 + 6) = 2/9</a:t>
            </a:r>
          </a:p>
          <a:p>
            <a:pPr>
              <a:lnSpc>
                <a:spcPct val="90000"/>
              </a:lnSpc>
            </a:pPr>
            <a:r>
              <a:rPr lang="en-US" altLang="zh-CN" sz="2500" b="1" dirty="0" err="1">
                <a:solidFill>
                  <a:srgbClr val="FF9600"/>
                </a:solidFill>
                <a:latin typeface="Times New Roman" pitchFamily="18" charset="0"/>
              </a:rPr>
              <a:t>Pr</a:t>
            </a:r>
            <a:r>
              <a:rPr lang="en-US" altLang="zh-CN" sz="2500" b="1" dirty="0">
                <a:solidFill>
                  <a:srgbClr val="FF9600"/>
                </a:solidFill>
                <a:latin typeface="Times New Roman" pitchFamily="18" charset="0"/>
              </a:rPr>
              <a:t>(Japan|</a:t>
            </a:r>
            <a:r>
              <a:rPr lang="zh-CN" altLang="en-US" sz="2500" b="1" dirty="0">
                <a:solidFill>
                  <a:srgbClr val="FF9600"/>
                </a:solidFill>
                <a:latin typeface="Times New Roman" pitchFamily="18" charset="0"/>
              </a:rPr>
              <a:t>类别</a:t>
            </a:r>
            <a:r>
              <a:rPr lang="en-US" altLang="zh-CN" sz="2500" b="1" dirty="0">
                <a:solidFill>
                  <a:srgbClr val="FF9600"/>
                </a:solidFill>
                <a:latin typeface="Times New Roman" pitchFamily="18" charset="0"/>
              </a:rPr>
              <a:t>=C) = (0 + 1)/(8 + 6) = 1/14</a:t>
            </a:r>
          </a:p>
          <a:p>
            <a:pPr>
              <a:lnSpc>
                <a:spcPct val="90000"/>
              </a:lnSpc>
            </a:pPr>
            <a:r>
              <a:rPr lang="en-US" altLang="zh-CN" sz="2500" dirty="0" err="1">
                <a:latin typeface="Times New Roman" pitchFamily="18" charset="0"/>
              </a:rPr>
              <a:t>Pr</a:t>
            </a:r>
            <a:r>
              <a:rPr lang="en-US" altLang="zh-CN" sz="2500" dirty="0">
                <a:latin typeface="Times New Roman" pitchFamily="18" charset="0"/>
              </a:rPr>
              <a:t>(Japan|</a:t>
            </a:r>
            <a:r>
              <a:rPr lang="zh-CN" altLang="en-US" sz="2500" dirty="0">
                <a:latin typeface="Times New Roman" pitchFamily="18" charset="0"/>
              </a:rPr>
              <a:t>类别</a:t>
            </a:r>
            <a:r>
              <a:rPr lang="en-US" altLang="zh-CN" sz="2500" dirty="0">
                <a:latin typeface="Times New Roman" pitchFamily="18" charset="0"/>
              </a:rPr>
              <a:t>=J) = (1 + 1)/(3 + 6) = 2/9</a:t>
            </a:r>
          </a:p>
          <a:p>
            <a:pPr>
              <a:lnSpc>
                <a:spcPct val="90000"/>
              </a:lnSpc>
            </a:pPr>
            <a:r>
              <a:rPr lang="en-US" altLang="zh-CN" sz="2500" b="1" dirty="0" err="1">
                <a:solidFill>
                  <a:srgbClr val="FF9600"/>
                </a:solidFill>
                <a:latin typeface="Times New Roman" pitchFamily="18" charset="0"/>
              </a:rPr>
              <a:t>Pr</a:t>
            </a:r>
            <a:r>
              <a:rPr lang="en-US" altLang="zh-CN" sz="2500" b="1" dirty="0">
                <a:solidFill>
                  <a:srgbClr val="FF9600"/>
                </a:solidFill>
                <a:latin typeface="Times New Roman" pitchFamily="18" charset="0"/>
              </a:rPr>
              <a:t>(</a:t>
            </a:r>
            <a:r>
              <a:rPr lang="zh-CN" altLang="en-US" sz="2500" b="1" dirty="0">
                <a:solidFill>
                  <a:srgbClr val="FF9600"/>
                </a:solidFill>
                <a:latin typeface="Times New Roman" pitchFamily="18" charset="0"/>
              </a:rPr>
              <a:t>类别</a:t>
            </a:r>
            <a:r>
              <a:rPr lang="en-US" altLang="zh-CN" sz="2500" b="1" dirty="0">
                <a:solidFill>
                  <a:srgbClr val="FF9600"/>
                </a:solidFill>
                <a:latin typeface="Times New Roman" pitchFamily="18" charset="0"/>
              </a:rPr>
              <a:t>=C|D5) </a:t>
            </a:r>
            <a:r>
              <a:rPr lang="en-US" altLang="zh-CN" sz="2500" b="1" dirty="0">
                <a:solidFill>
                  <a:srgbClr val="FF9600"/>
                </a:solidFill>
                <a:latin typeface="Times New Roman" pitchFamily="18" charset="0"/>
                <a:sym typeface="Symbol" panose="05050102010706020507" pitchFamily="18" charset="2"/>
              </a:rPr>
              <a:t> (3/4)(6/14)</a:t>
            </a:r>
            <a:r>
              <a:rPr lang="en-US" altLang="zh-CN" sz="2500" b="1" baseline="30000" dirty="0">
                <a:solidFill>
                  <a:srgbClr val="FF9600"/>
                </a:solidFill>
                <a:latin typeface="Times New Roman" pitchFamily="18" charset="0"/>
                <a:sym typeface="Symbol" panose="05050102010706020507" pitchFamily="18" charset="2"/>
              </a:rPr>
              <a:t>3</a:t>
            </a:r>
            <a:r>
              <a:rPr lang="en-US" altLang="zh-CN" sz="2500" b="1" dirty="0">
                <a:solidFill>
                  <a:srgbClr val="FF9600"/>
                </a:solidFill>
                <a:latin typeface="Times New Roman" pitchFamily="18" charset="0"/>
                <a:sym typeface="Symbol" panose="05050102010706020507" pitchFamily="18" charset="2"/>
              </a:rPr>
              <a:t>(1/14)</a:t>
            </a:r>
            <a:r>
              <a:rPr lang="en-US" altLang="zh-CN" sz="2500" b="1" baseline="30000" dirty="0">
                <a:solidFill>
                  <a:srgbClr val="FF9600"/>
                </a:solidFill>
                <a:latin typeface="Times New Roman" pitchFamily="18" charset="0"/>
                <a:sym typeface="Symbol" panose="05050102010706020507" pitchFamily="18" charset="2"/>
              </a:rPr>
              <a:t>2</a:t>
            </a:r>
            <a:r>
              <a:rPr lang="en-US" altLang="zh-CN" sz="2500" b="1" dirty="0">
                <a:solidFill>
                  <a:srgbClr val="FF9600"/>
                </a:solidFill>
                <a:latin typeface="Times New Roman" pitchFamily="18" charset="0"/>
                <a:sym typeface="Symbol" panose="05050102010706020507" pitchFamily="18" charset="2"/>
              </a:rPr>
              <a:t>  0.0003</a:t>
            </a:r>
          </a:p>
          <a:p>
            <a:pPr>
              <a:lnSpc>
                <a:spcPct val="90000"/>
              </a:lnSpc>
            </a:pPr>
            <a:r>
              <a:rPr lang="en-US" altLang="zh-CN" sz="2500" dirty="0" err="1">
                <a:latin typeface="Times New Roman" pitchFamily="18" charset="0"/>
                <a:sym typeface="Symbol" panose="05050102010706020507" pitchFamily="18" charset="2"/>
              </a:rPr>
              <a:t>Pr</a:t>
            </a:r>
            <a:r>
              <a:rPr lang="en-US" altLang="zh-CN" sz="2500" dirty="0">
                <a:latin typeface="Times New Roman" pitchFamily="18" charset="0"/>
                <a:sym typeface="Symbol" panose="05050102010706020507" pitchFamily="18" charset="2"/>
              </a:rPr>
              <a:t>(</a:t>
            </a:r>
            <a:r>
              <a:rPr lang="zh-CN" altLang="en-US" sz="2500" dirty="0">
                <a:latin typeface="Times New Roman" pitchFamily="18" charset="0"/>
                <a:sym typeface="Symbol" panose="05050102010706020507" pitchFamily="18" charset="2"/>
              </a:rPr>
              <a:t>类别</a:t>
            </a:r>
            <a:r>
              <a:rPr lang="en-US" altLang="zh-CN" sz="2500" dirty="0">
                <a:latin typeface="Times New Roman" pitchFamily="18" charset="0"/>
                <a:sym typeface="Symbol" panose="05050102010706020507" pitchFamily="18" charset="2"/>
              </a:rPr>
              <a:t>=J|D5)  (1/4)(2/9)</a:t>
            </a:r>
            <a:r>
              <a:rPr lang="en-US" altLang="zh-CN" sz="2500" baseline="30000" dirty="0">
                <a:latin typeface="Times New Roman" pitchFamily="18" charset="0"/>
                <a:sym typeface="Symbol" panose="05050102010706020507" pitchFamily="18" charset="2"/>
              </a:rPr>
              <a:t>5</a:t>
            </a:r>
            <a:r>
              <a:rPr lang="en-US" altLang="zh-CN" sz="2500" dirty="0">
                <a:latin typeface="Times New Roman" pitchFamily="18" charset="0"/>
                <a:sym typeface="Symbol" panose="05050102010706020507" pitchFamily="18" charset="2"/>
              </a:rPr>
              <a:t>  0.0001</a:t>
            </a:r>
          </a:p>
        </p:txBody>
      </p:sp>
    </p:spTree>
    <p:extLst>
      <p:ext uri="{BB962C8B-B14F-4D97-AF65-F5344CB8AC3E}">
        <p14:creationId xmlns:p14="http://schemas.microsoft.com/office/powerpoint/2010/main" val="10744250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1219041" y="171451"/>
            <a:ext cx="10361851" cy="487363"/>
          </a:xfrm>
        </p:spPr>
        <p:txBody>
          <a:bodyPr/>
          <a:lstStyle/>
          <a:p>
            <a:r>
              <a:rPr lang="zh-CN" altLang="en-US" sz="4000" b="1" dirty="0" smtClean="0">
                <a:latin typeface="微软雅黑" panose="020B0503020204020204" pitchFamily="34" charset="-122"/>
                <a:ea typeface="微软雅黑" panose="020B0503020204020204" pitchFamily="34" charset="-122"/>
              </a:rPr>
              <a:t>离散化：最</a:t>
            </a:r>
            <a:r>
              <a:rPr lang="zh-CN" altLang="en-US" sz="4000" b="1" dirty="0">
                <a:latin typeface="微软雅黑" panose="020B0503020204020204" pitchFamily="34" charset="-122"/>
                <a:ea typeface="微软雅黑" panose="020B0503020204020204" pitchFamily="34" charset="-122"/>
              </a:rPr>
              <a:t>优分箱算法（</a:t>
            </a:r>
            <a:r>
              <a:rPr lang="en-US" altLang="zh-CN" sz="4000" b="1" dirty="0">
                <a:latin typeface="微软雅黑" panose="020B0503020204020204" pitchFamily="34" charset="-122"/>
                <a:ea typeface="微软雅黑" panose="020B0503020204020204" pitchFamily="34" charset="-122"/>
              </a:rPr>
              <a:t>1/2</a:t>
            </a:r>
            <a:r>
              <a:rPr lang="zh-CN" altLang="en-US" sz="4000" b="1" dirty="0">
                <a:latin typeface="微软雅黑" panose="020B0503020204020204" pitchFamily="34" charset="-122"/>
                <a:ea typeface="微软雅黑" panose="020B0503020204020204" pitchFamily="34" charset="-122"/>
              </a:rPr>
              <a:t>）</a:t>
            </a:r>
            <a:endParaRPr lang="zh-CN" altLang="en-US" b="1" dirty="0">
              <a:ea typeface="微软雅黑" panose="020B0503020204020204" pitchFamily="34" charset="-122"/>
            </a:endParaRPr>
          </a:p>
        </p:txBody>
      </p:sp>
      <p:sp>
        <p:nvSpPr>
          <p:cNvPr id="830467" name="Rectangle 3"/>
          <p:cNvSpPr>
            <a:spLocks noChangeArrowheads="1"/>
          </p:cNvSpPr>
          <p:nvPr/>
        </p:nvSpPr>
        <p:spPr bwMode="auto">
          <a:xfrm>
            <a:off x="8762206" y="3276600"/>
            <a:ext cx="3057247" cy="52322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a:latin typeface="华文楷体" pitchFamily="2" charset="-122"/>
                <a:ea typeface="华文楷体" pitchFamily="2" charset="-122"/>
              </a:rPr>
              <a:t>鸢尾属</a:t>
            </a:r>
            <a:r>
              <a:rPr lang="zh-CN" altLang="en-US" sz="2800" dirty="0" smtClean="0">
                <a:latin typeface="华文楷体" pitchFamily="2" charset="-122"/>
                <a:ea typeface="华文楷体" pitchFamily="2" charset="-122"/>
              </a:rPr>
              <a:t>植物数据</a:t>
            </a:r>
            <a:r>
              <a:rPr lang="zh-CN" altLang="en-US" sz="2800" dirty="0">
                <a:latin typeface="华文楷体" pitchFamily="2" charset="-122"/>
                <a:ea typeface="华文楷体" pitchFamily="2" charset="-122"/>
              </a:rPr>
              <a:t>集</a:t>
            </a:r>
          </a:p>
        </p:txBody>
      </p:sp>
      <p:pic>
        <p:nvPicPr>
          <p:cNvPr id="8304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783" y="736600"/>
            <a:ext cx="6601023" cy="6096000"/>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6378" y="4267200"/>
            <a:ext cx="3974035" cy="2590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02214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490" name="Rectangle 2"/>
          <p:cNvSpPr>
            <a:spLocks noGrp="1" noChangeArrowheads="1"/>
          </p:cNvSpPr>
          <p:nvPr>
            <p:ph type="title"/>
          </p:nvPr>
        </p:nvSpPr>
        <p:spPr>
          <a:xfrm>
            <a:off x="1219041" y="171451"/>
            <a:ext cx="10057091" cy="487363"/>
          </a:xfrm>
        </p:spPr>
        <p:txBody>
          <a:bodyPr/>
          <a:lstStyle/>
          <a:p>
            <a:r>
              <a:rPr lang="zh-CN" altLang="en-US" sz="4000" b="1" dirty="0">
                <a:latin typeface="微软雅黑" panose="020B0503020204020204" pitchFamily="34" charset="-122"/>
                <a:ea typeface="微软雅黑" panose="020B0503020204020204" pitchFamily="34" charset="-122"/>
              </a:rPr>
              <a:t>离散化：最优分箱算法（</a:t>
            </a:r>
            <a:r>
              <a:rPr lang="en-US" altLang="zh-CN" sz="4000" b="1" dirty="0">
                <a:latin typeface="微软雅黑" panose="020B0503020204020204" pitchFamily="34" charset="-122"/>
                <a:ea typeface="微软雅黑" panose="020B0503020204020204" pitchFamily="34" charset="-122"/>
              </a:rPr>
              <a:t>2/2</a:t>
            </a:r>
            <a:r>
              <a:rPr lang="zh-CN" altLang="en-US" sz="4000" b="1" dirty="0">
                <a:latin typeface="微软雅黑" panose="020B0503020204020204" pitchFamily="34" charset="-122"/>
                <a:ea typeface="微软雅黑" panose="020B0503020204020204" pitchFamily="34" charset="-122"/>
              </a:rPr>
              <a:t>）</a:t>
            </a:r>
          </a:p>
        </p:txBody>
      </p:sp>
      <p:pic>
        <p:nvPicPr>
          <p:cNvPr id="8314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041" y="1608138"/>
            <a:ext cx="9549157" cy="2354262"/>
          </a:xfrm>
          <a:prstGeom prst="rect">
            <a:avLst/>
          </a:prstGeom>
          <a:noFill/>
          <a:extLst>
            <a:ext uri="{909E8E84-426E-40DD-AFC4-6F175D3DCCD1}">
              <a14:hiddenFill xmlns:a14="http://schemas.microsoft.com/office/drawing/2010/main">
                <a:solidFill>
                  <a:srgbClr val="FFFFFF"/>
                </a:solidFill>
              </a14:hiddenFill>
            </a:ext>
          </a:extLst>
        </p:spPr>
      </p:pic>
      <p:pic>
        <p:nvPicPr>
          <p:cNvPr id="831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215" y="4495165"/>
            <a:ext cx="9447570" cy="2352675"/>
          </a:xfrm>
          <a:prstGeom prst="rect">
            <a:avLst/>
          </a:prstGeom>
          <a:noFill/>
          <a:extLst>
            <a:ext uri="{909E8E84-426E-40DD-AFC4-6F175D3DCCD1}">
              <a14:hiddenFill xmlns:a14="http://schemas.microsoft.com/office/drawing/2010/main">
                <a:solidFill>
                  <a:srgbClr val="FFFFFF"/>
                </a:solidFill>
              </a14:hiddenFill>
            </a:ext>
          </a:extLst>
        </p:spPr>
      </p:pic>
      <p:sp>
        <p:nvSpPr>
          <p:cNvPr id="831493" name="Rectangle 5"/>
          <p:cNvSpPr>
            <a:spLocks noChangeArrowheads="1"/>
          </p:cNvSpPr>
          <p:nvPr/>
        </p:nvSpPr>
        <p:spPr bwMode="auto">
          <a:xfrm>
            <a:off x="5183141" y="1112540"/>
            <a:ext cx="1620957" cy="52322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a:latin typeface="华文楷体" pitchFamily="2" charset="-122"/>
                <a:ea typeface="华文楷体" pitchFamily="2" charset="-122"/>
              </a:rPr>
              <a:t>花瓣长度</a:t>
            </a:r>
          </a:p>
        </p:txBody>
      </p:sp>
      <p:sp>
        <p:nvSpPr>
          <p:cNvPr id="831494" name="Rectangle 6"/>
          <p:cNvSpPr>
            <a:spLocks noChangeArrowheads="1"/>
          </p:cNvSpPr>
          <p:nvPr/>
        </p:nvSpPr>
        <p:spPr bwMode="auto">
          <a:xfrm>
            <a:off x="5335522" y="3967480"/>
            <a:ext cx="1620957" cy="523220"/>
          </a:xfrm>
          <a:prstGeom prst="rect">
            <a:avLst/>
          </a:prstGeom>
          <a:noFill/>
          <a:ln w="2857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latin typeface="华文楷体" pitchFamily="2" charset="-122"/>
                <a:ea typeface="华文楷体" pitchFamily="2" charset="-122"/>
              </a:rPr>
              <a:t>花瓣宽度</a:t>
            </a:r>
          </a:p>
        </p:txBody>
      </p:sp>
    </p:spTree>
    <p:extLst>
      <p:ext uri="{BB962C8B-B14F-4D97-AF65-F5344CB8AC3E}">
        <p14:creationId xmlns:p14="http://schemas.microsoft.com/office/powerpoint/2010/main" val="27711618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42"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朴素贝叶斯分类器：特点</a:t>
            </a:r>
          </a:p>
        </p:txBody>
      </p:sp>
      <p:sp>
        <p:nvSpPr>
          <p:cNvPr id="829443" name="Rectangle 3"/>
          <p:cNvSpPr>
            <a:spLocks noGrp="1" noChangeArrowheads="1"/>
          </p:cNvSpPr>
          <p:nvPr>
            <p:ph type="body" idx="1"/>
          </p:nvPr>
        </p:nvSpPr>
        <p:spPr/>
        <p:txBody>
          <a:bodyPr/>
          <a:lstStyle/>
          <a:p>
            <a:pPr algn="just">
              <a:lnSpc>
                <a:spcPct val="150000"/>
              </a:lnSpc>
            </a:pPr>
            <a:r>
              <a:rPr lang="zh-CN" altLang="en-US" sz="3200" dirty="0"/>
              <a:t>快速，低存储</a:t>
            </a:r>
          </a:p>
          <a:p>
            <a:pPr algn="just">
              <a:lnSpc>
                <a:spcPct val="150000"/>
              </a:lnSpc>
            </a:pPr>
            <a:r>
              <a:rPr lang="zh-CN" altLang="en-US" sz="3200" dirty="0"/>
              <a:t>尽管实际上独立假设常常是不准确的，但朴素贝叶斯分类器许多数据集上不逊于甚至优于一些更复杂的分类方法</a:t>
            </a:r>
          </a:p>
          <a:p>
            <a:pPr algn="just">
              <a:lnSpc>
                <a:spcPct val="150000"/>
              </a:lnSpc>
            </a:pPr>
            <a:r>
              <a:rPr lang="zh-CN" altLang="en-US" sz="3200" dirty="0"/>
              <a:t>大数据环境下，优先尝试简单的</a:t>
            </a:r>
            <a:r>
              <a:rPr lang="zh-CN" altLang="en-US" sz="3200" dirty="0" smtClean="0"/>
              <a:t>方法</a:t>
            </a:r>
            <a:endParaRPr lang="zh-CN" altLang="en-US" sz="3200" dirty="0"/>
          </a:p>
        </p:txBody>
      </p:sp>
    </p:spTree>
    <p:extLst>
      <p:ext uri="{BB962C8B-B14F-4D97-AF65-F5344CB8AC3E}">
        <p14:creationId xmlns:p14="http://schemas.microsoft.com/office/powerpoint/2010/main" val="25820027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219041" y="171451"/>
            <a:ext cx="10971372" cy="487363"/>
          </a:xfrm>
        </p:spPr>
        <p:txBody>
          <a:bodyPr/>
          <a:lstStyle/>
          <a:p>
            <a:pPr eaLnBrk="1" hangingPunct="1"/>
            <a:r>
              <a:rPr lang="zh-CN" altLang="en-US" sz="3800" dirty="0" smtClean="0"/>
              <a:t>第三章：文本分类</a:t>
            </a:r>
            <a:endParaRPr lang="zh-CN" altLang="en-US" sz="3800" dirty="0"/>
          </a:p>
        </p:txBody>
      </p:sp>
      <p:sp>
        <p:nvSpPr>
          <p:cNvPr id="582659" name="Rectangle 3"/>
          <p:cNvSpPr>
            <a:spLocks noGrp="1" noChangeArrowheads="1"/>
          </p:cNvSpPr>
          <p:nvPr>
            <p:ph type="body" idx="1"/>
          </p:nvPr>
        </p:nvSpPr>
        <p:spPr/>
        <p:txBody>
          <a:bodyPr/>
          <a:lstStyle/>
          <a:p>
            <a:pPr>
              <a:lnSpc>
                <a:spcPct val="125000"/>
              </a:lnSpc>
            </a:pPr>
            <a:r>
              <a:rPr lang="zh-CN" altLang="en-US" sz="3200" dirty="0" smtClean="0">
                <a:latin typeface="Times New Roman" pitchFamily="18" charset="0"/>
              </a:rPr>
              <a:t>引言</a:t>
            </a:r>
            <a:endParaRPr lang="zh-CN" altLang="en-US" sz="3200" dirty="0">
              <a:latin typeface="Times New Roman" pitchFamily="18" charset="0"/>
            </a:endParaRPr>
          </a:p>
          <a:p>
            <a:pPr>
              <a:lnSpc>
                <a:spcPct val="125000"/>
              </a:lnSpc>
            </a:pPr>
            <a:r>
              <a:rPr lang="zh-CN" altLang="en-US" sz="3200" dirty="0" smtClean="0">
                <a:latin typeface="Times New Roman" pitchFamily="18" charset="0"/>
              </a:rPr>
              <a:t>朴素贝叶斯分类器</a:t>
            </a:r>
            <a:endParaRPr lang="zh-CN" altLang="en-US" sz="3200" dirty="0">
              <a:latin typeface="Times New Roman" pitchFamily="18" charset="0"/>
            </a:endParaRPr>
          </a:p>
          <a:p>
            <a:pPr>
              <a:lnSpc>
                <a:spcPct val="125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支持向量机（</a:t>
            </a:r>
            <a:r>
              <a:rPr lang="en-US" altLang="zh-CN" sz="3200" dirty="0">
                <a:latin typeface="Times New Roman" pitchFamily="18" charset="0"/>
              </a:rPr>
              <a:t>SVM</a:t>
            </a:r>
            <a:r>
              <a:rPr lang="zh-CN" altLang="en-US" sz="3200" dirty="0" smtClean="0">
                <a:latin typeface="Times New Roman" pitchFamily="18" charset="0"/>
              </a:rPr>
              <a:t>）</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性能评价方法</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本章小节</a:t>
            </a:r>
            <a:endParaRPr lang="zh-CN" altLang="en-US" sz="3200" dirty="0">
              <a:latin typeface="Times New Roman" pitchFamily="18" charset="0"/>
            </a:endParaRPr>
          </a:p>
        </p:txBody>
      </p:sp>
    </p:spTree>
    <p:extLst>
      <p:ext uri="{BB962C8B-B14F-4D97-AF65-F5344CB8AC3E}">
        <p14:creationId xmlns:p14="http://schemas.microsoft.com/office/powerpoint/2010/main" val="154922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82659">
                                            <p:txEl>
                                              <p:pRg st="2" end="2"/>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p:txBody>
          <a:bodyPr/>
          <a:lstStyle/>
          <a:p>
            <a:r>
              <a:rPr lang="en-US" altLang="zh-CN" sz="4000" b="1">
                <a:latin typeface="微软雅黑" panose="020B0503020204020204" pitchFamily="34" charset="-122"/>
                <a:ea typeface="微软雅黑" panose="020B0503020204020204" pitchFamily="34" charset="-122"/>
              </a:rPr>
              <a:t>kNN</a:t>
            </a:r>
            <a:r>
              <a:rPr lang="zh-CN" altLang="en-US" sz="4000" b="1">
                <a:latin typeface="微软雅黑" panose="020B0503020204020204" pitchFamily="34" charset="-122"/>
                <a:ea typeface="微软雅黑" panose="020B0503020204020204" pitchFamily="34" charset="-122"/>
              </a:rPr>
              <a:t>方法</a:t>
            </a:r>
          </a:p>
        </p:txBody>
      </p:sp>
      <p:sp>
        <p:nvSpPr>
          <p:cNvPr id="836611" name="Line 4"/>
          <p:cNvSpPr>
            <a:spLocks noChangeShapeType="1"/>
          </p:cNvSpPr>
          <p:nvPr/>
        </p:nvSpPr>
        <p:spPr bwMode="auto">
          <a:xfrm>
            <a:off x="1625389" y="5638800"/>
            <a:ext cx="7923768" cy="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836612" name="Line 5"/>
          <p:cNvSpPr>
            <a:spLocks noChangeShapeType="1"/>
          </p:cNvSpPr>
          <p:nvPr/>
        </p:nvSpPr>
        <p:spPr bwMode="auto">
          <a:xfrm flipV="1">
            <a:off x="2336496" y="2514600"/>
            <a:ext cx="0" cy="3276600"/>
          </a:xfrm>
          <a:prstGeom prst="line">
            <a:avLst/>
          </a:prstGeom>
          <a:noFill/>
          <a:ln w="12700" cap="sq">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836613" name="AutoShape 6"/>
          <p:cNvSpPr>
            <a:spLocks noChangeArrowheads="1"/>
          </p:cNvSpPr>
          <p:nvPr/>
        </p:nvSpPr>
        <p:spPr bwMode="auto">
          <a:xfrm>
            <a:off x="5079339" y="32766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14" name="AutoShape 7"/>
          <p:cNvSpPr>
            <a:spLocks noChangeArrowheads="1"/>
          </p:cNvSpPr>
          <p:nvPr/>
        </p:nvSpPr>
        <p:spPr bwMode="auto">
          <a:xfrm>
            <a:off x="4063471" y="35814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15" name="AutoShape 8"/>
          <p:cNvSpPr>
            <a:spLocks noChangeArrowheads="1"/>
          </p:cNvSpPr>
          <p:nvPr/>
        </p:nvSpPr>
        <p:spPr bwMode="auto">
          <a:xfrm>
            <a:off x="3758711" y="38100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16" name="AutoShape 9"/>
          <p:cNvSpPr>
            <a:spLocks noChangeArrowheads="1"/>
          </p:cNvSpPr>
          <p:nvPr/>
        </p:nvSpPr>
        <p:spPr bwMode="auto">
          <a:xfrm>
            <a:off x="3555537" y="42672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17" name="AutoShape 10"/>
          <p:cNvSpPr>
            <a:spLocks noChangeArrowheads="1"/>
          </p:cNvSpPr>
          <p:nvPr/>
        </p:nvSpPr>
        <p:spPr bwMode="auto">
          <a:xfrm>
            <a:off x="4266644" y="40386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18" name="AutoShape 11"/>
          <p:cNvSpPr>
            <a:spLocks noChangeArrowheads="1"/>
          </p:cNvSpPr>
          <p:nvPr/>
        </p:nvSpPr>
        <p:spPr bwMode="auto">
          <a:xfrm>
            <a:off x="4063471" y="48768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19" name="AutoShape 33"/>
          <p:cNvSpPr>
            <a:spLocks noChangeArrowheads="1"/>
          </p:cNvSpPr>
          <p:nvPr/>
        </p:nvSpPr>
        <p:spPr bwMode="auto">
          <a:xfrm>
            <a:off x="4266644" y="44196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20" name="AutoShape 34"/>
          <p:cNvSpPr>
            <a:spLocks noChangeArrowheads="1"/>
          </p:cNvSpPr>
          <p:nvPr/>
        </p:nvSpPr>
        <p:spPr bwMode="auto">
          <a:xfrm>
            <a:off x="5180925" y="41910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21" name="AutoShape 35"/>
          <p:cNvSpPr>
            <a:spLocks noChangeArrowheads="1"/>
          </p:cNvSpPr>
          <p:nvPr/>
        </p:nvSpPr>
        <p:spPr bwMode="auto">
          <a:xfrm>
            <a:off x="4672992" y="38100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22" name="AutoShape 36"/>
          <p:cNvSpPr>
            <a:spLocks noChangeArrowheads="1"/>
          </p:cNvSpPr>
          <p:nvPr/>
        </p:nvSpPr>
        <p:spPr bwMode="auto">
          <a:xfrm>
            <a:off x="5384099" y="44958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23" name="AutoShape 37"/>
          <p:cNvSpPr>
            <a:spLocks noChangeArrowheads="1"/>
          </p:cNvSpPr>
          <p:nvPr/>
        </p:nvSpPr>
        <p:spPr bwMode="auto">
          <a:xfrm>
            <a:off x="4876165" y="52578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24" name="AutoShape 38"/>
          <p:cNvSpPr>
            <a:spLocks noChangeArrowheads="1"/>
          </p:cNvSpPr>
          <p:nvPr/>
        </p:nvSpPr>
        <p:spPr bwMode="auto">
          <a:xfrm>
            <a:off x="6399967" y="4038600"/>
            <a:ext cx="101587" cy="76200"/>
          </a:xfrm>
          <a:prstGeom prst="flowChartConnector">
            <a:avLst/>
          </a:prstGeom>
          <a:solidFill>
            <a:schemeClr val="accent1"/>
          </a:solidFill>
          <a:ln w="12700" cap="sq">
            <a:solidFill>
              <a:schemeClr val="tx1"/>
            </a:solidFill>
            <a:round/>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23592" name="Oval 40"/>
          <p:cNvSpPr>
            <a:spLocks noChangeArrowheads="1"/>
          </p:cNvSpPr>
          <p:nvPr/>
        </p:nvSpPr>
        <p:spPr bwMode="auto">
          <a:xfrm>
            <a:off x="4469818" y="4143376"/>
            <a:ext cx="670897" cy="504825"/>
          </a:xfrm>
          <a:prstGeom prst="ellipse">
            <a:avLst/>
          </a:prstGeom>
          <a:noFill/>
          <a:ln w="12700">
            <a:solidFill>
              <a:schemeClr val="tx2"/>
            </a:solidFill>
            <a:prstDash val="sysDot"/>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23594" name="Line 42"/>
          <p:cNvSpPr>
            <a:spLocks noChangeShapeType="1"/>
          </p:cNvSpPr>
          <p:nvPr/>
        </p:nvSpPr>
        <p:spPr bwMode="auto">
          <a:xfrm flipH="1">
            <a:off x="4876166" y="3565526"/>
            <a:ext cx="1748139" cy="777875"/>
          </a:xfrm>
          <a:prstGeom prst="line">
            <a:avLst/>
          </a:prstGeom>
          <a:noFill/>
          <a:ln w="12700">
            <a:solidFill>
              <a:schemeClr val="tx1"/>
            </a:solidFill>
            <a:prstDash val="sysDot"/>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23595" name="Rectangle 43"/>
          <p:cNvSpPr>
            <a:spLocks noChangeArrowheads="1"/>
          </p:cNvSpPr>
          <p:nvPr/>
        </p:nvSpPr>
        <p:spPr bwMode="auto">
          <a:xfrm>
            <a:off x="6704727" y="3429000"/>
            <a:ext cx="142221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kumimoji="1" lang="zh-CN" altLang="en-US" b="0" dirty="0">
                <a:latin typeface="Times New Roman" panose="02020603050405020304" pitchFamily="18" charset="0"/>
                <a:ea typeface="宋体" panose="02010600030101010101" pitchFamily="2" charset="-122"/>
              </a:rPr>
              <a:t>新文本</a:t>
            </a:r>
          </a:p>
        </p:txBody>
      </p:sp>
      <p:sp>
        <p:nvSpPr>
          <p:cNvPr id="23596" name="Line 44"/>
          <p:cNvSpPr>
            <a:spLocks noChangeShapeType="1"/>
          </p:cNvSpPr>
          <p:nvPr/>
        </p:nvSpPr>
        <p:spPr bwMode="auto">
          <a:xfrm flipH="1">
            <a:off x="5079339" y="4495800"/>
            <a:ext cx="2438083" cy="0"/>
          </a:xfrm>
          <a:prstGeom prst="line">
            <a:avLst/>
          </a:prstGeom>
          <a:noFill/>
          <a:ln w="12700">
            <a:solidFill>
              <a:schemeClr val="tx1"/>
            </a:solidFill>
            <a:prstDash val="sysDot"/>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mc:AlternateContent xmlns:mc="http://schemas.openxmlformats.org/markup-compatibility/2006" xmlns:a14="http://schemas.microsoft.com/office/drawing/2010/main">
        <mc:Choice Requires="a14">
          <p:sp>
            <p:nvSpPr>
              <p:cNvPr id="23597" name="Text Box 45"/>
              <p:cNvSpPr txBox="1">
                <a:spLocks noChangeArrowheads="1"/>
              </p:cNvSpPr>
              <p:nvPr/>
            </p:nvSpPr>
            <p:spPr bwMode="auto">
              <a:xfrm>
                <a:off x="7517421" y="4343400"/>
                <a:ext cx="2234909" cy="45720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14:m>
                  <m:oMath xmlns:m="http://schemas.openxmlformats.org/officeDocument/2006/math">
                    <m:r>
                      <a:rPr kumimoji="1" lang="en-US" altLang="zh-CN" sz="2400" b="0" i="1" dirty="0" smtClean="0">
                        <a:latin typeface="Cambria Math"/>
                        <a:ea typeface="宋体" panose="02010600030101010101" pitchFamily="2" charset="-122"/>
                      </a:rPr>
                      <m:t>𝑘</m:t>
                    </m:r>
                    <m:r>
                      <a:rPr kumimoji="1" lang="en-US" altLang="zh-CN" sz="2400" b="0" i="1" dirty="0" smtClean="0">
                        <a:latin typeface="Cambria Math"/>
                        <a:ea typeface="宋体" panose="02010600030101010101" pitchFamily="2" charset="-122"/>
                      </a:rPr>
                      <m:t>=1</m:t>
                    </m:r>
                  </m:oMath>
                </a14:m>
                <a:r>
                  <a:rPr kumimoji="1" lang="en-US" altLang="zh-CN" sz="2400" b="0" dirty="0">
                    <a:latin typeface="Times New Roman" panose="02020603050405020304" pitchFamily="18" charset="0"/>
                    <a:ea typeface="宋体" panose="02010600030101010101" pitchFamily="2" charset="-122"/>
                  </a:rPr>
                  <a:t>, A</a:t>
                </a:r>
                <a:r>
                  <a:rPr kumimoji="1" lang="zh-CN" altLang="en-US" sz="2400" b="0" dirty="0">
                    <a:latin typeface="Times New Roman" panose="02020603050405020304" pitchFamily="18" charset="0"/>
                    <a:ea typeface="宋体" panose="02010600030101010101" pitchFamily="2" charset="-122"/>
                  </a:rPr>
                  <a:t>类</a:t>
                </a:r>
              </a:p>
            </p:txBody>
          </p:sp>
        </mc:Choice>
        <mc:Fallback xmlns="">
          <p:sp>
            <p:nvSpPr>
              <p:cNvPr id="23597" name="Text Box 45"/>
              <p:cNvSpPr txBox="1">
                <a:spLocks noRot="1" noChangeAspect="1" noMove="1" noResize="1" noEditPoints="1" noAdjustHandles="1" noChangeArrowheads="1" noChangeShapeType="1" noTextEdit="1"/>
              </p:cNvSpPr>
              <p:nvPr/>
            </p:nvSpPr>
            <p:spPr bwMode="auto">
              <a:xfrm>
                <a:off x="7517421" y="4343400"/>
                <a:ext cx="2234909" cy="457200"/>
              </a:xfrm>
              <a:prstGeom prst="rect">
                <a:avLst/>
              </a:prstGeom>
              <a:blipFill rotWithShape="1">
                <a:blip r:embed="rId2"/>
                <a:stretch>
                  <a:fillRect l="-545" t="-14667" b="-30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zh-CN" altLang="en-US">
                    <a:noFill/>
                  </a:rPr>
                  <a:t> </a:t>
                </a:r>
              </a:p>
            </p:txBody>
          </p:sp>
        </mc:Fallback>
      </mc:AlternateContent>
      <p:sp>
        <p:nvSpPr>
          <p:cNvPr id="23599" name="Line 47"/>
          <p:cNvSpPr>
            <a:spLocks noChangeShapeType="1"/>
          </p:cNvSpPr>
          <p:nvPr/>
        </p:nvSpPr>
        <p:spPr bwMode="auto">
          <a:xfrm flipH="1">
            <a:off x="4977752" y="4800600"/>
            <a:ext cx="2438083" cy="0"/>
          </a:xfrm>
          <a:prstGeom prst="line">
            <a:avLst/>
          </a:prstGeom>
          <a:noFill/>
          <a:ln w="12700">
            <a:solidFill>
              <a:schemeClr val="tx1"/>
            </a:solidFill>
            <a:prstDash val="sysDot"/>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mc:AlternateContent xmlns:mc="http://schemas.openxmlformats.org/markup-compatibility/2006" xmlns:a14="http://schemas.microsoft.com/office/drawing/2010/main">
        <mc:Choice Requires="a14">
          <p:sp>
            <p:nvSpPr>
              <p:cNvPr id="23600" name="Text Box 48"/>
              <p:cNvSpPr txBox="1">
                <a:spLocks noChangeArrowheads="1"/>
              </p:cNvSpPr>
              <p:nvPr/>
            </p:nvSpPr>
            <p:spPr bwMode="auto">
              <a:xfrm>
                <a:off x="7415835" y="4648200"/>
                <a:ext cx="2234909" cy="45720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14:m>
                  <m:oMath xmlns:m="http://schemas.openxmlformats.org/officeDocument/2006/math">
                    <m:r>
                      <a:rPr kumimoji="1" lang="en-US" altLang="zh-CN" sz="2400" b="0" i="1" dirty="0" smtClean="0">
                        <a:latin typeface="Cambria Math"/>
                        <a:ea typeface="宋体" panose="02010600030101010101" pitchFamily="2" charset="-122"/>
                      </a:rPr>
                      <m:t>𝑘</m:t>
                    </m:r>
                    <m:r>
                      <a:rPr kumimoji="1" lang="en-US" altLang="zh-CN" sz="2400" b="0" i="1" dirty="0" smtClean="0">
                        <a:latin typeface="Cambria Math"/>
                        <a:ea typeface="宋体" panose="02010600030101010101" pitchFamily="2" charset="-122"/>
                      </a:rPr>
                      <m:t>=4</m:t>
                    </m:r>
                  </m:oMath>
                </a14:m>
                <a:r>
                  <a:rPr kumimoji="1" lang="zh-CN" altLang="en-US" sz="2400" b="0" dirty="0">
                    <a:latin typeface="Times New Roman" panose="02020603050405020304" pitchFamily="18" charset="0"/>
                    <a:ea typeface="宋体" panose="02010600030101010101" pitchFamily="2" charset="-122"/>
                  </a:rPr>
                  <a:t>，</a:t>
                </a:r>
                <a:r>
                  <a:rPr kumimoji="1" lang="en-US" altLang="zh-CN" sz="2400" b="0" dirty="0">
                    <a:latin typeface="Times New Roman" panose="02020603050405020304" pitchFamily="18" charset="0"/>
                    <a:ea typeface="宋体" panose="02010600030101010101" pitchFamily="2" charset="-122"/>
                  </a:rPr>
                  <a:t>B</a:t>
                </a:r>
                <a:r>
                  <a:rPr kumimoji="1" lang="zh-CN" altLang="en-US" sz="2400" b="0" dirty="0">
                    <a:latin typeface="Times New Roman" panose="02020603050405020304" pitchFamily="18" charset="0"/>
                    <a:ea typeface="宋体" panose="02010600030101010101" pitchFamily="2" charset="-122"/>
                  </a:rPr>
                  <a:t>类</a:t>
                </a:r>
              </a:p>
            </p:txBody>
          </p:sp>
        </mc:Choice>
        <mc:Fallback xmlns="">
          <p:sp>
            <p:nvSpPr>
              <p:cNvPr id="23600" name="Text Box 48"/>
              <p:cNvSpPr txBox="1">
                <a:spLocks noRot="1" noChangeAspect="1" noMove="1" noResize="1" noEditPoints="1" noAdjustHandles="1" noChangeArrowheads="1" noChangeShapeType="1" noTextEdit="1"/>
              </p:cNvSpPr>
              <p:nvPr/>
            </p:nvSpPr>
            <p:spPr bwMode="auto">
              <a:xfrm>
                <a:off x="7415835" y="4648200"/>
                <a:ext cx="2234909" cy="457200"/>
              </a:xfrm>
              <a:prstGeom prst="rect">
                <a:avLst/>
              </a:prstGeom>
              <a:blipFill rotWithShape="1">
                <a:blip r:embed="rId3"/>
                <a:stretch>
                  <a:fillRect l="-820" t="-14667" b="-306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zh-CN" altLang="en-US">
                    <a:noFill/>
                  </a:rPr>
                  <a:t> </a:t>
                </a:r>
              </a:p>
            </p:txBody>
          </p:sp>
        </mc:Fallback>
      </mc:AlternateContent>
      <p:sp>
        <p:nvSpPr>
          <p:cNvPr id="23601" name="Line 49"/>
          <p:cNvSpPr>
            <a:spLocks noChangeShapeType="1"/>
          </p:cNvSpPr>
          <p:nvPr/>
        </p:nvSpPr>
        <p:spPr bwMode="auto">
          <a:xfrm flipH="1">
            <a:off x="4977752" y="5181600"/>
            <a:ext cx="2438083" cy="0"/>
          </a:xfrm>
          <a:prstGeom prst="line">
            <a:avLst/>
          </a:prstGeom>
          <a:noFill/>
          <a:ln w="12700">
            <a:solidFill>
              <a:schemeClr val="tx1"/>
            </a:solidFill>
            <a:prstDash val="sysDot"/>
            <a:round/>
            <a:headEnd type="none" w="sm" len="sm"/>
            <a:tailEnd type="triangle" w="sm" len="sm"/>
          </a:ln>
          <a:extLst>
            <a:ext uri="{909E8E84-426E-40DD-AFC4-6F175D3DCCD1}">
              <a14:hiddenFill xmlns:a14="http://schemas.microsoft.com/office/drawing/2010/main">
                <a:noFill/>
              </a14:hiddenFill>
            </a:ext>
          </a:extLst>
        </p:spPr>
        <p:txBody>
          <a:bodyPr wrap="none"/>
          <a:lstStyle/>
          <a:p>
            <a:endParaRPr lang="zh-CN" altLang="en-US"/>
          </a:p>
        </p:txBody>
      </p:sp>
      <mc:AlternateContent xmlns:mc="http://schemas.openxmlformats.org/markup-compatibility/2006" xmlns:a14="http://schemas.microsoft.com/office/drawing/2010/main">
        <mc:Choice Requires="a14">
          <p:sp>
            <p:nvSpPr>
              <p:cNvPr id="23602" name="Text Box 50"/>
              <p:cNvSpPr txBox="1">
                <a:spLocks noChangeArrowheads="1"/>
              </p:cNvSpPr>
              <p:nvPr/>
            </p:nvSpPr>
            <p:spPr bwMode="auto">
              <a:xfrm>
                <a:off x="7494271" y="5029200"/>
                <a:ext cx="2234909" cy="457200"/>
              </a:xfrm>
              <a:prstGeom prst="rect">
                <a:avLst/>
              </a:prstGeom>
              <a:noFill/>
              <a:ln>
                <a:noFill/>
              </a:ln>
              <a:extLst>
                <a:ext uri="{909E8E84-426E-40DD-AFC4-6F175D3DCCD1}">
                  <a14:hiddenFill>
                    <a:solidFill>
                      <a:srgbClr val="FFFFFF"/>
                    </a:solidFill>
                  </a14:hiddenFill>
                </a:ext>
                <a:ext uri="{91240B29-F687-4F45-9708-019B960494DF}">
                  <a14:hiddenLine w="12700" cap="sq">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14:m>
                  <m:oMath xmlns:m="http://schemas.openxmlformats.org/officeDocument/2006/math">
                    <m:r>
                      <a:rPr kumimoji="1" lang="en-US" altLang="zh-CN" sz="2400" b="0" i="1" dirty="0" smtClean="0">
                        <a:latin typeface="Cambria Math"/>
                        <a:ea typeface="宋体" panose="02010600030101010101" pitchFamily="2" charset="-122"/>
                      </a:rPr>
                      <m:t>𝑘</m:t>
                    </m:r>
                    <m:r>
                      <a:rPr kumimoji="1" lang="en-US" altLang="zh-CN" sz="2400" b="0" i="1" dirty="0" smtClean="0">
                        <a:latin typeface="Cambria Math"/>
                        <a:ea typeface="宋体" panose="02010600030101010101" pitchFamily="2" charset="-122"/>
                      </a:rPr>
                      <m:t>=10</m:t>
                    </m:r>
                  </m:oMath>
                </a14:m>
                <a:r>
                  <a:rPr kumimoji="1" lang="zh-CN" altLang="en-US" sz="2400" b="0" dirty="0">
                    <a:latin typeface="Times New Roman" panose="02020603050405020304" pitchFamily="18" charset="0"/>
                    <a:ea typeface="宋体" panose="02010600030101010101" pitchFamily="2" charset="-122"/>
                  </a:rPr>
                  <a:t>，</a:t>
                </a:r>
                <a:r>
                  <a:rPr kumimoji="1" lang="en-US" altLang="zh-CN" sz="2400" b="0" dirty="0">
                    <a:latin typeface="Times New Roman" panose="02020603050405020304" pitchFamily="18" charset="0"/>
                    <a:ea typeface="宋体" panose="02010600030101010101" pitchFamily="2" charset="-122"/>
                  </a:rPr>
                  <a:t>B</a:t>
                </a:r>
                <a:r>
                  <a:rPr kumimoji="1" lang="zh-CN" altLang="en-US" sz="2400" b="0" dirty="0">
                    <a:latin typeface="Times New Roman" panose="02020603050405020304" pitchFamily="18" charset="0"/>
                    <a:ea typeface="宋体" panose="02010600030101010101" pitchFamily="2" charset="-122"/>
                  </a:rPr>
                  <a:t>类</a:t>
                </a:r>
              </a:p>
            </p:txBody>
          </p:sp>
        </mc:Choice>
        <mc:Fallback xmlns="">
          <p:sp>
            <p:nvSpPr>
              <p:cNvPr id="23602" name="Text Box 50"/>
              <p:cNvSpPr txBox="1">
                <a:spLocks noRot="1" noChangeAspect="1" noMove="1" noResize="1" noEditPoints="1" noAdjustHandles="1" noChangeArrowheads="1" noChangeShapeType="1" noTextEdit="1"/>
              </p:cNvSpPr>
              <p:nvPr/>
            </p:nvSpPr>
            <p:spPr bwMode="auto">
              <a:xfrm>
                <a:off x="7494271" y="5029200"/>
                <a:ext cx="2234909" cy="457200"/>
              </a:xfrm>
              <a:prstGeom prst="rect">
                <a:avLst/>
              </a:prstGeom>
              <a:blipFill rotWithShape="1">
                <a:blip r:embed="rId4"/>
                <a:stretch>
                  <a:fillRect l="-545" t="-14667" b="-32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zh-CN" altLang="en-US">
                    <a:noFill/>
                  </a:rPr>
                  <a:t> </a:t>
                </a:r>
              </a:p>
            </p:txBody>
          </p:sp>
        </mc:Fallback>
      </mc:AlternateContent>
      <p:sp>
        <p:nvSpPr>
          <p:cNvPr id="836634" name="AutoShape 52"/>
          <p:cNvSpPr>
            <a:spLocks noChangeArrowheads="1"/>
          </p:cNvSpPr>
          <p:nvPr/>
        </p:nvSpPr>
        <p:spPr bwMode="auto">
          <a:xfrm>
            <a:off x="4977752" y="40386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35" name="AutoShape 53"/>
          <p:cNvSpPr>
            <a:spLocks noChangeArrowheads="1"/>
          </p:cNvSpPr>
          <p:nvPr/>
        </p:nvSpPr>
        <p:spPr bwMode="auto">
          <a:xfrm>
            <a:off x="2844430" y="40386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36" name="AutoShape 54"/>
          <p:cNvSpPr>
            <a:spLocks noChangeArrowheads="1"/>
          </p:cNvSpPr>
          <p:nvPr/>
        </p:nvSpPr>
        <p:spPr bwMode="auto">
          <a:xfrm>
            <a:off x="3250777" y="47244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37" name="AutoShape 55"/>
          <p:cNvSpPr>
            <a:spLocks noChangeArrowheads="1"/>
          </p:cNvSpPr>
          <p:nvPr/>
        </p:nvSpPr>
        <p:spPr bwMode="auto">
          <a:xfrm>
            <a:off x="3961884" y="44958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38" name="AutoShape 56"/>
          <p:cNvSpPr>
            <a:spLocks noChangeArrowheads="1"/>
          </p:cNvSpPr>
          <p:nvPr/>
        </p:nvSpPr>
        <p:spPr bwMode="auto">
          <a:xfrm>
            <a:off x="5688859" y="35052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39" name="AutoShape 57"/>
          <p:cNvSpPr>
            <a:spLocks noChangeArrowheads="1"/>
          </p:cNvSpPr>
          <p:nvPr/>
        </p:nvSpPr>
        <p:spPr bwMode="auto">
          <a:xfrm>
            <a:off x="4774578" y="48768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40" name="AutoShape 58"/>
          <p:cNvSpPr>
            <a:spLocks noChangeArrowheads="1"/>
          </p:cNvSpPr>
          <p:nvPr/>
        </p:nvSpPr>
        <p:spPr bwMode="auto">
          <a:xfrm>
            <a:off x="5790446" y="49530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836641" name="AutoShape 59"/>
          <p:cNvSpPr>
            <a:spLocks noChangeArrowheads="1"/>
          </p:cNvSpPr>
          <p:nvPr/>
        </p:nvSpPr>
        <p:spPr bwMode="auto">
          <a:xfrm>
            <a:off x="4571405" y="4419600"/>
            <a:ext cx="101587" cy="76200"/>
          </a:xfrm>
          <a:prstGeom prst="flowChartExtract">
            <a:avLst/>
          </a:prstGeom>
          <a:solidFill>
            <a:schemeClr val="accent1"/>
          </a:solidFill>
          <a:ln w="12700" cap="sq">
            <a:solidFill>
              <a:schemeClr val="tx1"/>
            </a:solidFill>
            <a:miter lim="800000"/>
            <a:headEnd type="none" w="sm" len="sm"/>
            <a:tailEnd type="none" w="sm" len="sm"/>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grpSp>
        <p:nvGrpSpPr>
          <p:cNvPr id="836642" name="Group 62"/>
          <p:cNvGrpSpPr>
            <a:grpSpLocks/>
          </p:cNvGrpSpPr>
          <p:nvPr/>
        </p:nvGrpSpPr>
        <p:grpSpPr bwMode="auto">
          <a:xfrm>
            <a:off x="4692040" y="4343400"/>
            <a:ext cx="203174" cy="152400"/>
            <a:chOff x="2208" y="2640"/>
            <a:chExt cx="96" cy="96"/>
          </a:xfrm>
        </p:grpSpPr>
        <p:sp>
          <p:nvSpPr>
            <p:cNvPr id="836643" name="Line 60"/>
            <p:cNvSpPr>
              <a:spLocks noChangeShapeType="1"/>
            </p:cNvSpPr>
            <p:nvPr/>
          </p:nvSpPr>
          <p:spPr bwMode="auto">
            <a:xfrm>
              <a:off x="2208" y="2688"/>
              <a:ext cx="96" cy="0"/>
            </a:xfrm>
            <a:prstGeom prst="line">
              <a:avLst/>
            </a:prstGeom>
            <a:noFill/>
            <a:ln w="381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sp>
          <p:nvSpPr>
            <p:cNvPr id="836644" name="Line 61"/>
            <p:cNvSpPr>
              <a:spLocks noChangeShapeType="1"/>
            </p:cNvSpPr>
            <p:nvPr/>
          </p:nvSpPr>
          <p:spPr bwMode="auto">
            <a:xfrm>
              <a:off x="2256" y="2640"/>
              <a:ext cx="0" cy="96"/>
            </a:xfrm>
            <a:prstGeom prst="line">
              <a:avLst/>
            </a:prstGeom>
            <a:noFill/>
            <a:ln w="38100" cap="sq">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none"/>
            <a:lstStyle/>
            <a:p>
              <a:endParaRPr lang="zh-CN" altLang="en-US"/>
            </a:p>
          </p:txBody>
        </p:sp>
      </p:grpSp>
      <mc:AlternateContent xmlns:mc="http://schemas.openxmlformats.org/markup-compatibility/2006" xmlns:a14="http://schemas.microsoft.com/office/drawing/2010/main">
        <mc:Choice Requires="a14">
          <p:sp>
            <p:nvSpPr>
              <p:cNvPr id="836645" name="Rectangle 37"/>
              <p:cNvSpPr>
                <a:spLocks noGrp="1" noChangeArrowheads="1"/>
              </p:cNvSpPr>
              <p:nvPr>
                <p:ph type="body" idx="1"/>
              </p:nvPr>
            </p:nvSpPr>
            <p:spPr/>
            <p:txBody>
              <a:bodyPr/>
              <a:lstStyle/>
              <a:p>
                <a14:m>
                  <m:oMath xmlns:m="http://schemas.openxmlformats.org/officeDocument/2006/math">
                    <m:r>
                      <a:rPr lang="en-US" altLang="zh-CN" sz="3200" i="1" dirty="0" smtClean="0">
                        <a:latin typeface="Cambria Math"/>
                      </a:rPr>
                      <m:t>𝑘</m:t>
                    </m:r>
                  </m:oMath>
                </a14:m>
                <a:r>
                  <a:rPr lang="zh-CN" altLang="en-US" sz="3200" dirty="0">
                    <a:latin typeface="Times New Roman" pitchFamily="18" charset="0"/>
                  </a:rPr>
                  <a:t>常取</a:t>
                </a:r>
                <a:r>
                  <a:rPr lang="en-US" altLang="zh-CN" sz="3200" dirty="0">
                    <a:latin typeface="Times New Roman" pitchFamily="18" charset="0"/>
                  </a:rPr>
                  <a:t>3</a:t>
                </a:r>
                <a:r>
                  <a:rPr lang="zh-CN" altLang="en-US" sz="3200" dirty="0">
                    <a:latin typeface="Times New Roman" pitchFamily="18" charset="0"/>
                  </a:rPr>
                  <a:t>或</a:t>
                </a:r>
                <a:r>
                  <a:rPr lang="en-US" altLang="zh-CN" sz="3200" dirty="0">
                    <a:latin typeface="Times New Roman" pitchFamily="18" charset="0"/>
                  </a:rPr>
                  <a:t>5</a:t>
                </a:r>
              </a:p>
            </p:txBody>
          </p:sp>
        </mc:Choice>
        <mc:Fallback xmlns="">
          <p:sp>
            <p:nvSpPr>
              <p:cNvPr id="836645" name="Rectangle 37"/>
              <p:cNvSpPr>
                <a:spLocks noGrp="1" noRot="1" noChangeAspect="1" noMove="1" noResize="1" noEditPoints="1" noAdjustHandles="1" noChangeArrowheads="1" noChangeShapeType="1" noTextEdit="1"/>
              </p:cNvSpPr>
              <p:nvPr>
                <p:ph type="body" idx="1"/>
              </p:nvPr>
            </p:nvSpPr>
            <p:spPr>
              <a:blipFill rotWithShape="1">
                <a:blip r:embed="rId5"/>
                <a:stretch>
                  <a:fillRect t="-1856"/>
                </a:stretch>
              </a:blipFill>
            </p:spPr>
            <p:txBody>
              <a:bodyPr/>
              <a:lstStyle/>
              <a:p>
                <a:r>
                  <a:rPr lang="zh-CN" altLang="en-US">
                    <a:noFill/>
                  </a:rPr>
                  <a:t> </a:t>
                </a:r>
              </a:p>
            </p:txBody>
          </p:sp>
        </mc:Fallback>
      </mc:AlternateContent>
      <p:sp>
        <p:nvSpPr>
          <p:cNvPr id="23598" name="Oval 46"/>
          <p:cNvSpPr>
            <a:spLocks noChangeArrowheads="1"/>
          </p:cNvSpPr>
          <p:nvPr/>
        </p:nvSpPr>
        <p:spPr bwMode="auto">
          <a:xfrm>
            <a:off x="3758711" y="3581400"/>
            <a:ext cx="2234909" cy="1600200"/>
          </a:xfrm>
          <a:prstGeom prst="ellipse">
            <a:avLst/>
          </a:prstGeom>
          <a:noFill/>
          <a:ln w="12700" cap="sq">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
        <p:nvSpPr>
          <p:cNvPr id="23593" name="Oval 41"/>
          <p:cNvSpPr>
            <a:spLocks noChangeArrowheads="1"/>
          </p:cNvSpPr>
          <p:nvPr/>
        </p:nvSpPr>
        <p:spPr bwMode="auto">
          <a:xfrm>
            <a:off x="4266644" y="3962400"/>
            <a:ext cx="1117455" cy="838200"/>
          </a:xfrm>
          <a:prstGeom prst="ellipse">
            <a:avLst/>
          </a:prstGeom>
          <a:noFill/>
          <a:ln w="12700" cap="sq">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latinLnBrk="1"/>
            <a:endParaRPr kumimoji="1" lang="zh-CN" altLang="en-US" sz="2400" b="0" i="1">
              <a:latin typeface="Times New Roman" panose="02020603050405020304" pitchFamily="18" charset="0"/>
              <a:ea typeface="DotumChe" panose="020B0609000101010101" pitchFamily="49" charset="-127"/>
            </a:endParaRPr>
          </a:p>
        </p:txBody>
      </p:sp>
    </p:spTree>
    <p:extLst>
      <p:ext uri="{BB962C8B-B14F-4D97-AF65-F5344CB8AC3E}">
        <p14:creationId xmlns:p14="http://schemas.microsoft.com/office/powerpoint/2010/main" val="2224737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3594"/>
                                        </p:tgtEl>
                                        <p:attrNameLst>
                                          <p:attrName>style.visibility</p:attrName>
                                        </p:attrNameLst>
                                      </p:cBhvr>
                                      <p:to>
                                        <p:strVal val="visible"/>
                                      </p:to>
                                    </p:set>
                                    <p:anim calcmode="lin" valueType="num">
                                      <p:cBhvr additive="base">
                                        <p:cTn id="7" dur="500" fill="hold"/>
                                        <p:tgtEl>
                                          <p:spTgt spid="23594"/>
                                        </p:tgtEl>
                                        <p:attrNameLst>
                                          <p:attrName>ppt_x</p:attrName>
                                        </p:attrNameLst>
                                      </p:cBhvr>
                                      <p:tavLst>
                                        <p:tav tm="0">
                                          <p:val>
                                            <p:strVal val="1+#ppt_w/2"/>
                                          </p:val>
                                        </p:tav>
                                        <p:tav tm="100000">
                                          <p:val>
                                            <p:strVal val="#ppt_x"/>
                                          </p:val>
                                        </p:tav>
                                      </p:tavLst>
                                    </p:anim>
                                    <p:anim calcmode="lin" valueType="num">
                                      <p:cBhvr additive="base">
                                        <p:cTn id="8" dur="500" fill="hold"/>
                                        <p:tgtEl>
                                          <p:spTgt spid="2359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3595"/>
                                        </p:tgtEl>
                                        <p:attrNameLst>
                                          <p:attrName>style.visibility</p:attrName>
                                        </p:attrNameLst>
                                      </p:cBhvr>
                                      <p:to>
                                        <p:strVal val="visible"/>
                                      </p:to>
                                    </p:set>
                                    <p:anim calcmode="lin" valueType="num">
                                      <p:cBhvr additive="base">
                                        <p:cTn id="13" dur="500" fill="hold"/>
                                        <p:tgtEl>
                                          <p:spTgt spid="23595"/>
                                        </p:tgtEl>
                                        <p:attrNameLst>
                                          <p:attrName>ppt_x</p:attrName>
                                        </p:attrNameLst>
                                      </p:cBhvr>
                                      <p:tavLst>
                                        <p:tav tm="0">
                                          <p:val>
                                            <p:strVal val="1+#ppt_w/2"/>
                                          </p:val>
                                        </p:tav>
                                        <p:tav tm="100000">
                                          <p:val>
                                            <p:strVal val="#ppt_x"/>
                                          </p:val>
                                        </p:tav>
                                      </p:tavLst>
                                    </p:anim>
                                    <p:anim calcmode="lin" valueType="num">
                                      <p:cBhvr additive="base">
                                        <p:cTn id="14" dur="500" fill="hold"/>
                                        <p:tgtEl>
                                          <p:spTgt spid="23595"/>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3592"/>
                                        </p:tgtEl>
                                        <p:attrNameLst>
                                          <p:attrName>style.visibility</p:attrName>
                                        </p:attrNameLst>
                                      </p:cBhvr>
                                      <p:to>
                                        <p:strVal val="visible"/>
                                      </p:to>
                                    </p:set>
                                    <p:anim calcmode="lin" valueType="num">
                                      <p:cBhvr additive="base">
                                        <p:cTn id="19" dur="500" fill="hold"/>
                                        <p:tgtEl>
                                          <p:spTgt spid="23592"/>
                                        </p:tgtEl>
                                        <p:attrNameLst>
                                          <p:attrName>ppt_x</p:attrName>
                                        </p:attrNameLst>
                                      </p:cBhvr>
                                      <p:tavLst>
                                        <p:tav tm="0">
                                          <p:val>
                                            <p:strVal val="1+#ppt_w/2"/>
                                          </p:val>
                                        </p:tav>
                                        <p:tav tm="100000">
                                          <p:val>
                                            <p:strVal val="#ppt_x"/>
                                          </p:val>
                                        </p:tav>
                                      </p:tavLst>
                                    </p:anim>
                                    <p:anim calcmode="lin" valueType="num">
                                      <p:cBhvr additive="base">
                                        <p:cTn id="20" dur="500" fill="hold"/>
                                        <p:tgtEl>
                                          <p:spTgt spid="2359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3596"/>
                                        </p:tgtEl>
                                        <p:attrNameLst>
                                          <p:attrName>style.visibility</p:attrName>
                                        </p:attrNameLst>
                                      </p:cBhvr>
                                      <p:to>
                                        <p:strVal val="visible"/>
                                      </p:to>
                                    </p:set>
                                    <p:anim calcmode="lin" valueType="num">
                                      <p:cBhvr additive="base">
                                        <p:cTn id="25" dur="500" fill="hold"/>
                                        <p:tgtEl>
                                          <p:spTgt spid="23596"/>
                                        </p:tgtEl>
                                        <p:attrNameLst>
                                          <p:attrName>ppt_x</p:attrName>
                                        </p:attrNameLst>
                                      </p:cBhvr>
                                      <p:tavLst>
                                        <p:tav tm="0">
                                          <p:val>
                                            <p:strVal val="1+#ppt_w/2"/>
                                          </p:val>
                                        </p:tav>
                                        <p:tav tm="100000">
                                          <p:val>
                                            <p:strVal val="#ppt_x"/>
                                          </p:val>
                                        </p:tav>
                                      </p:tavLst>
                                    </p:anim>
                                    <p:anim calcmode="lin" valueType="num">
                                      <p:cBhvr additive="base">
                                        <p:cTn id="26" dur="500" fill="hold"/>
                                        <p:tgtEl>
                                          <p:spTgt spid="2359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3597"/>
                                        </p:tgtEl>
                                        <p:attrNameLst>
                                          <p:attrName>style.visibility</p:attrName>
                                        </p:attrNameLst>
                                      </p:cBhvr>
                                      <p:to>
                                        <p:strVal val="visible"/>
                                      </p:to>
                                    </p:set>
                                    <p:anim calcmode="lin" valueType="num">
                                      <p:cBhvr additive="base">
                                        <p:cTn id="31" dur="500" fill="hold"/>
                                        <p:tgtEl>
                                          <p:spTgt spid="23597"/>
                                        </p:tgtEl>
                                        <p:attrNameLst>
                                          <p:attrName>ppt_x</p:attrName>
                                        </p:attrNameLst>
                                      </p:cBhvr>
                                      <p:tavLst>
                                        <p:tav tm="0">
                                          <p:val>
                                            <p:strVal val="1+#ppt_w/2"/>
                                          </p:val>
                                        </p:tav>
                                        <p:tav tm="100000">
                                          <p:val>
                                            <p:strVal val="#ppt_x"/>
                                          </p:val>
                                        </p:tav>
                                      </p:tavLst>
                                    </p:anim>
                                    <p:anim calcmode="lin" valueType="num">
                                      <p:cBhvr additive="base">
                                        <p:cTn id="32" dur="500" fill="hold"/>
                                        <p:tgtEl>
                                          <p:spTgt spid="2359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3593"/>
                                        </p:tgtEl>
                                        <p:attrNameLst>
                                          <p:attrName>style.visibility</p:attrName>
                                        </p:attrNameLst>
                                      </p:cBhvr>
                                      <p:to>
                                        <p:strVal val="visible"/>
                                      </p:to>
                                    </p:set>
                                    <p:anim calcmode="lin" valueType="num">
                                      <p:cBhvr additive="base">
                                        <p:cTn id="37" dur="500" fill="hold"/>
                                        <p:tgtEl>
                                          <p:spTgt spid="23593"/>
                                        </p:tgtEl>
                                        <p:attrNameLst>
                                          <p:attrName>ppt_x</p:attrName>
                                        </p:attrNameLst>
                                      </p:cBhvr>
                                      <p:tavLst>
                                        <p:tav tm="0">
                                          <p:val>
                                            <p:strVal val="1+#ppt_w/2"/>
                                          </p:val>
                                        </p:tav>
                                        <p:tav tm="100000">
                                          <p:val>
                                            <p:strVal val="#ppt_x"/>
                                          </p:val>
                                        </p:tav>
                                      </p:tavLst>
                                    </p:anim>
                                    <p:anim calcmode="lin" valueType="num">
                                      <p:cBhvr additive="base">
                                        <p:cTn id="38" dur="500" fill="hold"/>
                                        <p:tgtEl>
                                          <p:spTgt spid="2359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3599"/>
                                        </p:tgtEl>
                                        <p:attrNameLst>
                                          <p:attrName>style.visibility</p:attrName>
                                        </p:attrNameLst>
                                      </p:cBhvr>
                                      <p:to>
                                        <p:strVal val="visible"/>
                                      </p:to>
                                    </p:set>
                                    <p:anim calcmode="lin" valueType="num">
                                      <p:cBhvr additive="base">
                                        <p:cTn id="43" dur="500" fill="hold"/>
                                        <p:tgtEl>
                                          <p:spTgt spid="23599"/>
                                        </p:tgtEl>
                                        <p:attrNameLst>
                                          <p:attrName>ppt_x</p:attrName>
                                        </p:attrNameLst>
                                      </p:cBhvr>
                                      <p:tavLst>
                                        <p:tav tm="0">
                                          <p:val>
                                            <p:strVal val="1+#ppt_w/2"/>
                                          </p:val>
                                        </p:tav>
                                        <p:tav tm="100000">
                                          <p:val>
                                            <p:strVal val="#ppt_x"/>
                                          </p:val>
                                        </p:tav>
                                      </p:tavLst>
                                    </p:anim>
                                    <p:anim calcmode="lin" valueType="num">
                                      <p:cBhvr additive="base">
                                        <p:cTn id="44" dur="500" fill="hold"/>
                                        <p:tgtEl>
                                          <p:spTgt spid="2359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3600"/>
                                        </p:tgtEl>
                                        <p:attrNameLst>
                                          <p:attrName>style.visibility</p:attrName>
                                        </p:attrNameLst>
                                      </p:cBhvr>
                                      <p:to>
                                        <p:strVal val="visible"/>
                                      </p:to>
                                    </p:set>
                                    <p:anim calcmode="lin" valueType="num">
                                      <p:cBhvr additive="base">
                                        <p:cTn id="49" dur="500" fill="hold"/>
                                        <p:tgtEl>
                                          <p:spTgt spid="23600"/>
                                        </p:tgtEl>
                                        <p:attrNameLst>
                                          <p:attrName>ppt_x</p:attrName>
                                        </p:attrNameLst>
                                      </p:cBhvr>
                                      <p:tavLst>
                                        <p:tav tm="0">
                                          <p:val>
                                            <p:strVal val="1+#ppt_w/2"/>
                                          </p:val>
                                        </p:tav>
                                        <p:tav tm="100000">
                                          <p:val>
                                            <p:strVal val="#ppt_x"/>
                                          </p:val>
                                        </p:tav>
                                      </p:tavLst>
                                    </p:anim>
                                    <p:anim calcmode="lin" valueType="num">
                                      <p:cBhvr additive="base">
                                        <p:cTn id="50" dur="500" fill="hold"/>
                                        <p:tgtEl>
                                          <p:spTgt spid="23600"/>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3601"/>
                                        </p:tgtEl>
                                        <p:attrNameLst>
                                          <p:attrName>style.visibility</p:attrName>
                                        </p:attrNameLst>
                                      </p:cBhvr>
                                      <p:to>
                                        <p:strVal val="visible"/>
                                      </p:to>
                                    </p:set>
                                    <p:anim calcmode="lin" valueType="num">
                                      <p:cBhvr additive="base">
                                        <p:cTn id="55" dur="500" fill="hold"/>
                                        <p:tgtEl>
                                          <p:spTgt spid="23601"/>
                                        </p:tgtEl>
                                        <p:attrNameLst>
                                          <p:attrName>ppt_x</p:attrName>
                                        </p:attrNameLst>
                                      </p:cBhvr>
                                      <p:tavLst>
                                        <p:tav tm="0">
                                          <p:val>
                                            <p:strVal val="1+#ppt_w/2"/>
                                          </p:val>
                                        </p:tav>
                                        <p:tav tm="100000">
                                          <p:val>
                                            <p:strVal val="#ppt_x"/>
                                          </p:val>
                                        </p:tav>
                                      </p:tavLst>
                                    </p:anim>
                                    <p:anim calcmode="lin" valueType="num">
                                      <p:cBhvr additive="base">
                                        <p:cTn id="56" dur="500" fill="hold"/>
                                        <p:tgtEl>
                                          <p:spTgt spid="2360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23598"/>
                                        </p:tgtEl>
                                        <p:attrNameLst>
                                          <p:attrName>style.visibility</p:attrName>
                                        </p:attrNameLst>
                                      </p:cBhvr>
                                      <p:to>
                                        <p:strVal val="visible"/>
                                      </p:to>
                                    </p:set>
                                    <p:anim calcmode="lin" valueType="num">
                                      <p:cBhvr additive="base">
                                        <p:cTn id="61" dur="500" fill="hold"/>
                                        <p:tgtEl>
                                          <p:spTgt spid="23598"/>
                                        </p:tgtEl>
                                        <p:attrNameLst>
                                          <p:attrName>ppt_x</p:attrName>
                                        </p:attrNameLst>
                                      </p:cBhvr>
                                      <p:tavLst>
                                        <p:tav tm="0">
                                          <p:val>
                                            <p:strVal val="1+#ppt_w/2"/>
                                          </p:val>
                                        </p:tav>
                                        <p:tav tm="100000">
                                          <p:val>
                                            <p:strVal val="#ppt_x"/>
                                          </p:val>
                                        </p:tav>
                                      </p:tavLst>
                                    </p:anim>
                                    <p:anim calcmode="lin" valueType="num">
                                      <p:cBhvr additive="base">
                                        <p:cTn id="62" dur="500" fill="hold"/>
                                        <p:tgtEl>
                                          <p:spTgt spid="23598"/>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500"/>
                            </p:stCondLst>
                            <p:childTnLst>
                              <p:par>
                                <p:cTn id="64" presetID="2" presetClass="entr" presetSubtype="2" fill="hold" grpId="0" nodeType="afterEffect">
                                  <p:stCondLst>
                                    <p:cond delay="60000"/>
                                  </p:stCondLst>
                                  <p:childTnLst>
                                    <p:set>
                                      <p:cBhvr>
                                        <p:cTn id="65" dur="1" fill="hold">
                                          <p:stCondLst>
                                            <p:cond delay="0"/>
                                          </p:stCondLst>
                                        </p:cTn>
                                        <p:tgtEl>
                                          <p:spTgt spid="23602"/>
                                        </p:tgtEl>
                                        <p:attrNameLst>
                                          <p:attrName>style.visibility</p:attrName>
                                        </p:attrNameLst>
                                      </p:cBhvr>
                                      <p:to>
                                        <p:strVal val="visible"/>
                                      </p:to>
                                    </p:set>
                                    <p:anim calcmode="lin" valueType="num">
                                      <p:cBhvr additive="base">
                                        <p:cTn id="66" dur="500" fill="hold"/>
                                        <p:tgtEl>
                                          <p:spTgt spid="23602"/>
                                        </p:tgtEl>
                                        <p:attrNameLst>
                                          <p:attrName>ppt_x</p:attrName>
                                        </p:attrNameLst>
                                      </p:cBhvr>
                                      <p:tavLst>
                                        <p:tav tm="0">
                                          <p:val>
                                            <p:strVal val="1+#ppt_w/2"/>
                                          </p:val>
                                        </p:tav>
                                        <p:tav tm="100000">
                                          <p:val>
                                            <p:strVal val="#ppt_x"/>
                                          </p:val>
                                        </p:tav>
                                      </p:tavLst>
                                    </p:anim>
                                    <p:anim calcmode="lin" valueType="num">
                                      <p:cBhvr additive="base">
                                        <p:cTn id="67" dur="500" fill="hold"/>
                                        <p:tgtEl>
                                          <p:spTgt spid="236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92" grpId="0" animBg="1"/>
      <p:bldP spid="23594" grpId="0" animBg="1"/>
      <p:bldP spid="23595" grpId="0" autoUpdateAnimBg="0"/>
      <p:bldP spid="23596" grpId="0" animBg="1"/>
      <p:bldP spid="23597" grpId="0" autoUpdateAnimBg="0"/>
      <p:bldP spid="23599" grpId="0" animBg="1"/>
      <p:bldP spid="23600" grpId="0" autoUpdateAnimBg="0"/>
      <p:bldP spid="23601" grpId="0" animBg="1"/>
      <p:bldP spid="23602" grpId="0" autoUpdateAnimBg="0"/>
      <p:bldP spid="23598" grpId="0" animBg="1"/>
      <p:bldP spid="2359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余弦相似度</a:t>
            </a:r>
          </a:p>
        </p:txBody>
      </p:sp>
      <mc:AlternateContent xmlns:mc="http://schemas.openxmlformats.org/markup-compatibility/2006" xmlns:a14="http://schemas.microsoft.com/office/drawing/2010/main">
        <mc:Choice Requires="a14">
          <p:sp>
            <p:nvSpPr>
              <p:cNvPr id="837635" name="Rectangle 3"/>
              <p:cNvSpPr>
                <a:spLocks noGrp="1" noChangeArrowheads="1"/>
              </p:cNvSpPr>
              <p:nvPr>
                <p:ph type="body" idx="1"/>
              </p:nvPr>
            </p:nvSpPr>
            <p:spPr/>
            <p:txBody>
              <a:bodyPr/>
              <a:lstStyle/>
              <a:p>
                <a:pPr>
                  <a:lnSpc>
                    <a:spcPct val="150000"/>
                  </a:lnSpc>
                </a:pPr>
                <a:r>
                  <a:rPr lang="zh-CN" altLang="en-US" sz="3200" dirty="0" smtClean="0"/>
                  <a:t>给定两个向量</a:t>
                </a:r>
              </a:p>
              <a:p>
                <a:pPr lvl="1">
                  <a:lnSpc>
                    <a:spcPct val="150000"/>
                  </a:lnSpc>
                </a:pPr>
                <a14:m>
                  <m:oMath xmlns:m="http://schemas.openxmlformats.org/officeDocument/2006/math">
                    <m:acc>
                      <m:accPr>
                        <m:chr m:val="⃗"/>
                        <m:ctrlPr>
                          <a:rPr lang="en-US" altLang="zh-CN" sz="2800" i="1" smtClean="0">
                            <a:latin typeface="Cambria Math"/>
                            <a:ea typeface="宋体" panose="02010600030101010101" pitchFamily="2" charset="-122"/>
                          </a:rPr>
                        </m:ctrlPr>
                      </m:accPr>
                      <m:e>
                        <m:r>
                          <a:rPr lang="en-US" altLang="zh-CN" sz="2800" b="0" i="1" smtClean="0">
                            <a:latin typeface="Cambria Math"/>
                            <a:ea typeface="宋体" panose="02010600030101010101" pitchFamily="2" charset="-122"/>
                          </a:rPr>
                          <m:t>𝑥</m:t>
                        </m:r>
                      </m:e>
                    </m:acc>
                    <m:r>
                      <a:rPr lang="en-US" altLang="zh-CN" sz="2800" b="0" i="1" smtClean="0">
                        <a:latin typeface="Cambria Math"/>
                        <a:ea typeface="宋体" panose="02010600030101010101" pitchFamily="2" charset="-122"/>
                      </a:rPr>
                      <m:t>=</m:t>
                    </m:r>
                    <m:sSup>
                      <m:sSupPr>
                        <m:ctrlPr>
                          <a:rPr lang="en-US" altLang="zh-CN" sz="2800" i="1" smtClean="0">
                            <a:latin typeface="Cambria Math"/>
                            <a:ea typeface="宋体" panose="02010600030101010101" pitchFamily="2" charset="-122"/>
                          </a:rPr>
                        </m:ctrlPr>
                      </m:sSupPr>
                      <m:e>
                        <m:d>
                          <m:dPr>
                            <m:ctrlPr>
                              <a:rPr lang="en-US" altLang="zh-CN" sz="2800" i="1" smtClean="0">
                                <a:latin typeface="Cambria Math"/>
                                <a:ea typeface="宋体" panose="02010600030101010101" pitchFamily="2" charset="-122"/>
                              </a:rPr>
                            </m:ctrlPr>
                          </m:dPr>
                          <m:e>
                            <m:sSub>
                              <m:sSubPr>
                                <m:ctrlPr>
                                  <a:rPr lang="en-US" altLang="zh-CN" sz="2800" i="1" smtClean="0">
                                    <a:latin typeface="Cambria Math"/>
                                    <a:ea typeface="宋体" panose="02010600030101010101" pitchFamily="2" charset="-122"/>
                                  </a:rPr>
                                </m:ctrlPr>
                              </m:sSubPr>
                              <m:e>
                                <m:r>
                                  <a:rPr lang="en-US" altLang="zh-CN" sz="2800" b="0" i="1" smtClean="0">
                                    <a:latin typeface="Cambria Math"/>
                                    <a:ea typeface="宋体" panose="02010600030101010101" pitchFamily="2" charset="-122"/>
                                  </a:rPr>
                                  <m:t>𝑥</m:t>
                                </m:r>
                              </m:e>
                              <m:sub>
                                <m:r>
                                  <a:rPr lang="en-US" altLang="zh-CN" sz="2800" b="0" i="1" smtClean="0">
                                    <a:latin typeface="Cambria Math"/>
                                    <a:ea typeface="宋体" panose="02010600030101010101" pitchFamily="2" charset="-122"/>
                                  </a:rPr>
                                  <m:t>1</m:t>
                                </m:r>
                              </m:sub>
                            </m:sSub>
                            <m:r>
                              <a:rPr lang="en-US" altLang="zh-CN" sz="2800" b="0" i="1" smtClean="0">
                                <a:latin typeface="Cambria Math"/>
                                <a:ea typeface="宋体" panose="02010600030101010101" pitchFamily="2" charset="-122"/>
                              </a:rPr>
                              <m:t>,</m:t>
                            </m:r>
                            <m:sSub>
                              <m:sSubPr>
                                <m:ctrlPr>
                                  <a:rPr lang="en-US" altLang="zh-CN" sz="2800" i="1" smtClean="0">
                                    <a:latin typeface="Cambria Math"/>
                                    <a:ea typeface="宋体" panose="02010600030101010101" pitchFamily="2" charset="-122"/>
                                  </a:rPr>
                                </m:ctrlPr>
                              </m:sSubPr>
                              <m:e>
                                <m:r>
                                  <a:rPr lang="en-US" altLang="zh-CN" sz="2800" b="0" i="1" smtClean="0">
                                    <a:latin typeface="Cambria Math"/>
                                    <a:ea typeface="宋体" panose="02010600030101010101" pitchFamily="2" charset="-122"/>
                                  </a:rPr>
                                  <m:t>𝑥</m:t>
                                </m:r>
                              </m:e>
                              <m:sub>
                                <m:r>
                                  <a:rPr lang="en-US" altLang="zh-CN" sz="2800" b="0" i="1" smtClean="0">
                                    <a:latin typeface="Cambria Math"/>
                                    <a:ea typeface="宋体" panose="02010600030101010101" pitchFamily="2" charset="-122"/>
                                  </a:rPr>
                                  <m:t>2</m:t>
                                </m:r>
                              </m:sub>
                            </m:sSub>
                            <m:r>
                              <a:rPr lang="en-US" altLang="zh-CN" sz="2800" b="0" i="1" smtClean="0">
                                <a:latin typeface="Cambria Math"/>
                                <a:ea typeface="宋体" panose="02010600030101010101" pitchFamily="2" charset="-122"/>
                              </a:rPr>
                              <m:t>,</m:t>
                            </m:r>
                            <m:r>
                              <a:rPr lang="en-US" altLang="zh-CN" sz="2800" b="0" i="1" smtClean="0">
                                <a:latin typeface="Cambria Math"/>
                                <a:ea typeface="Cambria Math"/>
                              </a:rPr>
                              <m:t>⋯,</m:t>
                            </m:r>
                            <m:sSub>
                              <m:sSubPr>
                                <m:ctrlPr>
                                  <a:rPr lang="en-US" altLang="zh-CN" sz="2800" i="1" smtClean="0">
                                    <a:latin typeface="Cambria Math"/>
                                    <a:ea typeface="Cambria Math"/>
                                  </a:rPr>
                                </m:ctrlPr>
                              </m:sSubPr>
                              <m:e>
                                <m:r>
                                  <a:rPr lang="en-US" altLang="zh-CN" sz="2800" b="0" i="1" smtClean="0">
                                    <a:latin typeface="Cambria Math"/>
                                    <a:ea typeface="Cambria Math"/>
                                  </a:rPr>
                                  <m:t>𝑥</m:t>
                                </m:r>
                              </m:e>
                              <m:sub>
                                <m:r>
                                  <a:rPr lang="en-US" altLang="zh-CN" sz="2800" b="0" i="1" smtClean="0">
                                    <a:latin typeface="Cambria Math"/>
                                    <a:ea typeface="Cambria Math"/>
                                  </a:rPr>
                                  <m:t>𝑉</m:t>
                                </m:r>
                              </m:sub>
                            </m:sSub>
                          </m:e>
                        </m:d>
                      </m:e>
                      <m:sup>
                        <m:r>
                          <m:rPr>
                            <m:sty m:val="p"/>
                          </m:rPr>
                          <a:rPr lang="en-US" altLang="zh-CN" sz="2800" b="0" i="0" smtClean="0">
                            <a:latin typeface="Cambria Math"/>
                            <a:ea typeface="宋体" panose="02010600030101010101" pitchFamily="2" charset="-122"/>
                          </a:rPr>
                          <m:t>T</m:t>
                        </m:r>
                      </m:sup>
                    </m:sSup>
                  </m:oMath>
                </a14:m>
                <a:endParaRPr lang="en-US" altLang="zh-CN" sz="2800" dirty="0" smtClean="0">
                  <a:latin typeface="Times New Roman" panose="02020603050405020304" pitchFamily="18" charset="0"/>
                  <a:ea typeface="宋体" panose="02010600030101010101" pitchFamily="2" charset="-122"/>
                </a:endParaRPr>
              </a:p>
              <a:p>
                <a:pPr lvl="1">
                  <a:lnSpc>
                    <a:spcPct val="150000"/>
                  </a:lnSpc>
                </a:pPr>
                <a14:m>
                  <m:oMath xmlns:m="http://schemas.openxmlformats.org/officeDocument/2006/math">
                    <m:acc>
                      <m:accPr>
                        <m:chr m:val="⃗"/>
                        <m:ctrlPr>
                          <a:rPr lang="en-US" altLang="zh-CN" sz="2800" i="1">
                            <a:latin typeface="Cambria Math"/>
                            <a:ea typeface="宋体" panose="02010600030101010101" pitchFamily="2" charset="-122"/>
                          </a:rPr>
                        </m:ctrlPr>
                      </m:accPr>
                      <m:e>
                        <m:r>
                          <a:rPr lang="en-US" altLang="zh-CN" sz="2800" b="0" i="1" smtClean="0">
                            <a:latin typeface="Cambria Math"/>
                            <a:ea typeface="宋体" panose="02010600030101010101" pitchFamily="2" charset="-122"/>
                          </a:rPr>
                          <m:t>𝑦</m:t>
                        </m:r>
                      </m:e>
                    </m:acc>
                    <m:r>
                      <a:rPr lang="en-US" altLang="zh-CN" sz="2800" i="1">
                        <a:latin typeface="Cambria Math"/>
                        <a:ea typeface="宋体" panose="02010600030101010101" pitchFamily="2" charset="-122"/>
                      </a:rPr>
                      <m:t>=</m:t>
                    </m:r>
                    <m:sSup>
                      <m:sSupPr>
                        <m:ctrlPr>
                          <a:rPr lang="en-US" altLang="zh-CN" sz="2800" i="1">
                            <a:latin typeface="Cambria Math"/>
                            <a:ea typeface="宋体" panose="02010600030101010101" pitchFamily="2" charset="-122"/>
                          </a:rPr>
                        </m:ctrlPr>
                      </m:sSupPr>
                      <m:e>
                        <m:d>
                          <m:dPr>
                            <m:ctrlPr>
                              <a:rPr lang="en-US" altLang="zh-CN" sz="2800" i="1">
                                <a:latin typeface="Cambria Math"/>
                                <a:ea typeface="宋体" panose="02010600030101010101" pitchFamily="2" charset="-122"/>
                              </a:rPr>
                            </m:ctrlPr>
                          </m:dPr>
                          <m:e>
                            <m:sSub>
                              <m:sSubPr>
                                <m:ctrlPr>
                                  <a:rPr lang="en-US" altLang="zh-CN" sz="2800" i="1">
                                    <a:latin typeface="Cambria Math"/>
                                    <a:ea typeface="宋体" panose="02010600030101010101" pitchFamily="2" charset="-122"/>
                                  </a:rPr>
                                </m:ctrlPr>
                              </m:sSubPr>
                              <m:e>
                                <m:r>
                                  <a:rPr lang="en-US" altLang="zh-CN" sz="2800" b="0" i="1" smtClean="0">
                                    <a:latin typeface="Cambria Math"/>
                                    <a:ea typeface="宋体" panose="02010600030101010101" pitchFamily="2" charset="-122"/>
                                  </a:rPr>
                                  <m:t>𝑦</m:t>
                                </m:r>
                              </m:e>
                              <m:sub>
                                <m:r>
                                  <a:rPr lang="en-US" altLang="zh-CN" sz="2800" i="1">
                                    <a:latin typeface="Cambria Math"/>
                                    <a:ea typeface="宋体" panose="02010600030101010101" pitchFamily="2" charset="-122"/>
                                  </a:rPr>
                                  <m:t>1</m:t>
                                </m:r>
                              </m:sub>
                            </m:sSub>
                            <m:r>
                              <a:rPr lang="en-US" altLang="zh-CN" sz="2800" i="1">
                                <a:latin typeface="Cambria Math"/>
                                <a:ea typeface="宋体" panose="02010600030101010101" pitchFamily="2" charset="-122"/>
                              </a:rPr>
                              <m:t>,</m:t>
                            </m:r>
                            <m:sSub>
                              <m:sSubPr>
                                <m:ctrlPr>
                                  <a:rPr lang="en-US" altLang="zh-CN" sz="2800" i="1">
                                    <a:latin typeface="Cambria Math"/>
                                    <a:ea typeface="宋体" panose="02010600030101010101" pitchFamily="2" charset="-122"/>
                                  </a:rPr>
                                </m:ctrlPr>
                              </m:sSubPr>
                              <m:e>
                                <m:r>
                                  <a:rPr lang="en-US" altLang="zh-CN" sz="2800" b="0" i="1" smtClean="0">
                                    <a:latin typeface="Cambria Math"/>
                                    <a:ea typeface="宋体" panose="02010600030101010101" pitchFamily="2" charset="-122"/>
                                  </a:rPr>
                                  <m:t>𝑦</m:t>
                                </m:r>
                              </m:e>
                              <m:sub>
                                <m:r>
                                  <a:rPr lang="en-US" altLang="zh-CN" sz="2800" i="1">
                                    <a:latin typeface="Cambria Math"/>
                                    <a:ea typeface="宋体" panose="02010600030101010101" pitchFamily="2" charset="-122"/>
                                  </a:rPr>
                                  <m:t>2</m:t>
                                </m:r>
                              </m:sub>
                            </m:sSub>
                            <m:r>
                              <a:rPr lang="en-US" altLang="zh-CN" sz="2800" i="1">
                                <a:latin typeface="Cambria Math"/>
                                <a:ea typeface="宋体" panose="02010600030101010101" pitchFamily="2" charset="-122"/>
                              </a:rPr>
                              <m:t>,</m:t>
                            </m:r>
                            <m:r>
                              <a:rPr lang="en-US" altLang="zh-CN" sz="2800" i="1">
                                <a:latin typeface="Cambria Math"/>
                                <a:ea typeface="Cambria Math"/>
                              </a:rPr>
                              <m:t>⋯,</m:t>
                            </m:r>
                            <m:sSub>
                              <m:sSubPr>
                                <m:ctrlPr>
                                  <a:rPr lang="en-US" altLang="zh-CN" sz="2800" i="1">
                                    <a:latin typeface="Cambria Math"/>
                                    <a:ea typeface="Cambria Math"/>
                                  </a:rPr>
                                </m:ctrlPr>
                              </m:sSubPr>
                              <m:e>
                                <m:r>
                                  <a:rPr lang="en-US" altLang="zh-CN" sz="2800" b="0" i="1" smtClean="0">
                                    <a:latin typeface="Cambria Math"/>
                                    <a:ea typeface="Cambria Math"/>
                                  </a:rPr>
                                  <m:t>𝑦</m:t>
                                </m:r>
                              </m:e>
                              <m:sub>
                                <m:r>
                                  <a:rPr lang="en-US" altLang="zh-CN" sz="2800" i="1">
                                    <a:latin typeface="Cambria Math"/>
                                    <a:ea typeface="Cambria Math"/>
                                  </a:rPr>
                                  <m:t>𝑉</m:t>
                                </m:r>
                              </m:sub>
                            </m:sSub>
                          </m:e>
                        </m:d>
                      </m:e>
                      <m:sup>
                        <m:r>
                          <m:rPr>
                            <m:sty m:val="p"/>
                          </m:rPr>
                          <a:rPr lang="en-US" altLang="zh-CN" sz="2800">
                            <a:latin typeface="Cambria Math"/>
                            <a:ea typeface="宋体" panose="02010600030101010101" pitchFamily="2" charset="-122"/>
                          </a:rPr>
                          <m:t>T</m:t>
                        </m:r>
                      </m:sup>
                    </m:sSup>
                  </m:oMath>
                </a14:m>
                <a:endParaRPr lang="en-US" altLang="zh-CN" sz="2800" dirty="0" smtClean="0">
                  <a:latin typeface="Times New Roman" panose="02020603050405020304" pitchFamily="18" charset="0"/>
                  <a:ea typeface="宋体" panose="02010600030101010101" pitchFamily="2" charset="-122"/>
                </a:endParaRPr>
              </a:p>
            </p:txBody>
          </p:sp>
        </mc:Choice>
        <mc:Fallback xmlns="">
          <p:sp>
            <p:nvSpPr>
              <p:cNvPr id="837635" name="Rectangle 3"/>
              <p:cNvSpPr>
                <a:spLocks noGrp="1" noRot="1" noChangeAspect="1" noMove="1" noResize="1" noEditPoints="1" noAdjustHandles="1" noChangeArrowheads="1" noChangeShapeType="1" noTextEdit="1"/>
              </p:cNvSpPr>
              <p:nvPr>
                <p:ph type="body" idx="1"/>
              </p:nvPr>
            </p:nvSpPr>
            <p:spPr>
              <a:blipFill rotWithShape="1">
                <a:blip r:embed="rId2"/>
                <a:stretch>
                  <a:fillRect l="-12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矩形 1"/>
              <p:cNvSpPr/>
              <p:nvPr/>
            </p:nvSpPr>
            <p:spPr>
              <a:xfrm>
                <a:off x="456406" y="4366950"/>
                <a:ext cx="7359451" cy="15766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sz="2800" smtClean="0">
                          <a:latin typeface="Cambria Math"/>
                        </a:rPr>
                        <m:t>cos</m:t>
                      </m:r>
                      <m:r>
                        <a:rPr lang="en-US" altLang="zh-CN" sz="2800" i="1">
                          <a:latin typeface="Cambria Math"/>
                        </a:rPr>
                        <m:t>(</m:t>
                      </m:r>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r>
                        <a:rPr lang="en-US" altLang="zh-CN" sz="2800" i="1">
                          <a:latin typeface="Cambria Math"/>
                        </a:rPr>
                        <m:t>)=</m:t>
                      </m:r>
                      <m:f>
                        <m:fPr>
                          <m:ctrlPr>
                            <a:rPr lang="zh-CN" altLang="zh-CN" sz="2800" i="1">
                              <a:latin typeface="Cambria Math"/>
                            </a:rPr>
                          </m:ctrlPr>
                        </m:fPr>
                        <m:num>
                          <m:sSup>
                            <m:sSupPr>
                              <m:ctrlPr>
                                <a:rPr lang="zh-CN" altLang="zh-CN" sz="2800" i="1">
                                  <a:latin typeface="Cambria Math"/>
                                </a:rPr>
                              </m:ctrlPr>
                            </m:sSupPr>
                            <m:e>
                              <m:acc>
                                <m:accPr>
                                  <m:chr m:val="⃗"/>
                                  <m:ctrlPr>
                                    <a:rPr lang="zh-CN" altLang="zh-CN" sz="2800" i="1">
                                      <a:latin typeface="Cambria Math"/>
                                    </a:rPr>
                                  </m:ctrlPr>
                                </m:accPr>
                                <m:e>
                                  <m:r>
                                    <a:rPr lang="en-US" altLang="zh-CN" sz="2800" i="1">
                                      <a:latin typeface="Cambria Math"/>
                                    </a:rPr>
                                    <m:t>𝑥</m:t>
                                  </m:r>
                                </m:e>
                              </m:acc>
                            </m:e>
                            <m:sup>
                              <m:r>
                                <m:rPr>
                                  <m:sty m:val="p"/>
                                </m:rPr>
                                <a:rPr lang="en-US" altLang="zh-CN" sz="2800">
                                  <a:latin typeface="Cambria Math"/>
                                </a:rPr>
                                <m:t>T</m:t>
                              </m:r>
                            </m:sup>
                          </m:sSup>
                          <m:acc>
                            <m:accPr>
                              <m:chr m:val="⃗"/>
                              <m:ctrlPr>
                                <a:rPr lang="zh-CN" altLang="zh-CN" sz="2800" i="1">
                                  <a:latin typeface="Cambria Math"/>
                                </a:rPr>
                              </m:ctrlPr>
                            </m:accPr>
                            <m:e>
                              <m:r>
                                <a:rPr lang="en-US" altLang="zh-CN" sz="2800" i="1">
                                  <a:latin typeface="Cambria Math"/>
                                </a:rPr>
                                <m:t>𝑦</m:t>
                              </m:r>
                            </m:e>
                          </m:acc>
                        </m:num>
                        <m:den>
                          <m:r>
                            <a:rPr lang="en-US" altLang="zh-CN" sz="2800" i="1">
                              <a:latin typeface="Cambria Math"/>
                            </a:rPr>
                            <m:t>‖</m:t>
                          </m:r>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r>
                            <a:rPr lang="en-US" altLang="zh-CN" sz="2800" i="1">
                              <a:latin typeface="Cambria Math"/>
                            </a:rPr>
                            <m:t>‖</m:t>
                          </m:r>
                        </m:den>
                      </m:f>
                      <m:r>
                        <a:rPr lang="en-US" altLang="zh-CN" sz="2800" i="1">
                          <a:latin typeface="Cambria Math"/>
                        </a:rPr>
                        <m:t>=</m:t>
                      </m:r>
                      <m:f>
                        <m:fPr>
                          <m:ctrlPr>
                            <a:rPr lang="zh-CN" altLang="zh-CN" sz="2800" b="0" i="1">
                              <a:latin typeface="Cambria Math"/>
                            </a:rPr>
                          </m:ctrlPr>
                        </m:fPr>
                        <m:num>
                          <m:nary>
                            <m:naryPr>
                              <m:chr m:val="∑"/>
                              <m:limLoc m:val="undOvr"/>
                              <m:grow m:val="on"/>
                              <m:ctrlPr>
                                <a:rPr lang="zh-CN" altLang="zh-CN" sz="2800" b="0" i="1">
                                  <a:latin typeface="Cambria Math"/>
                                </a:rPr>
                              </m:ctrlPr>
                            </m:naryPr>
                            <m:sub>
                              <m:r>
                                <a:rPr lang="en-US" altLang="zh-CN" sz="2800" b="0" i="1">
                                  <a:latin typeface="Cambria Math"/>
                                </a:rPr>
                                <m:t>𝑣</m:t>
                              </m:r>
                              <m:r>
                                <a:rPr lang="en-US" altLang="zh-CN" sz="2800" b="0" i="1">
                                  <a:latin typeface="Cambria Math"/>
                                </a:rPr>
                                <m:t>=1</m:t>
                              </m:r>
                            </m:sub>
                            <m:sup>
                              <m:r>
                                <a:rPr lang="en-US" altLang="zh-CN" sz="2800" b="0" i="1">
                                  <a:latin typeface="Cambria Math"/>
                                </a:rPr>
                                <m:t>𝑉</m:t>
                              </m:r>
                            </m:sup>
                            <m:e>
                              <m:sSub>
                                <m:sSubPr>
                                  <m:ctrlPr>
                                    <a:rPr lang="en-US" altLang="zh-CN" sz="2800" b="0" i="1" smtClean="0">
                                      <a:latin typeface="Cambria Math"/>
                                    </a:rPr>
                                  </m:ctrlPr>
                                </m:sSubPr>
                                <m:e>
                                  <m:r>
                                    <a:rPr lang="en-US" altLang="zh-CN" sz="2800" b="0" i="1" smtClean="0">
                                      <a:latin typeface="Cambria Math"/>
                                    </a:rPr>
                                    <m:t>𝑥</m:t>
                                  </m:r>
                                </m:e>
                                <m:sub>
                                  <m:r>
                                    <a:rPr lang="en-US" altLang="zh-CN" sz="2800" b="0" i="1" smtClean="0">
                                      <a:latin typeface="Cambria Math"/>
                                    </a:rPr>
                                    <m:t>𝑣</m:t>
                                  </m:r>
                                </m:sub>
                              </m:sSub>
                              <m:sSub>
                                <m:sSubPr>
                                  <m:ctrlPr>
                                    <a:rPr lang="en-US" altLang="zh-CN" sz="2800" b="0" i="1" smtClean="0">
                                      <a:latin typeface="Cambria Math"/>
                                    </a:rPr>
                                  </m:ctrlPr>
                                </m:sSubPr>
                                <m:e>
                                  <m:r>
                                    <a:rPr lang="en-US" altLang="zh-CN" sz="2800" b="0" i="1" smtClean="0">
                                      <a:latin typeface="Cambria Math"/>
                                    </a:rPr>
                                    <m:t>𝑦</m:t>
                                  </m:r>
                                </m:e>
                                <m:sub>
                                  <m:r>
                                    <a:rPr lang="en-US" altLang="zh-CN" sz="2800" b="0" i="1" smtClean="0">
                                      <a:latin typeface="Cambria Math"/>
                                    </a:rPr>
                                    <m:t>𝑣</m:t>
                                  </m:r>
                                </m:sub>
                              </m:sSub>
                            </m:e>
                          </m:nary>
                        </m:num>
                        <m:den>
                          <m:rad>
                            <m:radPr>
                              <m:degHide m:val="on"/>
                              <m:ctrlPr>
                                <a:rPr lang="zh-CN" altLang="zh-CN" sz="2800" b="0" i="1">
                                  <a:latin typeface="Cambria Math"/>
                                </a:rPr>
                              </m:ctrlPr>
                            </m:radPr>
                            <m:deg/>
                            <m:e>
                              <m:nary>
                                <m:naryPr>
                                  <m:chr m:val="∑"/>
                                  <m:limLoc m:val="undOvr"/>
                                  <m:grow m:val="on"/>
                                  <m:ctrlPr>
                                    <a:rPr lang="zh-CN" altLang="zh-CN" sz="2800" b="0" i="1">
                                      <a:latin typeface="Cambria Math"/>
                                    </a:rPr>
                                  </m:ctrlPr>
                                </m:naryPr>
                                <m:sub>
                                  <m:r>
                                    <a:rPr lang="en-US" altLang="zh-CN" sz="2800" b="0" i="1">
                                      <a:latin typeface="Cambria Math"/>
                                    </a:rPr>
                                    <m:t>𝑣</m:t>
                                  </m:r>
                                  <m:r>
                                    <a:rPr lang="en-US" altLang="zh-CN" sz="2800" b="0" i="1">
                                      <a:latin typeface="Cambria Math"/>
                                    </a:rPr>
                                    <m:t>=1</m:t>
                                  </m:r>
                                </m:sub>
                                <m:sup>
                                  <m:r>
                                    <a:rPr lang="en-US" altLang="zh-CN" sz="2800" b="0" i="1">
                                      <a:latin typeface="Cambria Math"/>
                                    </a:rPr>
                                    <m:t>𝑉</m:t>
                                  </m:r>
                                </m:sup>
                                <m:e>
                                  <m:sSubSup>
                                    <m:sSubSupPr>
                                      <m:ctrlPr>
                                        <a:rPr lang="zh-CN" altLang="zh-CN" sz="2800" b="0" i="1">
                                          <a:latin typeface="Cambria Math"/>
                                        </a:rPr>
                                      </m:ctrlPr>
                                    </m:sSubSupPr>
                                    <m:e>
                                      <m:r>
                                        <a:rPr lang="en-US" altLang="zh-CN" sz="2800" b="0" i="1">
                                          <a:latin typeface="Cambria Math"/>
                                        </a:rPr>
                                        <m:t>𝑥</m:t>
                                      </m:r>
                                    </m:e>
                                    <m:sub>
                                      <m:r>
                                        <a:rPr lang="en-US" altLang="zh-CN" sz="2800" b="0" i="1">
                                          <a:latin typeface="Cambria Math"/>
                                        </a:rPr>
                                        <m:t>𝑣</m:t>
                                      </m:r>
                                    </m:sub>
                                    <m:sup>
                                      <m:r>
                                        <a:rPr lang="en-US" altLang="zh-CN" sz="2800" b="0" i="1">
                                          <a:latin typeface="Cambria Math"/>
                                        </a:rPr>
                                        <m:t>2</m:t>
                                      </m:r>
                                    </m:sup>
                                  </m:sSubSup>
                                </m:e>
                              </m:nary>
                            </m:e>
                          </m:rad>
                          <m:rad>
                            <m:radPr>
                              <m:degHide m:val="on"/>
                              <m:ctrlPr>
                                <a:rPr lang="zh-CN" altLang="zh-CN" sz="2800" b="0" i="1">
                                  <a:latin typeface="Cambria Math"/>
                                </a:rPr>
                              </m:ctrlPr>
                            </m:radPr>
                            <m:deg/>
                            <m:e>
                              <m:nary>
                                <m:naryPr>
                                  <m:chr m:val="∑"/>
                                  <m:limLoc m:val="undOvr"/>
                                  <m:grow m:val="on"/>
                                  <m:ctrlPr>
                                    <a:rPr lang="zh-CN" altLang="zh-CN" sz="2800" b="0" i="1">
                                      <a:latin typeface="Cambria Math"/>
                                    </a:rPr>
                                  </m:ctrlPr>
                                </m:naryPr>
                                <m:sub>
                                  <m:r>
                                    <a:rPr lang="en-US" altLang="zh-CN" sz="2800" b="0" i="1">
                                      <a:latin typeface="Cambria Math"/>
                                    </a:rPr>
                                    <m:t>𝑣</m:t>
                                  </m:r>
                                  <m:r>
                                    <a:rPr lang="en-US" altLang="zh-CN" sz="2800" b="0" i="1">
                                      <a:latin typeface="Cambria Math"/>
                                    </a:rPr>
                                    <m:t>=1</m:t>
                                  </m:r>
                                </m:sub>
                                <m:sup>
                                  <m:r>
                                    <a:rPr lang="en-US" altLang="zh-CN" sz="2800" b="0" i="1">
                                      <a:latin typeface="Cambria Math"/>
                                    </a:rPr>
                                    <m:t>𝑉</m:t>
                                  </m:r>
                                </m:sup>
                                <m:e>
                                  <m:sSubSup>
                                    <m:sSubSupPr>
                                      <m:ctrlPr>
                                        <a:rPr lang="zh-CN" altLang="zh-CN" sz="2800" b="0" i="1">
                                          <a:latin typeface="Cambria Math"/>
                                        </a:rPr>
                                      </m:ctrlPr>
                                    </m:sSubSupPr>
                                    <m:e>
                                      <m:r>
                                        <a:rPr lang="en-US" altLang="zh-CN" sz="2800" b="0" i="1" smtClean="0">
                                          <a:latin typeface="Cambria Math"/>
                                        </a:rPr>
                                        <m:t>𝑦</m:t>
                                      </m:r>
                                    </m:e>
                                    <m:sub>
                                      <m:r>
                                        <a:rPr lang="en-US" altLang="zh-CN" sz="2800" b="0" i="1">
                                          <a:latin typeface="Cambria Math"/>
                                        </a:rPr>
                                        <m:t>𝑣</m:t>
                                      </m:r>
                                    </m:sub>
                                    <m:sup>
                                      <m:r>
                                        <a:rPr lang="en-US" altLang="zh-CN" sz="2800" b="0" i="1">
                                          <a:latin typeface="Cambria Math"/>
                                        </a:rPr>
                                        <m:t>2</m:t>
                                      </m:r>
                                    </m:sup>
                                  </m:sSubSup>
                                </m:e>
                              </m:nary>
                            </m:e>
                          </m:rad>
                        </m:den>
                      </m:f>
                    </m:oMath>
                  </m:oMathPara>
                </a14:m>
                <a:endParaRPr lang="zh-CN" altLang="zh-CN" sz="2800" b="0" dirty="0"/>
              </a:p>
            </p:txBody>
          </p:sp>
        </mc:Choice>
        <mc:Fallback xmlns="">
          <p:sp>
            <p:nvSpPr>
              <p:cNvPr id="2" name="矩形 1"/>
              <p:cNvSpPr>
                <a:spLocks noRot="1" noChangeAspect="1" noMove="1" noResize="1" noEditPoints="1" noAdjustHandles="1" noChangeArrowheads="1" noChangeShapeType="1" noTextEdit="1"/>
              </p:cNvSpPr>
              <p:nvPr/>
            </p:nvSpPr>
            <p:spPr>
              <a:xfrm>
                <a:off x="456406" y="4366950"/>
                <a:ext cx="7359451" cy="1576650"/>
              </a:xfrm>
              <a:prstGeom prst="rect">
                <a:avLst/>
              </a:prstGeom>
              <a:blipFill rotWithShape="1">
                <a:blip r:embed="rId3"/>
                <a:stretch>
                  <a:fillRect/>
                </a:stretch>
              </a:blipFill>
            </p:spPr>
            <p:txBody>
              <a:bodyPr/>
              <a:lstStyle/>
              <a:p>
                <a:r>
                  <a:rPr lang="zh-CN" altLang="en-US">
                    <a:noFill/>
                  </a:rPr>
                  <a:t> </a:t>
                </a:r>
              </a:p>
            </p:txBody>
          </p:sp>
        </mc:Fallback>
      </mc:AlternateContent>
      <p:grpSp>
        <p:nvGrpSpPr>
          <p:cNvPr id="10" name="组合 9"/>
          <p:cNvGrpSpPr/>
          <p:nvPr/>
        </p:nvGrpSpPr>
        <p:grpSpPr>
          <a:xfrm>
            <a:off x="6894105" y="1585514"/>
            <a:ext cx="4306501" cy="2467104"/>
            <a:chOff x="6894105" y="1585514"/>
            <a:chExt cx="4306501" cy="2467104"/>
          </a:xfrm>
        </p:grpSpPr>
        <p:sp>
          <p:nvSpPr>
            <p:cNvPr id="837639" name="Line 7"/>
            <p:cNvSpPr>
              <a:spLocks noChangeShapeType="1"/>
            </p:cNvSpPr>
            <p:nvPr/>
          </p:nvSpPr>
          <p:spPr bwMode="auto">
            <a:xfrm flipV="1">
              <a:off x="6894107" y="3686571"/>
              <a:ext cx="3646530" cy="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Line 7"/>
            <p:cNvSpPr>
              <a:spLocks noChangeShapeType="1"/>
            </p:cNvSpPr>
            <p:nvPr/>
          </p:nvSpPr>
          <p:spPr bwMode="auto">
            <a:xfrm flipV="1">
              <a:off x="6894105" y="1904998"/>
              <a:ext cx="3269640" cy="178157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 name="椭圆 4"/>
            <p:cNvSpPr/>
            <p:nvPr/>
          </p:nvSpPr>
          <p:spPr bwMode="auto">
            <a:xfrm>
              <a:off x="10145380" y="1770924"/>
              <a:ext cx="152401" cy="152401"/>
            </a:xfrm>
            <a:prstGeom prst="ellips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sp>
          <p:nvSpPr>
            <p:cNvPr id="32" name="椭圆 31"/>
            <p:cNvSpPr/>
            <p:nvPr/>
          </p:nvSpPr>
          <p:spPr bwMode="auto">
            <a:xfrm>
              <a:off x="10580772" y="3616125"/>
              <a:ext cx="152401" cy="152401"/>
            </a:xfrm>
            <a:prstGeom prst="ellips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6" name="矩形 5"/>
                <p:cNvSpPr/>
                <p:nvPr/>
              </p:nvSpPr>
              <p:spPr>
                <a:xfrm>
                  <a:off x="10297781" y="1585514"/>
                  <a:ext cx="485710"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800" i="1">
                                <a:latin typeface="Cambria Math"/>
                                <a:ea typeface="宋体" panose="02010600030101010101" pitchFamily="2" charset="-122"/>
                              </a:rPr>
                            </m:ctrlPr>
                          </m:accPr>
                          <m:e>
                            <m:r>
                              <a:rPr lang="en-US" altLang="zh-CN" sz="2800" b="0" i="1">
                                <a:latin typeface="Cambria Math"/>
                                <a:ea typeface="宋体" panose="02010600030101010101" pitchFamily="2" charset="-122"/>
                              </a:rPr>
                              <m:t>𝑥</m:t>
                            </m:r>
                          </m:e>
                        </m:acc>
                      </m:oMath>
                    </m:oMathPara>
                  </a14:m>
                  <a:endParaRPr lang="zh-CN" altLang="en-US" sz="2800" dirty="0"/>
                </a:p>
              </p:txBody>
            </p:sp>
          </mc:Choice>
          <mc:Fallback xmlns="">
            <p:sp>
              <p:nvSpPr>
                <p:cNvPr id="6" name="矩形 5"/>
                <p:cNvSpPr>
                  <a:spLocks noRot="1" noChangeAspect="1" noMove="1" noResize="1" noEditPoints="1" noAdjustHandles="1" noChangeArrowheads="1" noChangeShapeType="1" noTextEdit="1"/>
                </p:cNvSpPr>
                <p:nvPr/>
              </p:nvSpPr>
              <p:spPr>
                <a:xfrm>
                  <a:off x="10297781" y="1585514"/>
                  <a:ext cx="485710" cy="523220"/>
                </a:xfrm>
                <a:prstGeom prst="rect">
                  <a:avLst/>
                </a:prstGeom>
                <a:blipFill rotWithShape="1">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矩形 6"/>
                <p:cNvSpPr/>
                <p:nvPr/>
              </p:nvSpPr>
              <p:spPr>
                <a:xfrm>
                  <a:off x="10710023" y="3439180"/>
                  <a:ext cx="49058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altLang="zh-CN" sz="2800" i="1" smtClean="0">
                                <a:latin typeface="Cambria Math"/>
                                <a:ea typeface="宋体" panose="02010600030101010101" pitchFamily="2" charset="-122"/>
                              </a:rPr>
                            </m:ctrlPr>
                          </m:accPr>
                          <m:e>
                            <m:r>
                              <a:rPr lang="en-US" altLang="zh-CN" sz="2800" b="0" i="1" smtClean="0">
                                <a:latin typeface="Cambria Math"/>
                                <a:ea typeface="宋体" panose="02010600030101010101" pitchFamily="2" charset="-122"/>
                              </a:rPr>
                              <m:t>𝑦</m:t>
                            </m:r>
                          </m:e>
                        </m:acc>
                      </m:oMath>
                    </m:oMathPara>
                  </a14:m>
                  <a:endParaRPr lang="zh-CN" altLang="en-US" sz="2800" dirty="0"/>
                </a:p>
              </p:txBody>
            </p:sp>
          </mc:Choice>
          <mc:Fallback xmlns="">
            <p:sp>
              <p:nvSpPr>
                <p:cNvPr id="7" name="矩形 6"/>
                <p:cNvSpPr>
                  <a:spLocks noRot="1" noChangeAspect="1" noMove="1" noResize="1" noEditPoints="1" noAdjustHandles="1" noChangeArrowheads="1" noChangeShapeType="1" noTextEdit="1"/>
                </p:cNvSpPr>
                <p:nvPr/>
              </p:nvSpPr>
              <p:spPr>
                <a:xfrm>
                  <a:off x="10710023" y="3439180"/>
                  <a:ext cx="490583" cy="523220"/>
                </a:xfrm>
                <a:prstGeom prst="rect">
                  <a:avLst/>
                </a:prstGeom>
                <a:blipFill rotWithShape="1">
                  <a:blip r:embed="rId5"/>
                  <a:stretch>
                    <a:fillRect/>
                  </a:stretch>
                </a:blipFill>
              </p:spPr>
              <p:txBody>
                <a:bodyPr/>
                <a:lstStyle/>
                <a:p>
                  <a:r>
                    <a:rPr lang="zh-CN" altLang="en-US">
                      <a:noFill/>
                    </a:rPr>
                    <a:t> </a:t>
                  </a:r>
                </a:p>
              </p:txBody>
            </p:sp>
          </mc:Fallback>
        </mc:AlternateContent>
        <p:sp>
          <p:nvSpPr>
            <p:cNvPr id="9" name="弧形 8"/>
            <p:cNvSpPr/>
            <p:nvPr/>
          </p:nvSpPr>
          <p:spPr bwMode="auto">
            <a:xfrm rot="845402">
              <a:off x="7386607" y="3214418"/>
              <a:ext cx="533400" cy="838200"/>
            </a:xfrm>
            <a:prstGeom prst="arc">
              <a:avLst/>
            </a:prstGeom>
            <a:noFill/>
            <a:ln w="28575" cap="flat" cmpd="sng" algn="ctr">
              <a:solidFill>
                <a:srgbClr val="00B05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20498515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Grp="1" noChangeArrowheads="1"/>
          </p:cNvSpPr>
          <p:nvPr>
            <p:ph type="title"/>
          </p:nvPr>
        </p:nvSpPr>
        <p:spPr>
          <a:xfrm>
            <a:off x="1219041" y="171451"/>
            <a:ext cx="10666611" cy="487363"/>
          </a:xfrm>
        </p:spPr>
        <p:txBody>
          <a:bodyPr/>
          <a:lstStyle/>
          <a:p>
            <a:r>
              <a:rPr lang="zh-CN" altLang="en-US" sz="4000" b="1" dirty="0">
                <a:latin typeface="微软雅黑" panose="020B0503020204020204" pitchFamily="34" charset="-122"/>
                <a:ea typeface="微软雅黑" panose="020B0503020204020204" pitchFamily="34" charset="-122"/>
              </a:rPr>
              <a:t>明氏（</a:t>
            </a:r>
            <a:r>
              <a:rPr lang="en-US" altLang="zh-CN" sz="4000" b="1" dirty="0" err="1">
                <a:latin typeface="微软雅黑" panose="020B0503020204020204" pitchFamily="34" charset="-122"/>
                <a:ea typeface="微软雅黑" panose="020B0503020204020204" pitchFamily="34" charset="-122"/>
              </a:rPr>
              <a:t>Minkowski</a:t>
            </a:r>
            <a:r>
              <a:rPr lang="zh-CN" altLang="en-US" sz="4000" b="1" dirty="0">
                <a:latin typeface="微软雅黑" panose="020B0503020204020204" pitchFamily="34" charset="-122"/>
                <a:ea typeface="微软雅黑" panose="020B0503020204020204" pitchFamily="34" charset="-122"/>
              </a:rPr>
              <a:t>）距离（</a:t>
            </a:r>
            <a:r>
              <a:rPr lang="en-US" altLang="zh-CN" sz="4000" b="1" dirty="0">
                <a:latin typeface="微软雅黑" panose="020B0503020204020204" pitchFamily="34" charset="-122"/>
                <a:ea typeface="微软雅黑" panose="020B0503020204020204" pitchFamily="34" charset="-122"/>
              </a:rPr>
              <a:t>1/3</a:t>
            </a:r>
            <a:r>
              <a:rPr lang="zh-CN" altLang="en-US" sz="4000" b="1" dirty="0">
                <a:latin typeface="微软雅黑" panose="020B0503020204020204" pitchFamily="34" charset="-122"/>
                <a:ea typeface="微软雅黑" panose="020B0503020204020204" pitchFamily="34" charset="-122"/>
              </a:rPr>
              <a:t>）</a:t>
            </a:r>
          </a:p>
        </p:txBody>
      </p:sp>
      <mc:AlternateContent xmlns:mc="http://schemas.openxmlformats.org/markup-compatibility/2006" xmlns:a14="http://schemas.microsoft.com/office/drawing/2010/main">
        <mc:Choice Requires="a14">
          <p:sp>
            <p:nvSpPr>
              <p:cNvPr id="838659" name="Rectangle 3"/>
              <p:cNvSpPr>
                <a:spLocks noGrp="1" noChangeArrowheads="1"/>
              </p:cNvSpPr>
              <p:nvPr>
                <p:ph type="body" idx="1"/>
              </p:nvPr>
            </p:nvSpPr>
            <p:spPr>
              <a:xfrm>
                <a:off x="0" y="1143000"/>
                <a:ext cx="12190413" cy="5334000"/>
              </a:xfrm>
              <a:noFill/>
              <a:ln/>
            </p:spPr>
            <p:txBody>
              <a:bodyPr/>
              <a:lstStyle/>
              <a:p>
                <a:pPr>
                  <a:lnSpc>
                    <a:spcPct val="125000"/>
                  </a:lnSpc>
                </a:pPr>
                <a:r>
                  <a:rPr lang="zh-CN" altLang="en-US" sz="3200" dirty="0" smtClean="0">
                    <a:latin typeface="Times New Roman" pitchFamily="18" charset="0"/>
                  </a:rPr>
                  <a:t>给定两个向量</a:t>
                </a:r>
                <a:r>
                  <a:rPr lang="zh-CN" altLang="en-US" sz="3200" dirty="0">
                    <a:latin typeface="Times New Roman" pitchFamily="18" charset="0"/>
                  </a:rPr>
                  <a:t>：</a:t>
                </a:r>
                <a14:m>
                  <m:oMath xmlns:m="http://schemas.openxmlformats.org/officeDocument/2006/math">
                    <m:acc>
                      <m:accPr>
                        <m:chr m:val="⃗"/>
                        <m:ctrlPr>
                          <a:rPr lang="en-US" altLang="zh-CN" sz="2800" i="1">
                            <a:latin typeface="Cambria Math"/>
                            <a:ea typeface="宋体" panose="02010600030101010101" pitchFamily="2" charset="-122"/>
                          </a:rPr>
                        </m:ctrlPr>
                      </m:accPr>
                      <m:e>
                        <m:r>
                          <a:rPr lang="en-US" altLang="zh-CN" sz="2800" i="1">
                            <a:latin typeface="Cambria Math"/>
                            <a:ea typeface="宋体" panose="02010600030101010101" pitchFamily="2" charset="-122"/>
                          </a:rPr>
                          <m:t>𝑥</m:t>
                        </m:r>
                      </m:e>
                    </m:acc>
                    <m:r>
                      <a:rPr lang="en-US" altLang="zh-CN" sz="2800" i="1">
                        <a:latin typeface="Cambria Math"/>
                        <a:ea typeface="宋体" panose="02010600030101010101" pitchFamily="2" charset="-122"/>
                      </a:rPr>
                      <m:t>=</m:t>
                    </m:r>
                    <m:sSup>
                      <m:sSupPr>
                        <m:ctrlPr>
                          <a:rPr lang="en-US" altLang="zh-CN" sz="2800" i="1">
                            <a:latin typeface="Cambria Math"/>
                            <a:ea typeface="宋体" panose="02010600030101010101" pitchFamily="2" charset="-122"/>
                          </a:rPr>
                        </m:ctrlPr>
                      </m:sSupPr>
                      <m:e>
                        <m:d>
                          <m:dPr>
                            <m:ctrlPr>
                              <a:rPr lang="en-US" altLang="zh-CN" sz="2800" i="1">
                                <a:latin typeface="Cambria Math"/>
                                <a:ea typeface="宋体" panose="02010600030101010101" pitchFamily="2" charset="-122"/>
                              </a:rPr>
                            </m:ctrlPr>
                          </m:dPr>
                          <m:e>
                            <m:sSub>
                              <m:sSubPr>
                                <m:ctrlPr>
                                  <a:rPr lang="en-US" altLang="zh-CN" sz="2800" i="1">
                                    <a:latin typeface="Cambria Math"/>
                                    <a:ea typeface="宋体" panose="02010600030101010101" pitchFamily="2" charset="-122"/>
                                  </a:rPr>
                                </m:ctrlPr>
                              </m:sSubPr>
                              <m:e>
                                <m:r>
                                  <a:rPr lang="en-US" altLang="zh-CN" sz="2800" i="1">
                                    <a:latin typeface="Cambria Math"/>
                                    <a:ea typeface="宋体" panose="02010600030101010101" pitchFamily="2" charset="-122"/>
                                  </a:rPr>
                                  <m:t>𝑥</m:t>
                                </m:r>
                              </m:e>
                              <m:sub>
                                <m:r>
                                  <a:rPr lang="en-US" altLang="zh-CN" sz="2800" i="1">
                                    <a:latin typeface="Cambria Math"/>
                                    <a:ea typeface="宋体" panose="02010600030101010101" pitchFamily="2" charset="-122"/>
                                  </a:rPr>
                                  <m:t>1</m:t>
                                </m:r>
                              </m:sub>
                            </m:sSub>
                            <m:r>
                              <a:rPr lang="en-US" altLang="zh-CN" sz="2800" i="1">
                                <a:latin typeface="Cambria Math"/>
                                <a:ea typeface="宋体" panose="02010600030101010101" pitchFamily="2" charset="-122"/>
                              </a:rPr>
                              <m:t>,</m:t>
                            </m:r>
                            <m:sSub>
                              <m:sSubPr>
                                <m:ctrlPr>
                                  <a:rPr lang="en-US" altLang="zh-CN" sz="2800" i="1">
                                    <a:latin typeface="Cambria Math"/>
                                    <a:ea typeface="宋体" panose="02010600030101010101" pitchFamily="2" charset="-122"/>
                                  </a:rPr>
                                </m:ctrlPr>
                              </m:sSubPr>
                              <m:e>
                                <m:r>
                                  <a:rPr lang="en-US" altLang="zh-CN" sz="2800" i="1">
                                    <a:latin typeface="Cambria Math"/>
                                    <a:ea typeface="宋体" panose="02010600030101010101" pitchFamily="2" charset="-122"/>
                                  </a:rPr>
                                  <m:t>𝑥</m:t>
                                </m:r>
                              </m:e>
                              <m:sub>
                                <m:r>
                                  <a:rPr lang="en-US" altLang="zh-CN" sz="2800" i="1">
                                    <a:latin typeface="Cambria Math"/>
                                    <a:ea typeface="宋体" panose="02010600030101010101" pitchFamily="2" charset="-122"/>
                                  </a:rPr>
                                  <m:t>2</m:t>
                                </m:r>
                              </m:sub>
                            </m:sSub>
                            <m:r>
                              <a:rPr lang="en-US" altLang="zh-CN" sz="2800" i="1">
                                <a:latin typeface="Cambria Math"/>
                                <a:ea typeface="宋体" panose="02010600030101010101" pitchFamily="2" charset="-122"/>
                              </a:rPr>
                              <m:t>,</m:t>
                            </m:r>
                            <m:r>
                              <a:rPr lang="en-US" altLang="zh-CN" sz="2800" i="1">
                                <a:latin typeface="Cambria Math"/>
                                <a:ea typeface="Cambria Math"/>
                              </a:rPr>
                              <m:t>⋯,</m:t>
                            </m:r>
                            <m:sSub>
                              <m:sSubPr>
                                <m:ctrlPr>
                                  <a:rPr lang="en-US" altLang="zh-CN" sz="2800" i="1">
                                    <a:latin typeface="Cambria Math"/>
                                    <a:ea typeface="Cambria Math"/>
                                  </a:rPr>
                                </m:ctrlPr>
                              </m:sSubPr>
                              <m:e>
                                <m:r>
                                  <a:rPr lang="en-US" altLang="zh-CN" sz="2800" i="1">
                                    <a:latin typeface="Cambria Math"/>
                                    <a:ea typeface="Cambria Math"/>
                                  </a:rPr>
                                  <m:t>𝑥</m:t>
                                </m:r>
                              </m:e>
                              <m:sub>
                                <m:r>
                                  <a:rPr lang="en-US" altLang="zh-CN" sz="2800" i="1">
                                    <a:latin typeface="Cambria Math"/>
                                    <a:ea typeface="Cambria Math"/>
                                  </a:rPr>
                                  <m:t>𝑉</m:t>
                                </m:r>
                              </m:sub>
                            </m:sSub>
                          </m:e>
                        </m:d>
                      </m:e>
                      <m:sup>
                        <m:r>
                          <m:rPr>
                            <m:sty m:val="p"/>
                          </m:rPr>
                          <a:rPr lang="en-US" altLang="zh-CN" sz="2800">
                            <a:latin typeface="Cambria Math"/>
                            <a:ea typeface="宋体" panose="02010600030101010101" pitchFamily="2" charset="-122"/>
                          </a:rPr>
                          <m:t>T</m:t>
                        </m:r>
                      </m:sup>
                    </m:sSup>
                    <m:r>
                      <a:rPr lang="en-US" altLang="zh-CN" sz="2800" i="1">
                        <a:latin typeface="Cambria Math"/>
                        <a:ea typeface="宋体" panose="02010600030101010101" pitchFamily="2" charset="-122"/>
                      </a:rPr>
                      <m:t> </m:t>
                    </m:r>
                  </m:oMath>
                </a14:m>
                <a:r>
                  <a:rPr lang="zh-CN" altLang="en-US" sz="2800" b="1" dirty="0" smtClean="0">
                    <a:latin typeface="Times New Roman" panose="02020603050405020304" pitchFamily="18" charset="0"/>
                  </a:rPr>
                  <a:t>，</a:t>
                </a:r>
                <a14:m>
                  <m:oMath xmlns:m="http://schemas.openxmlformats.org/officeDocument/2006/math">
                    <m:acc>
                      <m:accPr>
                        <m:chr m:val="⃗"/>
                        <m:ctrlPr>
                          <a:rPr lang="en-US" altLang="zh-CN" sz="2800" i="1">
                            <a:latin typeface="Cambria Math"/>
                            <a:ea typeface="宋体" panose="02010600030101010101" pitchFamily="2" charset="-122"/>
                          </a:rPr>
                        </m:ctrlPr>
                      </m:accPr>
                      <m:e>
                        <m:r>
                          <a:rPr lang="en-US" altLang="zh-CN" sz="2800" i="1">
                            <a:latin typeface="Cambria Math"/>
                            <a:ea typeface="宋体" panose="02010600030101010101" pitchFamily="2" charset="-122"/>
                          </a:rPr>
                          <m:t>𝑦</m:t>
                        </m:r>
                      </m:e>
                    </m:acc>
                    <m:r>
                      <a:rPr lang="en-US" altLang="zh-CN" sz="2800" i="1">
                        <a:latin typeface="Cambria Math"/>
                        <a:ea typeface="宋体" panose="02010600030101010101" pitchFamily="2" charset="-122"/>
                      </a:rPr>
                      <m:t>=</m:t>
                    </m:r>
                    <m:sSup>
                      <m:sSupPr>
                        <m:ctrlPr>
                          <a:rPr lang="en-US" altLang="zh-CN" sz="2800" i="1">
                            <a:latin typeface="Cambria Math"/>
                            <a:ea typeface="宋体" panose="02010600030101010101" pitchFamily="2" charset="-122"/>
                          </a:rPr>
                        </m:ctrlPr>
                      </m:sSupPr>
                      <m:e>
                        <m:d>
                          <m:dPr>
                            <m:ctrlPr>
                              <a:rPr lang="en-US" altLang="zh-CN" sz="2800" i="1">
                                <a:latin typeface="Cambria Math"/>
                                <a:ea typeface="宋体" panose="02010600030101010101" pitchFamily="2" charset="-122"/>
                              </a:rPr>
                            </m:ctrlPr>
                          </m:dPr>
                          <m:e>
                            <m:sSub>
                              <m:sSubPr>
                                <m:ctrlPr>
                                  <a:rPr lang="en-US" altLang="zh-CN" sz="2800" i="1">
                                    <a:latin typeface="Cambria Math"/>
                                    <a:ea typeface="宋体" panose="02010600030101010101" pitchFamily="2" charset="-122"/>
                                  </a:rPr>
                                </m:ctrlPr>
                              </m:sSubPr>
                              <m:e>
                                <m:r>
                                  <a:rPr lang="en-US" altLang="zh-CN" sz="2800" i="1">
                                    <a:latin typeface="Cambria Math"/>
                                    <a:ea typeface="宋体" panose="02010600030101010101" pitchFamily="2" charset="-122"/>
                                  </a:rPr>
                                  <m:t>𝑦</m:t>
                                </m:r>
                              </m:e>
                              <m:sub>
                                <m:r>
                                  <a:rPr lang="en-US" altLang="zh-CN" sz="2800" i="1">
                                    <a:latin typeface="Cambria Math"/>
                                    <a:ea typeface="宋体" panose="02010600030101010101" pitchFamily="2" charset="-122"/>
                                  </a:rPr>
                                  <m:t>1</m:t>
                                </m:r>
                              </m:sub>
                            </m:sSub>
                            <m:r>
                              <a:rPr lang="en-US" altLang="zh-CN" sz="2800" i="1">
                                <a:latin typeface="Cambria Math"/>
                                <a:ea typeface="宋体" panose="02010600030101010101" pitchFamily="2" charset="-122"/>
                              </a:rPr>
                              <m:t>,</m:t>
                            </m:r>
                            <m:sSub>
                              <m:sSubPr>
                                <m:ctrlPr>
                                  <a:rPr lang="en-US" altLang="zh-CN" sz="2800" i="1">
                                    <a:latin typeface="Cambria Math"/>
                                    <a:ea typeface="宋体" panose="02010600030101010101" pitchFamily="2" charset="-122"/>
                                  </a:rPr>
                                </m:ctrlPr>
                              </m:sSubPr>
                              <m:e>
                                <m:r>
                                  <a:rPr lang="en-US" altLang="zh-CN" sz="2800" i="1">
                                    <a:latin typeface="Cambria Math"/>
                                    <a:ea typeface="宋体" panose="02010600030101010101" pitchFamily="2" charset="-122"/>
                                  </a:rPr>
                                  <m:t>𝑦</m:t>
                                </m:r>
                              </m:e>
                              <m:sub>
                                <m:r>
                                  <a:rPr lang="en-US" altLang="zh-CN" sz="2800" i="1">
                                    <a:latin typeface="Cambria Math"/>
                                    <a:ea typeface="宋体" panose="02010600030101010101" pitchFamily="2" charset="-122"/>
                                  </a:rPr>
                                  <m:t>2</m:t>
                                </m:r>
                              </m:sub>
                            </m:sSub>
                            <m:r>
                              <a:rPr lang="en-US" altLang="zh-CN" sz="2800" i="1">
                                <a:latin typeface="Cambria Math"/>
                                <a:ea typeface="宋体" panose="02010600030101010101" pitchFamily="2" charset="-122"/>
                              </a:rPr>
                              <m:t>,</m:t>
                            </m:r>
                            <m:r>
                              <a:rPr lang="en-US" altLang="zh-CN" sz="2800" i="1">
                                <a:latin typeface="Cambria Math"/>
                                <a:ea typeface="Cambria Math"/>
                              </a:rPr>
                              <m:t>⋯,</m:t>
                            </m:r>
                            <m:sSub>
                              <m:sSubPr>
                                <m:ctrlPr>
                                  <a:rPr lang="en-US" altLang="zh-CN" sz="2800" i="1">
                                    <a:latin typeface="Cambria Math"/>
                                    <a:ea typeface="Cambria Math"/>
                                  </a:rPr>
                                </m:ctrlPr>
                              </m:sSubPr>
                              <m:e>
                                <m:r>
                                  <a:rPr lang="en-US" altLang="zh-CN" sz="2800" i="1">
                                    <a:latin typeface="Cambria Math"/>
                                    <a:ea typeface="Cambria Math"/>
                                  </a:rPr>
                                  <m:t>𝑦</m:t>
                                </m:r>
                              </m:e>
                              <m:sub>
                                <m:r>
                                  <a:rPr lang="en-US" altLang="zh-CN" sz="2800" i="1">
                                    <a:latin typeface="Cambria Math"/>
                                    <a:ea typeface="Cambria Math"/>
                                  </a:rPr>
                                  <m:t>𝑉</m:t>
                                </m:r>
                              </m:sub>
                            </m:sSub>
                          </m:e>
                        </m:d>
                      </m:e>
                      <m:sup>
                        <m:r>
                          <m:rPr>
                            <m:sty m:val="p"/>
                          </m:rPr>
                          <a:rPr lang="en-US" altLang="zh-CN" sz="2800">
                            <a:latin typeface="Cambria Math"/>
                            <a:ea typeface="宋体" panose="02010600030101010101" pitchFamily="2" charset="-122"/>
                          </a:rPr>
                          <m:t>T</m:t>
                        </m:r>
                      </m:sup>
                    </m:sSup>
                  </m:oMath>
                </a14:m>
                <a:endParaRPr lang="en-US" altLang="zh-CN" sz="2800" dirty="0" smtClean="0">
                  <a:latin typeface="Times New Roman" panose="02020603050405020304" pitchFamily="18" charset="0"/>
                  <a:ea typeface="宋体" panose="02010600030101010101" pitchFamily="2" charset="-122"/>
                </a:endParaRPr>
              </a:p>
              <a:p>
                <a:pPr marL="0" indent="0">
                  <a:lnSpc>
                    <a:spcPct val="125000"/>
                  </a:lnSpc>
                  <a:buNone/>
                </a:pPr>
                <a14:m>
                  <m:oMathPara xmlns:m="http://schemas.openxmlformats.org/officeDocument/2006/math">
                    <m:oMathParaPr>
                      <m:jc m:val="centerGroup"/>
                    </m:oMathParaPr>
                    <m:oMath xmlns:m="http://schemas.openxmlformats.org/officeDocument/2006/math">
                      <m:r>
                        <m:rPr>
                          <m:sty m:val="p"/>
                        </m:rPr>
                        <a:rPr lang="en-US" altLang="zh-CN">
                          <a:latin typeface="Cambria Math"/>
                        </a:rPr>
                        <m:t>dist</m:t>
                      </m:r>
                      <m:d>
                        <m:dPr>
                          <m:ctrlPr>
                            <a:rPr lang="en-US" altLang="zh-CN" i="1">
                              <a:latin typeface="Cambria Math"/>
                            </a:rPr>
                          </m:ctrlPr>
                        </m:dPr>
                        <m:e>
                          <m:acc>
                            <m:accPr>
                              <m:chr m:val="⃗"/>
                              <m:ctrlPr>
                                <a:rPr lang="zh-CN" altLang="zh-CN" i="1">
                                  <a:latin typeface="Cambria Math"/>
                                </a:rPr>
                              </m:ctrlPr>
                            </m:accPr>
                            <m:e>
                              <m:r>
                                <a:rPr lang="en-US" altLang="zh-CN" i="1">
                                  <a:latin typeface="Cambria Math"/>
                                </a:rPr>
                                <m:t>𝑥</m:t>
                              </m:r>
                            </m:e>
                          </m:acc>
                          <m:r>
                            <a:rPr lang="en-US" altLang="zh-CN" i="1">
                              <a:latin typeface="Cambria Math"/>
                            </a:rPr>
                            <m:t>,</m:t>
                          </m:r>
                          <m:acc>
                            <m:accPr>
                              <m:chr m:val="⃗"/>
                              <m:ctrlPr>
                                <a:rPr lang="zh-CN" altLang="zh-CN" i="1">
                                  <a:latin typeface="Cambria Math"/>
                                </a:rPr>
                              </m:ctrlPr>
                            </m:accPr>
                            <m:e>
                              <m:r>
                                <a:rPr lang="en-US" altLang="zh-CN" i="1">
                                  <a:latin typeface="Cambria Math"/>
                                </a:rPr>
                                <m:t>𝑦</m:t>
                              </m:r>
                            </m:e>
                          </m:acc>
                        </m:e>
                      </m:d>
                      <m:r>
                        <a:rPr lang="en-US" altLang="zh-CN" i="1">
                          <a:latin typeface="Cambria Math"/>
                        </a:rPr>
                        <m:t>=</m:t>
                      </m:r>
                      <m:sSup>
                        <m:sSupPr>
                          <m:ctrlPr>
                            <a:rPr lang="en-US" altLang="zh-CN" i="1" smtClean="0">
                              <a:latin typeface="Cambria Math"/>
                            </a:rPr>
                          </m:ctrlPr>
                        </m:sSupPr>
                        <m:e>
                          <m:d>
                            <m:dPr>
                              <m:begChr m:val="["/>
                              <m:endChr m:val="]"/>
                              <m:ctrlPr>
                                <a:rPr lang="en-US" altLang="zh-CN" i="1" smtClean="0">
                                  <a:latin typeface="Cambria Math"/>
                                </a:rPr>
                              </m:ctrlPr>
                            </m:dPr>
                            <m:e>
                              <m:sSup>
                                <m:sSupPr>
                                  <m:ctrlPr>
                                    <a:rPr lang="en-US" altLang="zh-CN" i="1" smtClean="0">
                                      <a:latin typeface="Cambria Math"/>
                                    </a:rPr>
                                  </m:ctrlPr>
                                </m:sSupPr>
                                <m:e>
                                  <m:d>
                                    <m:dPr>
                                      <m:begChr m:val="|"/>
                                      <m:endChr m:val="|"/>
                                      <m:ctrlPr>
                                        <a:rPr lang="en-US" altLang="zh-CN" i="1">
                                          <a:latin typeface="Cambria Math"/>
                                        </a:rPr>
                                      </m:ctrlPr>
                                    </m:dPr>
                                    <m:e>
                                      <m:sSub>
                                        <m:sSubPr>
                                          <m:ctrlPr>
                                            <a:rPr lang="en-US" altLang="zh-CN" i="1">
                                              <a:latin typeface="Cambria Math"/>
                                            </a:rPr>
                                          </m:ctrlPr>
                                        </m:sSubPr>
                                        <m:e>
                                          <m:r>
                                            <a:rPr lang="en-US" altLang="zh-CN" i="1">
                                              <a:latin typeface="Cambria Math"/>
                                            </a:rPr>
                                            <m:t>𝑥</m:t>
                                          </m:r>
                                        </m:e>
                                        <m:sub>
                                          <m:r>
                                            <a:rPr lang="en-US" altLang="zh-CN" i="1">
                                              <a:latin typeface="Cambria Math"/>
                                            </a:rPr>
                                            <m:t>1</m:t>
                                          </m:r>
                                        </m:sub>
                                      </m:sSub>
                                      <m:r>
                                        <a:rPr lang="en-US" altLang="zh-CN" i="1">
                                          <a:latin typeface="Cambria Math"/>
                                        </a:rPr>
                                        <m:t>−</m:t>
                                      </m:r>
                                      <m:sSub>
                                        <m:sSubPr>
                                          <m:ctrlPr>
                                            <a:rPr lang="en-US" altLang="zh-CN" i="1">
                                              <a:latin typeface="Cambria Math"/>
                                            </a:rPr>
                                          </m:ctrlPr>
                                        </m:sSubPr>
                                        <m:e>
                                          <m:r>
                                            <a:rPr lang="en-US" altLang="zh-CN" i="1">
                                              <a:latin typeface="Cambria Math"/>
                                            </a:rPr>
                                            <m:t>𝑦</m:t>
                                          </m:r>
                                        </m:e>
                                        <m:sub>
                                          <m:r>
                                            <a:rPr lang="en-US" altLang="zh-CN" i="1">
                                              <a:latin typeface="Cambria Math"/>
                                            </a:rPr>
                                            <m:t>1</m:t>
                                          </m:r>
                                        </m:sub>
                                      </m:sSub>
                                    </m:e>
                                  </m:d>
                                </m:e>
                                <m:sup>
                                  <m:r>
                                    <a:rPr lang="en-US" altLang="zh-CN" b="0" i="1" smtClean="0">
                                      <a:latin typeface="Cambria Math"/>
                                    </a:rPr>
                                    <m:t>𝑞</m:t>
                                  </m:r>
                                </m:sup>
                              </m:sSup>
                              <m:r>
                                <a:rPr lang="en-US" altLang="zh-CN" b="0" i="1" smtClean="0">
                                  <a:latin typeface="Cambria Math"/>
                                </a:rPr>
                                <m:t>+</m:t>
                              </m:r>
                              <m:sSup>
                                <m:sSupPr>
                                  <m:ctrlPr>
                                    <a:rPr lang="en-US" altLang="zh-CN" i="1">
                                      <a:latin typeface="Cambria Math"/>
                                    </a:rPr>
                                  </m:ctrlPr>
                                </m:sSupPr>
                                <m:e>
                                  <m:d>
                                    <m:dPr>
                                      <m:begChr m:val="|"/>
                                      <m:endChr m:val="|"/>
                                      <m:ctrlPr>
                                        <a:rPr lang="en-US" altLang="zh-CN" i="1">
                                          <a:latin typeface="Cambria Math"/>
                                        </a:rPr>
                                      </m:ctrlPr>
                                    </m:dPr>
                                    <m:e>
                                      <m:sSub>
                                        <m:sSubPr>
                                          <m:ctrlPr>
                                            <a:rPr lang="en-US" altLang="zh-CN" i="1">
                                              <a:latin typeface="Cambria Math"/>
                                            </a:rPr>
                                          </m:ctrlPr>
                                        </m:sSubPr>
                                        <m:e>
                                          <m:r>
                                            <a:rPr lang="en-US" altLang="zh-CN" i="1">
                                              <a:latin typeface="Cambria Math"/>
                                            </a:rPr>
                                            <m:t>𝑥</m:t>
                                          </m:r>
                                        </m:e>
                                        <m:sub>
                                          <m:r>
                                            <a:rPr lang="en-US" altLang="zh-CN" b="0" i="1" smtClean="0">
                                              <a:latin typeface="Cambria Math"/>
                                            </a:rPr>
                                            <m:t>2</m:t>
                                          </m:r>
                                        </m:sub>
                                      </m:sSub>
                                      <m:r>
                                        <a:rPr lang="en-US" altLang="zh-CN" i="1">
                                          <a:latin typeface="Cambria Math"/>
                                        </a:rPr>
                                        <m:t>−</m:t>
                                      </m:r>
                                      <m:sSub>
                                        <m:sSubPr>
                                          <m:ctrlPr>
                                            <a:rPr lang="en-US" altLang="zh-CN" i="1">
                                              <a:latin typeface="Cambria Math"/>
                                            </a:rPr>
                                          </m:ctrlPr>
                                        </m:sSubPr>
                                        <m:e>
                                          <m:r>
                                            <a:rPr lang="en-US" altLang="zh-CN" i="1">
                                              <a:latin typeface="Cambria Math"/>
                                            </a:rPr>
                                            <m:t>𝑦</m:t>
                                          </m:r>
                                        </m:e>
                                        <m:sub>
                                          <m:r>
                                            <a:rPr lang="en-US" altLang="zh-CN" b="0" i="1" smtClean="0">
                                              <a:latin typeface="Cambria Math"/>
                                            </a:rPr>
                                            <m:t>2</m:t>
                                          </m:r>
                                        </m:sub>
                                      </m:sSub>
                                    </m:e>
                                  </m:d>
                                </m:e>
                                <m:sup>
                                  <m:r>
                                    <a:rPr lang="en-US" altLang="zh-CN" i="1">
                                      <a:latin typeface="Cambria Math"/>
                                    </a:rPr>
                                    <m:t>𝑞</m:t>
                                  </m:r>
                                </m:sup>
                              </m:sSup>
                              <m:r>
                                <a:rPr lang="en-US" altLang="zh-CN" b="0" i="1" smtClean="0">
                                  <a:latin typeface="Cambria Math"/>
                                </a:rPr>
                                <m:t>+</m:t>
                              </m:r>
                              <m:r>
                                <a:rPr lang="en-US" altLang="zh-CN" b="0" i="1" smtClean="0">
                                  <a:latin typeface="Cambria Math"/>
                                  <a:ea typeface="Cambria Math"/>
                                </a:rPr>
                                <m:t>⋯+</m:t>
                              </m:r>
                              <m:sSup>
                                <m:sSupPr>
                                  <m:ctrlPr>
                                    <a:rPr lang="en-US" altLang="zh-CN" i="1">
                                      <a:latin typeface="Cambria Math"/>
                                    </a:rPr>
                                  </m:ctrlPr>
                                </m:sSupPr>
                                <m:e>
                                  <m:d>
                                    <m:dPr>
                                      <m:begChr m:val="|"/>
                                      <m:endChr m:val="|"/>
                                      <m:ctrlPr>
                                        <a:rPr lang="en-US" altLang="zh-CN" i="1">
                                          <a:latin typeface="Cambria Math"/>
                                        </a:rPr>
                                      </m:ctrlPr>
                                    </m:dPr>
                                    <m:e>
                                      <m:sSub>
                                        <m:sSubPr>
                                          <m:ctrlPr>
                                            <a:rPr lang="en-US" altLang="zh-CN" i="1">
                                              <a:latin typeface="Cambria Math"/>
                                            </a:rPr>
                                          </m:ctrlPr>
                                        </m:sSubPr>
                                        <m:e>
                                          <m:r>
                                            <a:rPr lang="en-US" altLang="zh-CN" i="1">
                                              <a:latin typeface="Cambria Math"/>
                                            </a:rPr>
                                            <m:t>𝑥</m:t>
                                          </m:r>
                                        </m:e>
                                        <m:sub>
                                          <m:r>
                                            <a:rPr lang="en-US" altLang="zh-CN" b="0" i="1" smtClean="0">
                                              <a:latin typeface="Cambria Math"/>
                                            </a:rPr>
                                            <m:t>𝑉</m:t>
                                          </m:r>
                                        </m:sub>
                                      </m:sSub>
                                      <m:r>
                                        <a:rPr lang="en-US" altLang="zh-CN" i="1">
                                          <a:latin typeface="Cambria Math"/>
                                        </a:rPr>
                                        <m:t>−</m:t>
                                      </m:r>
                                      <m:sSub>
                                        <m:sSubPr>
                                          <m:ctrlPr>
                                            <a:rPr lang="en-US" altLang="zh-CN" i="1">
                                              <a:latin typeface="Cambria Math"/>
                                            </a:rPr>
                                          </m:ctrlPr>
                                        </m:sSubPr>
                                        <m:e>
                                          <m:r>
                                            <a:rPr lang="en-US" altLang="zh-CN" i="1">
                                              <a:latin typeface="Cambria Math"/>
                                            </a:rPr>
                                            <m:t>𝑦</m:t>
                                          </m:r>
                                        </m:e>
                                        <m:sub>
                                          <m:r>
                                            <a:rPr lang="en-US" altLang="zh-CN" b="0" i="1" smtClean="0">
                                              <a:latin typeface="Cambria Math"/>
                                            </a:rPr>
                                            <m:t>𝑉</m:t>
                                          </m:r>
                                        </m:sub>
                                      </m:sSub>
                                    </m:e>
                                  </m:d>
                                </m:e>
                                <m:sup>
                                  <m:r>
                                    <a:rPr lang="en-US" altLang="zh-CN" i="1">
                                      <a:latin typeface="Cambria Math"/>
                                    </a:rPr>
                                    <m:t>𝑞</m:t>
                                  </m:r>
                                </m:sup>
                              </m:sSup>
                            </m:e>
                          </m:d>
                        </m:e>
                        <m:sup>
                          <m:f>
                            <m:fPr>
                              <m:ctrlPr>
                                <a:rPr lang="en-US" altLang="zh-CN" i="1" smtClean="0">
                                  <a:latin typeface="Cambria Math"/>
                                </a:rPr>
                              </m:ctrlPr>
                            </m:fPr>
                            <m:num>
                              <m:r>
                                <a:rPr lang="en-US" altLang="zh-CN" b="0" i="1" smtClean="0">
                                  <a:latin typeface="Cambria Math"/>
                                </a:rPr>
                                <m:t>1</m:t>
                              </m:r>
                            </m:num>
                            <m:den>
                              <m:r>
                                <a:rPr lang="en-US" altLang="zh-CN" b="0" i="1" smtClean="0">
                                  <a:latin typeface="Cambria Math"/>
                                </a:rPr>
                                <m:t>𝑞</m:t>
                              </m:r>
                            </m:den>
                          </m:f>
                        </m:sup>
                      </m:sSup>
                    </m:oMath>
                  </m:oMathPara>
                </a14:m>
                <a:endParaRPr lang="en-US" altLang="zh-CN" dirty="0">
                  <a:latin typeface="Times New Roman" panose="02020603050405020304" pitchFamily="18" charset="0"/>
                </a:endParaRPr>
              </a:p>
              <a:p>
                <a:pPr>
                  <a:lnSpc>
                    <a:spcPct val="125000"/>
                  </a:lnSpc>
                </a:pPr>
                <a:r>
                  <a:rPr lang="zh-CN" altLang="en-US" sz="3200" dirty="0">
                    <a:latin typeface="Times New Roman" panose="02020603050405020304" pitchFamily="18" charset="0"/>
                  </a:rPr>
                  <a:t>性质</a:t>
                </a:r>
              </a:p>
              <a:p>
                <a:pPr lvl="1">
                  <a:lnSpc>
                    <a:spcPct val="125000"/>
                  </a:lnSpc>
                </a:pPr>
                <a:r>
                  <a:rPr lang="zh-CN" altLang="en-US" sz="2800" dirty="0">
                    <a:latin typeface="Times New Roman" panose="02020603050405020304" pitchFamily="18" charset="0"/>
                  </a:rPr>
                  <a:t>非负性：</a:t>
                </a:r>
                <a14:m>
                  <m:oMath xmlns:m="http://schemas.openxmlformats.org/officeDocument/2006/math">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e>
                    </m:d>
                    <m:r>
                      <a:rPr lang="en-US" altLang="zh-CN" sz="2800" b="0" i="0" smtClean="0">
                        <a:latin typeface="Cambria Math"/>
                      </a:rPr>
                      <m:t>&gt;0</m:t>
                    </m:r>
                  </m:oMath>
                </a14:m>
                <a:r>
                  <a:rPr lang="zh-CN" altLang="en-US" sz="2800" dirty="0">
                    <a:latin typeface="Times New Roman" panose="02020603050405020304" pitchFamily="18" charset="0"/>
                    <a:sym typeface="Symbol" panose="05050102010706020507" pitchFamily="18" charset="2"/>
                  </a:rPr>
                  <a:t>（</a:t>
                </a:r>
                <a14:m>
                  <m:oMath xmlns:m="http://schemas.openxmlformats.org/officeDocument/2006/math">
                    <m:acc>
                      <m:accPr>
                        <m:chr m:val="⃗"/>
                        <m:ctrlPr>
                          <a:rPr lang="zh-CN" altLang="zh-CN" sz="2800" i="1">
                            <a:latin typeface="Cambria Math"/>
                          </a:rPr>
                        </m:ctrlPr>
                      </m:accPr>
                      <m:e>
                        <m:r>
                          <a:rPr lang="en-US" altLang="zh-CN" sz="2800" i="1">
                            <a:latin typeface="Cambria Math"/>
                          </a:rPr>
                          <m:t>𝑥</m:t>
                        </m:r>
                      </m:e>
                    </m:acc>
                    <m:r>
                      <a:rPr lang="en-US" altLang="zh-CN" sz="2800" i="1">
                        <a:latin typeface="Cambria Math"/>
                        <a:ea typeface="Cambria Math"/>
                      </a:rPr>
                      <m:t>≠</m:t>
                    </m:r>
                    <m:acc>
                      <m:accPr>
                        <m:chr m:val="⃗"/>
                        <m:ctrlPr>
                          <a:rPr lang="zh-CN" altLang="zh-CN" sz="2800" i="1">
                            <a:latin typeface="Cambria Math"/>
                          </a:rPr>
                        </m:ctrlPr>
                      </m:accPr>
                      <m:e>
                        <m:r>
                          <a:rPr lang="en-US" altLang="zh-CN" sz="2800" i="1">
                            <a:latin typeface="Cambria Math"/>
                          </a:rPr>
                          <m:t>𝑦</m:t>
                        </m:r>
                      </m:e>
                    </m:acc>
                  </m:oMath>
                </a14:m>
                <a:r>
                  <a:rPr lang="zh-CN" altLang="en-US" sz="2800" dirty="0">
                    <a:latin typeface="Times New Roman" panose="02020603050405020304" pitchFamily="18" charset="0"/>
                    <a:sym typeface="Symbol" panose="05050102010706020507" pitchFamily="18" charset="2"/>
                  </a:rPr>
                  <a:t>）， </a:t>
                </a:r>
                <a14:m>
                  <m:oMath xmlns:m="http://schemas.openxmlformats.org/officeDocument/2006/math">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e>
                    </m:d>
                    <m:r>
                      <a:rPr lang="en-US" altLang="zh-CN" sz="2800" b="0" i="1" smtClean="0">
                        <a:latin typeface="Cambria Math"/>
                      </a:rPr>
                      <m:t>=0</m:t>
                    </m:r>
                  </m:oMath>
                </a14:m>
                <a:r>
                  <a:rPr lang="zh-CN" altLang="en-US" sz="2800" dirty="0">
                    <a:latin typeface="Times New Roman" panose="02020603050405020304" pitchFamily="18" charset="0"/>
                    <a:sym typeface="Symbol" panose="05050102010706020507" pitchFamily="18" charset="2"/>
                  </a:rPr>
                  <a:t>（ </a:t>
                </a:r>
                <a14:m>
                  <m:oMath xmlns:m="http://schemas.openxmlformats.org/officeDocument/2006/math">
                    <m:acc>
                      <m:accPr>
                        <m:chr m:val="⃗"/>
                        <m:ctrlPr>
                          <a:rPr lang="zh-CN" altLang="zh-CN" sz="2800" i="1">
                            <a:latin typeface="Cambria Math"/>
                          </a:rPr>
                        </m:ctrlPr>
                      </m:accPr>
                      <m:e>
                        <m:r>
                          <a:rPr lang="en-US" altLang="zh-CN" sz="2800" i="1">
                            <a:latin typeface="Cambria Math"/>
                          </a:rPr>
                          <m:t>𝑥</m:t>
                        </m:r>
                      </m:e>
                    </m:acc>
                    <m:r>
                      <a:rPr lang="en-US" altLang="zh-CN" sz="2800" b="0" i="1" smtClean="0">
                        <a:latin typeface="Cambria Math"/>
                      </a:rPr>
                      <m:t>=</m:t>
                    </m:r>
                    <m:acc>
                      <m:accPr>
                        <m:chr m:val="⃗"/>
                        <m:ctrlPr>
                          <a:rPr lang="zh-CN" altLang="zh-CN" sz="2800" i="1" smtClean="0">
                            <a:latin typeface="Cambria Math"/>
                          </a:rPr>
                        </m:ctrlPr>
                      </m:accPr>
                      <m:e>
                        <m:r>
                          <a:rPr lang="en-US" altLang="zh-CN" sz="2800" i="1">
                            <a:latin typeface="Cambria Math"/>
                          </a:rPr>
                          <m:t>𝑦</m:t>
                        </m:r>
                      </m:e>
                    </m:acc>
                  </m:oMath>
                </a14:m>
                <a:r>
                  <a:rPr lang="zh-CN" altLang="en-US" sz="2800" dirty="0">
                    <a:latin typeface="Times New Roman" panose="02020603050405020304" pitchFamily="18" charset="0"/>
                    <a:sym typeface="Symbol" panose="05050102010706020507" pitchFamily="18" charset="2"/>
                  </a:rPr>
                  <a:t>）</a:t>
                </a:r>
              </a:p>
              <a:p>
                <a:pPr lvl="1">
                  <a:lnSpc>
                    <a:spcPct val="125000"/>
                  </a:lnSpc>
                </a:pPr>
                <a:r>
                  <a:rPr lang="zh-CN" altLang="en-US" sz="2800" dirty="0">
                    <a:latin typeface="Times New Roman" panose="02020603050405020304" pitchFamily="18" charset="0"/>
                    <a:sym typeface="Symbol" panose="05050102010706020507" pitchFamily="18" charset="2"/>
                  </a:rPr>
                  <a:t>对称性： </a:t>
                </a:r>
                <a14:m>
                  <m:oMath xmlns:m="http://schemas.openxmlformats.org/officeDocument/2006/math">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e>
                    </m:d>
                    <m:r>
                      <a:rPr lang="en-US" altLang="zh-CN" sz="2800" b="0" i="1" smtClean="0">
                        <a:latin typeface="Cambria Math"/>
                      </a:rPr>
                      <m:t>=</m:t>
                    </m:r>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i="1">
                                <a:latin typeface="Cambria Math"/>
                              </a:rPr>
                              <m:t>𝑦</m:t>
                            </m:r>
                          </m:e>
                        </m:acc>
                        <m:r>
                          <a:rPr lang="en-US" altLang="zh-CN" sz="2800" b="0" i="1" smtClean="0">
                            <a:latin typeface="Cambria Math"/>
                          </a:rPr>
                          <m:t>,</m:t>
                        </m:r>
                        <m:acc>
                          <m:accPr>
                            <m:chr m:val="⃗"/>
                            <m:ctrlPr>
                              <a:rPr lang="zh-CN" altLang="zh-CN" sz="2800" i="1">
                                <a:latin typeface="Cambria Math"/>
                              </a:rPr>
                            </m:ctrlPr>
                          </m:accPr>
                          <m:e>
                            <m:r>
                              <a:rPr lang="en-US" altLang="zh-CN" sz="2800" i="1">
                                <a:latin typeface="Cambria Math"/>
                              </a:rPr>
                              <m:t>𝑥</m:t>
                            </m:r>
                          </m:e>
                        </m:acc>
                      </m:e>
                    </m:d>
                  </m:oMath>
                </a14:m>
                <a:endParaRPr lang="en-US" altLang="zh-CN" sz="2800" dirty="0" smtClean="0">
                  <a:latin typeface="Times New Roman" panose="02020603050405020304" pitchFamily="18" charset="0"/>
                </a:endParaRPr>
              </a:p>
              <a:p>
                <a:pPr lvl="1">
                  <a:lnSpc>
                    <a:spcPct val="125000"/>
                  </a:lnSpc>
                </a:pPr>
                <a:r>
                  <a:rPr lang="zh-CN" altLang="en-US" sz="2800" dirty="0">
                    <a:latin typeface="Times New Roman" panose="02020603050405020304" pitchFamily="18" charset="0"/>
                  </a:rPr>
                  <a:t>三角不等式： </a:t>
                </a:r>
                <a14:m>
                  <m:oMath xmlns:m="http://schemas.openxmlformats.org/officeDocument/2006/math">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e>
                    </m:d>
                    <m:r>
                      <a:rPr lang="en-US" altLang="zh-CN" sz="2800" i="1" smtClean="0">
                        <a:latin typeface="Cambria Math"/>
                        <a:ea typeface="Cambria Math"/>
                      </a:rPr>
                      <m:t>≤</m:t>
                    </m:r>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i="1">
                                <a:latin typeface="Cambria Math"/>
                              </a:rPr>
                              <m:t>𝑥</m:t>
                            </m:r>
                          </m:e>
                        </m:acc>
                        <m:r>
                          <a:rPr lang="en-US" altLang="zh-CN" sz="2800" i="1">
                            <a:latin typeface="Cambria Math"/>
                          </a:rPr>
                          <m:t>,</m:t>
                        </m:r>
                        <m:acc>
                          <m:accPr>
                            <m:chr m:val="⃗"/>
                            <m:ctrlPr>
                              <a:rPr lang="zh-CN" altLang="zh-CN" sz="2800" i="1">
                                <a:latin typeface="Cambria Math"/>
                              </a:rPr>
                            </m:ctrlPr>
                          </m:accPr>
                          <m:e>
                            <m:r>
                              <a:rPr lang="en-US" altLang="zh-CN" sz="2800" b="0" i="1" smtClean="0">
                                <a:latin typeface="Cambria Math"/>
                              </a:rPr>
                              <m:t>𝑧</m:t>
                            </m:r>
                          </m:e>
                        </m:acc>
                      </m:e>
                    </m:d>
                  </m:oMath>
                </a14:m>
                <a:r>
                  <a:rPr lang="en-US" altLang="zh-CN" sz="2800" dirty="0" smtClean="0">
                    <a:latin typeface="Times New Roman" panose="02020603050405020304" pitchFamily="18" charset="0"/>
                    <a:sym typeface="Symbol" panose="05050102010706020507" pitchFamily="18" charset="2"/>
                  </a:rPr>
                  <a:t>+</a:t>
                </a:r>
                <a14:m>
                  <m:oMath xmlns:m="http://schemas.openxmlformats.org/officeDocument/2006/math">
                    <m:r>
                      <m:rPr>
                        <m:sty m:val="p"/>
                      </m:rPr>
                      <a:rPr lang="en-US" altLang="zh-CN" sz="2800">
                        <a:latin typeface="Cambria Math"/>
                      </a:rPr>
                      <m:t>dist</m:t>
                    </m:r>
                    <m:d>
                      <m:dPr>
                        <m:ctrlPr>
                          <a:rPr lang="en-US" altLang="zh-CN" sz="2800" i="1">
                            <a:latin typeface="Cambria Math"/>
                          </a:rPr>
                        </m:ctrlPr>
                      </m:dPr>
                      <m:e>
                        <m:acc>
                          <m:accPr>
                            <m:chr m:val="⃗"/>
                            <m:ctrlPr>
                              <a:rPr lang="zh-CN" altLang="zh-CN" sz="2800" i="1">
                                <a:latin typeface="Cambria Math"/>
                              </a:rPr>
                            </m:ctrlPr>
                          </m:accPr>
                          <m:e>
                            <m:r>
                              <a:rPr lang="en-US" altLang="zh-CN" sz="2800" b="0" i="1" smtClean="0">
                                <a:latin typeface="Cambria Math"/>
                              </a:rPr>
                              <m:t>𝑧</m:t>
                            </m:r>
                          </m:e>
                        </m:acc>
                        <m:r>
                          <a:rPr lang="en-US" altLang="zh-CN" sz="2800" i="1">
                            <a:latin typeface="Cambria Math"/>
                          </a:rPr>
                          <m:t>,</m:t>
                        </m:r>
                        <m:acc>
                          <m:accPr>
                            <m:chr m:val="⃗"/>
                            <m:ctrlPr>
                              <a:rPr lang="zh-CN" altLang="zh-CN" sz="2800" i="1">
                                <a:latin typeface="Cambria Math"/>
                              </a:rPr>
                            </m:ctrlPr>
                          </m:accPr>
                          <m:e>
                            <m:r>
                              <a:rPr lang="en-US" altLang="zh-CN" sz="2800" i="1">
                                <a:latin typeface="Cambria Math"/>
                              </a:rPr>
                              <m:t>𝑦</m:t>
                            </m:r>
                          </m:e>
                        </m:acc>
                      </m:e>
                    </m:d>
                  </m:oMath>
                </a14:m>
                <a:endParaRPr lang="en-US" altLang="zh-CN" sz="2800" dirty="0">
                  <a:latin typeface="Times New Roman" panose="02020603050405020304" pitchFamily="18" charset="0"/>
                </a:endParaRPr>
              </a:p>
              <a:p>
                <a:pPr>
                  <a:lnSpc>
                    <a:spcPct val="125000"/>
                  </a:lnSpc>
                </a:pPr>
                <a:r>
                  <a:rPr lang="zh-CN" altLang="en-US" sz="3200" dirty="0">
                    <a:latin typeface="Times New Roman" panose="02020603050405020304" pitchFamily="18" charset="0"/>
                  </a:rPr>
                  <a:t>满足以上三条性质的距离被称为度量型的（</a:t>
                </a:r>
                <a:r>
                  <a:rPr lang="en-US" altLang="zh-CN" sz="3200" dirty="0">
                    <a:latin typeface="Times New Roman" panose="02020603050405020304" pitchFamily="18" charset="0"/>
                  </a:rPr>
                  <a:t>metric</a:t>
                </a:r>
                <a:r>
                  <a:rPr lang="zh-CN" altLang="en-US" sz="3200" dirty="0">
                    <a:latin typeface="Times New Roman" panose="02020603050405020304" pitchFamily="18" charset="0"/>
                  </a:rPr>
                  <a:t>）</a:t>
                </a:r>
              </a:p>
            </p:txBody>
          </p:sp>
        </mc:Choice>
        <mc:Fallback xmlns="">
          <p:sp>
            <p:nvSpPr>
              <p:cNvPr id="838659" name="Rectangle 3"/>
              <p:cNvSpPr>
                <a:spLocks noGrp="1" noRot="1" noChangeAspect="1" noMove="1" noResize="1" noEditPoints="1" noAdjustHandles="1" noChangeArrowheads="1" noChangeShapeType="1" noTextEdit="1"/>
              </p:cNvSpPr>
              <p:nvPr>
                <p:ph type="body" idx="1"/>
              </p:nvPr>
            </p:nvSpPr>
            <p:spPr>
              <a:xfrm>
                <a:off x="0" y="1143000"/>
                <a:ext cx="12190413" cy="5334000"/>
              </a:xfrm>
              <a:blipFill rotWithShape="1">
                <a:blip r:embed="rId2"/>
                <a:stretch>
                  <a:fillRect l="-1100"/>
                </a:stretch>
              </a:blipFill>
              <a:ln/>
            </p:spPr>
            <p:txBody>
              <a:bodyPr/>
              <a:lstStyle/>
              <a:p>
                <a:r>
                  <a:rPr lang="zh-CN" altLang="en-US">
                    <a:noFill/>
                  </a:rPr>
                  <a:t> </a:t>
                </a:r>
              </a:p>
            </p:txBody>
          </p:sp>
        </mc:Fallback>
      </mc:AlternateContent>
    </p:spTree>
    <p:extLst>
      <p:ext uri="{BB962C8B-B14F-4D97-AF65-F5344CB8AC3E}">
        <p14:creationId xmlns:p14="http://schemas.microsoft.com/office/powerpoint/2010/main" val="30863894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82" name="Rectangle 2"/>
          <p:cNvSpPr>
            <a:spLocks noGrp="1" noChangeArrowheads="1"/>
          </p:cNvSpPr>
          <p:nvPr>
            <p:ph type="title"/>
          </p:nvPr>
        </p:nvSpPr>
        <p:spPr>
          <a:xfrm>
            <a:off x="1219041" y="171451"/>
            <a:ext cx="10869785" cy="487363"/>
          </a:xfrm>
        </p:spPr>
        <p:txBody>
          <a:bodyPr/>
          <a:lstStyle/>
          <a:p>
            <a:r>
              <a:rPr lang="zh-CN" altLang="en-US" sz="4400" b="1" dirty="0">
                <a:latin typeface="微软雅黑" panose="020B0503020204020204" pitchFamily="34" charset="-122"/>
                <a:ea typeface="微软雅黑" panose="020B0503020204020204" pitchFamily="34" charset="-122"/>
              </a:rPr>
              <a:t>明氏（</a:t>
            </a:r>
            <a:r>
              <a:rPr lang="en-US" altLang="zh-CN" sz="4000" b="1" dirty="0" err="1">
                <a:latin typeface="微软雅黑" panose="020B0503020204020204" pitchFamily="34" charset="-122"/>
                <a:ea typeface="微软雅黑" panose="020B0503020204020204" pitchFamily="34" charset="-122"/>
              </a:rPr>
              <a:t>Minkowski</a:t>
            </a:r>
            <a:r>
              <a:rPr lang="zh-CN" altLang="en-US" sz="4000" b="1" dirty="0">
                <a:latin typeface="微软雅黑" panose="020B0503020204020204" pitchFamily="34" charset="-122"/>
                <a:ea typeface="微软雅黑" panose="020B0503020204020204" pitchFamily="34" charset="-122"/>
              </a:rPr>
              <a:t>）距离（</a:t>
            </a:r>
            <a:r>
              <a:rPr lang="en-US" altLang="zh-CN" sz="4000" b="1" dirty="0">
                <a:latin typeface="微软雅黑" panose="020B0503020204020204" pitchFamily="34" charset="-122"/>
                <a:ea typeface="微软雅黑" panose="020B0503020204020204" pitchFamily="34" charset="-122"/>
              </a:rPr>
              <a:t>2/3</a:t>
            </a:r>
            <a:r>
              <a:rPr lang="zh-CN" altLang="en-US" sz="4000" b="1" dirty="0">
                <a:latin typeface="微软雅黑" panose="020B0503020204020204" pitchFamily="34" charset="-122"/>
                <a:ea typeface="微软雅黑" panose="020B0503020204020204" pitchFamily="34" charset="-122"/>
              </a:rPr>
              <a:t>）</a:t>
            </a:r>
          </a:p>
        </p:txBody>
      </p:sp>
      <mc:AlternateContent xmlns:mc="http://schemas.openxmlformats.org/markup-compatibility/2006" xmlns:a14="http://schemas.microsoft.com/office/drawing/2010/main">
        <mc:Choice Requires="a14">
          <p:sp>
            <p:nvSpPr>
              <p:cNvPr id="839683" name="Rectangle 3"/>
              <p:cNvSpPr>
                <a:spLocks noGrp="1" noChangeArrowheads="1"/>
              </p:cNvSpPr>
              <p:nvPr>
                <p:ph type="body" idx="1"/>
              </p:nvPr>
            </p:nvSpPr>
            <p:spPr>
              <a:xfrm>
                <a:off x="711108" y="1295400"/>
                <a:ext cx="10768198" cy="5105400"/>
              </a:xfrm>
            </p:spPr>
            <p:txBody>
              <a:bodyPr/>
              <a:lstStyle/>
              <a:p>
                <a:pPr>
                  <a:lnSpc>
                    <a:spcPct val="150000"/>
                  </a:lnSpc>
                </a:pPr>
                <a14:m>
                  <m:oMath xmlns:m="http://schemas.openxmlformats.org/officeDocument/2006/math">
                    <m:r>
                      <a:rPr lang="en-US" altLang="zh-CN" sz="3200" i="1" dirty="0" smtClean="0">
                        <a:latin typeface="Cambria Math"/>
                      </a:rPr>
                      <m:t>𝑞</m:t>
                    </m:r>
                    <m:r>
                      <a:rPr lang="en-US" altLang="zh-CN" sz="3200" i="1" dirty="0" smtClean="0">
                        <a:latin typeface="Cambria Math"/>
                      </a:rPr>
                      <m:t>=1</m:t>
                    </m:r>
                  </m:oMath>
                </a14:m>
                <a:r>
                  <a:rPr lang="zh-CN" altLang="en-US" sz="3200" dirty="0">
                    <a:latin typeface="Times New Roman" pitchFamily="18" charset="0"/>
                  </a:rPr>
                  <a:t>：马氏（</a:t>
                </a:r>
                <a:r>
                  <a:rPr lang="en-US" altLang="zh-CN" sz="3200" dirty="0">
                    <a:latin typeface="Times New Roman" pitchFamily="18" charset="0"/>
                  </a:rPr>
                  <a:t>Manhattan</a:t>
                </a:r>
                <a:r>
                  <a:rPr lang="zh-CN" altLang="en-US" sz="3200" dirty="0">
                    <a:latin typeface="Times New Roman" pitchFamily="18" charset="0"/>
                  </a:rPr>
                  <a:t>）</a:t>
                </a:r>
                <a:r>
                  <a:rPr lang="zh-CN" altLang="en-US" sz="3200" dirty="0" smtClean="0">
                    <a:latin typeface="Times New Roman" pitchFamily="18" charset="0"/>
                  </a:rPr>
                  <a:t>距离</a:t>
                </a:r>
                <a:endParaRPr lang="en-US" altLang="zh-CN" sz="3200" dirty="0" smtClean="0">
                  <a:latin typeface="Times New Roman" pitchFamily="18" charset="0"/>
                </a:endParaRPr>
              </a:p>
              <a:p>
                <a:pPr marL="0" indent="0">
                  <a:lnSpc>
                    <a:spcPct val="150000"/>
                  </a:lnSpc>
                  <a:buNone/>
                </a:pPr>
                <a14:m>
                  <m:oMathPara xmlns:m="http://schemas.openxmlformats.org/officeDocument/2006/math">
                    <m:oMathParaPr>
                      <m:jc m:val="centerGroup"/>
                    </m:oMathParaPr>
                    <m:oMath xmlns:m="http://schemas.openxmlformats.org/officeDocument/2006/math">
                      <m:r>
                        <m:rPr>
                          <m:sty m:val="p"/>
                        </m:rPr>
                        <a:rPr lang="en-US" altLang="zh-CN" sz="3200" b="0" i="0" smtClean="0">
                          <a:latin typeface="Cambria Math"/>
                        </a:rPr>
                        <m:t>dist</m:t>
                      </m:r>
                      <m:d>
                        <m:dPr>
                          <m:ctrlPr>
                            <a:rPr lang="en-US" altLang="zh-CN" sz="3200" b="0" i="1" smtClean="0">
                              <a:latin typeface="Cambria Math"/>
                            </a:rPr>
                          </m:ctrlPr>
                        </m:dPr>
                        <m:e>
                          <m:acc>
                            <m:accPr>
                              <m:chr m:val="⃗"/>
                              <m:ctrlPr>
                                <a:rPr lang="zh-CN" altLang="zh-CN" sz="3200" i="1">
                                  <a:latin typeface="Cambria Math"/>
                                </a:rPr>
                              </m:ctrlPr>
                            </m:accPr>
                            <m:e>
                              <m:r>
                                <a:rPr lang="en-US" altLang="zh-CN" sz="3200" i="1">
                                  <a:latin typeface="Cambria Math"/>
                                </a:rPr>
                                <m:t>𝑥</m:t>
                              </m:r>
                            </m:e>
                          </m:acc>
                          <m:r>
                            <a:rPr lang="en-US" altLang="zh-CN" sz="3200" i="1">
                              <a:latin typeface="Cambria Math"/>
                            </a:rPr>
                            <m:t>,</m:t>
                          </m:r>
                          <m:acc>
                            <m:accPr>
                              <m:chr m:val="⃗"/>
                              <m:ctrlPr>
                                <a:rPr lang="zh-CN" altLang="zh-CN" sz="3200" i="1">
                                  <a:latin typeface="Cambria Math"/>
                                </a:rPr>
                              </m:ctrlPr>
                            </m:accPr>
                            <m:e>
                              <m:r>
                                <a:rPr lang="en-US" altLang="zh-CN" sz="3200" i="1">
                                  <a:latin typeface="Cambria Math"/>
                                </a:rPr>
                                <m:t>𝑦</m:t>
                              </m:r>
                            </m:e>
                          </m:acc>
                        </m:e>
                      </m:d>
                      <m:r>
                        <a:rPr lang="en-US" altLang="zh-CN" sz="3200" b="0" i="1" smtClean="0">
                          <a:latin typeface="Cambria Math"/>
                        </a:rPr>
                        <m:t>=</m:t>
                      </m:r>
                      <m:d>
                        <m:dPr>
                          <m:begChr m:val="|"/>
                          <m:endChr m:val="|"/>
                          <m:ctrlPr>
                            <a:rPr lang="en-US" altLang="zh-CN" sz="3200" b="0" i="1" smtClean="0">
                              <a:latin typeface="Cambria Math"/>
                            </a:rPr>
                          </m:ctrlPr>
                        </m:dPr>
                        <m:e>
                          <m:sSub>
                            <m:sSubPr>
                              <m:ctrlPr>
                                <a:rPr lang="en-US" altLang="zh-CN" sz="3200" b="0" i="1" smtClean="0">
                                  <a:latin typeface="Cambria Math"/>
                                </a:rPr>
                              </m:ctrlPr>
                            </m:sSubPr>
                            <m:e>
                              <m:r>
                                <a:rPr lang="en-US" altLang="zh-CN" sz="3200" b="0" i="1" smtClean="0">
                                  <a:latin typeface="Cambria Math"/>
                                </a:rPr>
                                <m:t>𝑥</m:t>
                              </m:r>
                            </m:e>
                            <m:sub>
                              <m:r>
                                <a:rPr lang="en-US" altLang="zh-CN" sz="3200" b="0" i="1" smtClean="0">
                                  <a:latin typeface="Cambria Math"/>
                                </a:rPr>
                                <m:t>1</m:t>
                              </m:r>
                            </m:sub>
                          </m:sSub>
                          <m:r>
                            <a:rPr lang="en-US" altLang="zh-CN" sz="3200" b="0" i="1" smtClean="0">
                              <a:latin typeface="Cambria Math"/>
                            </a:rPr>
                            <m:t>−</m:t>
                          </m:r>
                          <m:sSub>
                            <m:sSubPr>
                              <m:ctrlPr>
                                <a:rPr lang="en-US" altLang="zh-CN" sz="3200" b="0" i="1" smtClean="0">
                                  <a:latin typeface="Cambria Math"/>
                                </a:rPr>
                              </m:ctrlPr>
                            </m:sSubPr>
                            <m:e>
                              <m:r>
                                <a:rPr lang="en-US" altLang="zh-CN" sz="3200" b="0" i="1" smtClean="0">
                                  <a:latin typeface="Cambria Math"/>
                                </a:rPr>
                                <m:t>𝑦</m:t>
                              </m:r>
                            </m:e>
                            <m:sub>
                              <m:r>
                                <a:rPr lang="en-US" altLang="zh-CN" sz="3200" b="0" i="1" smtClean="0">
                                  <a:latin typeface="Cambria Math"/>
                                </a:rPr>
                                <m:t>1</m:t>
                              </m:r>
                            </m:sub>
                          </m:sSub>
                        </m:e>
                      </m:d>
                      <m:r>
                        <a:rPr lang="en-US" altLang="zh-CN" sz="3200" b="0" i="1" smtClean="0">
                          <a:latin typeface="Cambria Math"/>
                        </a:rPr>
                        <m:t>+</m:t>
                      </m:r>
                      <m:d>
                        <m:dPr>
                          <m:begChr m:val="|"/>
                          <m:endChr m:val="|"/>
                          <m:ctrlPr>
                            <a:rPr lang="en-US" altLang="zh-CN" sz="3200" b="0" i="1" smtClean="0">
                              <a:latin typeface="Cambria Math"/>
                            </a:rPr>
                          </m:ctrlPr>
                        </m:dPr>
                        <m:e>
                          <m:sSub>
                            <m:sSubPr>
                              <m:ctrlPr>
                                <a:rPr lang="en-US" altLang="zh-CN" sz="3200" b="0" i="1" smtClean="0">
                                  <a:latin typeface="Cambria Math"/>
                                </a:rPr>
                              </m:ctrlPr>
                            </m:sSubPr>
                            <m:e>
                              <m:r>
                                <a:rPr lang="en-US" altLang="zh-CN" sz="3200" b="0" i="1" smtClean="0">
                                  <a:latin typeface="Cambria Math"/>
                                </a:rPr>
                                <m:t>𝑥</m:t>
                              </m:r>
                            </m:e>
                            <m:sub>
                              <m:r>
                                <a:rPr lang="en-US" altLang="zh-CN" sz="3200" b="0" i="1" smtClean="0">
                                  <a:latin typeface="Cambria Math"/>
                                </a:rPr>
                                <m:t>2</m:t>
                              </m:r>
                            </m:sub>
                          </m:sSub>
                          <m:r>
                            <a:rPr lang="en-US" altLang="zh-CN" sz="3200" b="0" i="1" smtClean="0">
                              <a:latin typeface="Cambria Math"/>
                            </a:rPr>
                            <m:t>−</m:t>
                          </m:r>
                          <m:sSub>
                            <m:sSubPr>
                              <m:ctrlPr>
                                <a:rPr lang="en-US" altLang="zh-CN" sz="3200" b="0" i="1" smtClean="0">
                                  <a:latin typeface="Cambria Math"/>
                                </a:rPr>
                              </m:ctrlPr>
                            </m:sSubPr>
                            <m:e>
                              <m:r>
                                <a:rPr lang="en-US" altLang="zh-CN" sz="3200" b="0" i="1" smtClean="0">
                                  <a:latin typeface="Cambria Math"/>
                                </a:rPr>
                                <m:t>𝑦</m:t>
                              </m:r>
                            </m:e>
                            <m:sub>
                              <m:r>
                                <a:rPr lang="en-US" altLang="zh-CN" sz="3200" b="0" i="1" smtClean="0">
                                  <a:latin typeface="Cambria Math"/>
                                </a:rPr>
                                <m:t>2</m:t>
                              </m:r>
                            </m:sub>
                          </m:sSub>
                        </m:e>
                      </m:d>
                      <m:r>
                        <a:rPr lang="en-US" altLang="zh-CN" sz="3200" b="0" i="1" smtClean="0">
                          <a:latin typeface="Cambria Math"/>
                        </a:rPr>
                        <m:t>+</m:t>
                      </m:r>
                      <m:r>
                        <a:rPr lang="en-US" altLang="zh-CN" sz="3200" b="0" i="1" smtClean="0">
                          <a:latin typeface="Cambria Math"/>
                          <a:ea typeface="Cambria Math"/>
                        </a:rPr>
                        <m:t>⋯+</m:t>
                      </m:r>
                      <m:d>
                        <m:dPr>
                          <m:begChr m:val="|"/>
                          <m:endChr m:val="|"/>
                          <m:ctrlPr>
                            <a:rPr lang="en-US" altLang="zh-CN" sz="3200" b="0" i="1" smtClean="0">
                              <a:latin typeface="Cambria Math"/>
                              <a:ea typeface="Cambria Math"/>
                            </a:rPr>
                          </m:ctrlPr>
                        </m:dPr>
                        <m:e>
                          <m:sSub>
                            <m:sSubPr>
                              <m:ctrlPr>
                                <a:rPr lang="en-US" altLang="zh-CN" sz="3200" b="0" i="1" smtClean="0">
                                  <a:latin typeface="Cambria Math"/>
                                  <a:ea typeface="Cambria Math"/>
                                </a:rPr>
                              </m:ctrlPr>
                            </m:sSubPr>
                            <m:e>
                              <m:r>
                                <a:rPr lang="en-US" altLang="zh-CN" sz="3200" b="0" i="1" smtClean="0">
                                  <a:latin typeface="Cambria Math"/>
                                  <a:ea typeface="Cambria Math"/>
                                </a:rPr>
                                <m:t>𝑥</m:t>
                              </m:r>
                            </m:e>
                            <m:sub>
                              <m:r>
                                <a:rPr lang="en-US" altLang="zh-CN" sz="3200" b="0" i="1" smtClean="0">
                                  <a:latin typeface="Cambria Math"/>
                                  <a:ea typeface="Cambria Math"/>
                                </a:rPr>
                                <m:t>𝑉</m:t>
                              </m:r>
                            </m:sub>
                          </m:sSub>
                          <m:r>
                            <a:rPr lang="en-US" altLang="zh-CN" sz="3200" b="0" i="1" smtClean="0">
                              <a:latin typeface="Cambria Math"/>
                              <a:ea typeface="Cambria Math"/>
                            </a:rPr>
                            <m:t>−</m:t>
                          </m:r>
                          <m:sSub>
                            <m:sSubPr>
                              <m:ctrlPr>
                                <a:rPr lang="en-US" altLang="zh-CN" sz="3200" b="0" i="1" smtClean="0">
                                  <a:latin typeface="Cambria Math"/>
                                  <a:ea typeface="Cambria Math"/>
                                </a:rPr>
                              </m:ctrlPr>
                            </m:sSubPr>
                            <m:e>
                              <m:r>
                                <a:rPr lang="en-US" altLang="zh-CN" sz="3200" b="0" i="1" smtClean="0">
                                  <a:latin typeface="Cambria Math"/>
                                  <a:ea typeface="Cambria Math"/>
                                </a:rPr>
                                <m:t>𝑦</m:t>
                              </m:r>
                            </m:e>
                            <m:sub>
                              <m:r>
                                <a:rPr lang="en-US" altLang="zh-CN" sz="3200" b="0" i="1" smtClean="0">
                                  <a:latin typeface="Cambria Math"/>
                                  <a:ea typeface="Cambria Math"/>
                                </a:rPr>
                                <m:t>𝑉</m:t>
                              </m:r>
                            </m:sub>
                          </m:sSub>
                        </m:e>
                      </m:d>
                    </m:oMath>
                  </m:oMathPara>
                </a14:m>
                <a:endParaRPr lang="zh-CN" altLang="en-US" sz="3200" dirty="0">
                  <a:latin typeface="Times New Roman" pitchFamily="18" charset="0"/>
                </a:endParaRPr>
              </a:p>
              <a:p>
                <a:pPr>
                  <a:lnSpc>
                    <a:spcPct val="150000"/>
                  </a:lnSpc>
                </a:pPr>
                <a14:m>
                  <m:oMath xmlns:m="http://schemas.openxmlformats.org/officeDocument/2006/math">
                    <m:r>
                      <a:rPr lang="en-US" altLang="zh-CN" sz="3200" i="1" dirty="0" smtClean="0">
                        <a:latin typeface="Cambria Math"/>
                      </a:rPr>
                      <m:t>𝑞</m:t>
                    </m:r>
                    <m:r>
                      <a:rPr lang="en-US" altLang="zh-CN" sz="3200" i="1" dirty="0" smtClean="0">
                        <a:latin typeface="Cambria Math"/>
                      </a:rPr>
                      <m:t>=2</m:t>
                    </m:r>
                  </m:oMath>
                </a14:m>
                <a:r>
                  <a:rPr lang="zh-CN" altLang="en-US" sz="3200" dirty="0">
                    <a:latin typeface="Times New Roman" pitchFamily="18" charset="0"/>
                  </a:rPr>
                  <a:t>：欧氏（</a:t>
                </a:r>
                <a:r>
                  <a:rPr lang="en-US" altLang="en-US" sz="3200" dirty="0">
                    <a:latin typeface="Times New Roman" pitchFamily="18" charset="0"/>
                  </a:rPr>
                  <a:t>Euclidean</a:t>
                </a:r>
                <a:r>
                  <a:rPr lang="zh-CN" altLang="en-US" sz="3200" dirty="0">
                    <a:latin typeface="Times New Roman" pitchFamily="18" charset="0"/>
                  </a:rPr>
                  <a:t>）</a:t>
                </a:r>
                <a:r>
                  <a:rPr lang="zh-CN" altLang="en-US" sz="3200" dirty="0" smtClean="0">
                    <a:latin typeface="Times New Roman" pitchFamily="18" charset="0"/>
                  </a:rPr>
                  <a:t>距离</a:t>
                </a:r>
                <a:endParaRPr lang="en-US" altLang="zh-CN" sz="3200" dirty="0" smtClean="0">
                  <a:latin typeface="Times New Roman" pitchFamily="18" charset="0"/>
                </a:endParaRPr>
              </a:p>
              <a:p>
                <a:pPr marL="0" indent="0">
                  <a:lnSpc>
                    <a:spcPct val="150000"/>
                  </a:lnSpc>
                  <a:buNone/>
                </a:pPr>
                <a14:m>
                  <m:oMathPara xmlns:m="http://schemas.openxmlformats.org/officeDocument/2006/math">
                    <m:oMathParaPr>
                      <m:jc m:val="centerGroup"/>
                    </m:oMathParaPr>
                    <m:oMath xmlns:m="http://schemas.openxmlformats.org/officeDocument/2006/math">
                      <m:r>
                        <m:rPr>
                          <m:sty m:val="p"/>
                        </m:rPr>
                        <a:rPr lang="en-US" altLang="zh-CN" sz="3200">
                          <a:latin typeface="Cambria Math"/>
                        </a:rPr>
                        <m:t>dist</m:t>
                      </m:r>
                      <m:d>
                        <m:dPr>
                          <m:ctrlPr>
                            <a:rPr lang="en-US" altLang="zh-CN" sz="3200" i="1">
                              <a:latin typeface="Cambria Math"/>
                            </a:rPr>
                          </m:ctrlPr>
                        </m:dPr>
                        <m:e>
                          <m:acc>
                            <m:accPr>
                              <m:chr m:val="⃗"/>
                              <m:ctrlPr>
                                <a:rPr lang="zh-CN" altLang="zh-CN" sz="3200" i="1">
                                  <a:latin typeface="Cambria Math"/>
                                </a:rPr>
                              </m:ctrlPr>
                            </m:accPr>
                            <m:e>
                              <m:r>
                                <a:rPr lang="en-US" altLang="zh-CN" sz="3200" i="1">
                                  <a:latin typeface="Cambria Math"/>
                                </a:rPr>
                                <m:t>𝑥</m:t>
                              </m:r>
                            </m:e>
                          </m:acc>
                          <m:r>
                            <a:rPr lang="en-US" altLang="zh-CN" sz="3200" i="1">
                              <a:latin typeface="Cambria Math"/>
                            </a:rPr>
                            <m:t>,</m:t>
                          </m:r>
                          <m:acc>
                            <m:accPr>
                              <m:chr m:val="⃗"/>
                              <m:ctrlPr>
                                <a:rPr lang="zh-CN" altLang="zh-CN" sz="3200" i="1">
                                  <a:latin typeface="Cambria Math"/>
                                </a:rPr>
                              </m:ctrlPr>
                            </m:accPr>
                            <m:e>
                              <m:r>
                                <a:rPr lang="en-US" altLang="zh-CN" sz="3200" i="1">
                                  <a:latin typeface="Cambria Math"/>
                                </a:rPr>
                                <m:t>𝑦</m:t>
                              </m:r>
                            </m:e>
                          </m:acc>
                        </m:e>
                      </m:d>
                      <m:r>
                        <a:rPr lang="en-US" altLang="zh-CN" sz="3200" i="1">
                          <a:latin typeface="Cambria Math"/>
                        </a:rPr>
                        <m:t>=</m:t>
                      </m:r>
                      <m:rad>
                        <m:radPr>
                          <m:degHide m:val="on"/>
                          <m:ctrlPr>
                            <a:rPr lang="en-US" altLang="zh-CN" sz="3200" i="1" smtClean="0">
                              <a:latin typeface="Cambria Math"/>
                            </a:rPr>
                          </m:ctrlPr>
                        </m:radPr>
                        <m:deg/>
                        <m:e>
                          <m:sSup>
                            <m:sSupPr>
                              <m:ctrlPr>
                                <a:rPr lang="en-US" altLang="zh-CN" sz="3200" i="1" smtClean="0">
                                  <a:latin typeface="Cambria Math"/>
                                </a:rPr>
                              </m:ctrlPr>
                            </m:sSupPr>
                            <m:e>
                              <m:d>
                                <m:dPr>
                                  <m:ctrlPr>
                                    <a:rPr lang="en-US" altLang="zh-CN" sz="3200" i="1" smtClean="0">
                                      <a:latin typeface="Cambria Math"/>
                                    </a:rPr>
                                  </m:ctrlPr>
                                </m:dPr>
                                <m:e>
                                  <m:sSub>
                                    <m:sSubPr>
                                      <m:ctrlPr>
                                        <a:rPr lang="en-US" altLang="zh-CN" sz="3200" i="1">
                                          <a:latin typeface="Cambria Math"/>
                                        </a:rPr>
                                      </m:ctrlPr>
                                    </m:sSubPr>
                                    <m:e>
                                      <m:r>
                                        <a:rPr lang="en-US" altLang="zh-CN" sz="3200" i="1">
                                          <a:latin typeface="Cambria Math"/>
                                        </a:rPr>
                                        <m:t>𝑥</m:t>
                                      </m:r>
                                    </m:e>
                                    <m:sub>
                                      <m:r>
                                        <a:rPr lang="en-US" altLang="zh-CN" sz="3200" i="1">
                                          <a:latin typeface="Cambria Math"/>
                                        </a:rPr>
                                        <m:t>1</m:t>
                                      </m:r>
                                    </m:sub>
                                  </m:sSub>
                                  <m:r>
                                    <a:rPr lang="en-US" altLang="zh-CN" sz="3200" i="1">
                                      <a:latin typeface="Cambria Math"/>
                                    </a:rPr>
                                    <m:t>−</m:t>
                                  </m:r>
                                  <m:sSub>
                                    <m:sSubPr>
                                      <m:ctrlPr>
                                        <a:rPr lang="en-US" altLang="zh-CN" sz="3200" i="1">
                                          <a:latin typeface="Cambria Math"/>
                                        </a:rPr>
                                      </m:ctrlPr>
                                    </m:sSubPr>
                                    <m:e>
                                      <m:r>
                                        <a:rPr lang="en-US" altLang="zh-CN" sz="3200" i="1">
                                          <a:latin typeface="Cambria Math"/>
                                        </a:rPr>
                                        <m:t>𝑦</m:t>
                                      </m:r>
                                    </m:e>
                                    <m:sub>
                                      <m:r>
                                        <a:rPr lang="en-US" altLang="zh-CN" sz="3200" i="1">
                                          <a:latin typeface="Cambria Math"/>
                                        </a:rPr>
                                        <m:t>1</m:t>
                                      </m:r>
                                    </m:sub>
                                  </m:sSub>
                                </m:e>
                              </m:d>
                            </m:e>
                            <m:sup>
                              <m:r>
                                <a:rPr lang="en-US" altLang="zh-CN" sz="3200" b="0" i="1" smtClean="0">
                                  <a:latin typeface="Cambria Math"/>
                                </a:rPr>
                                <m:t>2</m:t>
                              </m:r>
                            </m:sup>
                          </m:sSup>
                          <m:r>
                            <a:rPr lang="en-US" altLang="zh-CN" sz="3200" b="0" i="1" smtClean="0">
                              <a:latin typeface="Cambria Math"/>
                            </a:rPr>
                            <m:t>+</m:t>
                          </m:r>
                          <m:sSup>
                            <m:sSupPr>
                              <m:ctrlPr>
                                <a:rPr lang="en-US" altLang="zh-CN" sz="3200" i="1">
                                  <a:latin typeface="Cambria Math"/>
                                </a:rPr>
                              </m:ctrlPr>
                            </m:sSupPr>
                            <m:e>
                              <m:d>
                                <m:dPr>
                                  <m:ctrlPr>
                                    <a:rPr lang="en-US" altLang="zh-CN" sz="3200" i="1">
                                      <a:latin typeface="Cambria Math"/>
                                    </a:rPr>
                                  </m:ctrlPr>
                                </m:dPr>
                                <m:e>
                                  <m:sSub>
                                    <m:sSubPr>
                                      <m:ctrlPr>
                                        <a:rPr lang="en-US" altLang="zh-CN" sz="3200" i="1">
                                          <a:latin typeface="Cambria Math"/>
                                        </a:rPr>
                                      </m:ctrlPr>
                                    </m:sSubPr>
                                    <m:e>
                                      <m:r>
                                        <a:rPr lang="en-US" altLang="zh-CN" sz="3200" i="1">
                                          <a:latin typeface="Cambria Math"/>
                                        </a:rPr>
                                        <m:t>𝑥</m:t>
                                      </m:r>
                                    </m:e>
                                    <m:sub>
                                      <m:r>
                                        <a:rPr lang="en-US" altLang="zh-CN" sz="3200" b="0" i="1" smtClean="0">
                                          <a:latin typeface="Cambria Math"/>
                                        </a:rPr>
                                        <m:t>2</m:t>
                                      </m:r>
                                    </m:sub>
                                  </m:sSub>
                                  <m:r>
                                    <a:rPr lang="en-US" altLang="zh-CN" sz="3200" i="1">
                                      <a:latin typeface="Cambria Math"/>
                                    </a:rPr>
                                    <m:t>−</m:t>
                                  </m:r>
                                  <m:sSub>
                                    <m:sSubPr>
                                      <m:ctrlPr>
                                        <a:rPr lang="en-US" altLang="zh-CN" sz="3200" i="1">
                                          <a:latin typeface="Cambria Math"/>
                                        </a:rPr>
                                      </m:ctrlPr>
                                    </m:sSubPr>
                                    <m:e>
                                      <m:r>
                                        <a:rPr lang="en-US" altLang="zh-CN" sz="3200" i="1">
                                          <a:latin typeface="Cambria Math"/>
                                        </a:rPr>
                                        <m:t>𝑦</m:t>
                                      </m:r>
                                    </m:e>
                                    <m:sub>
                                      <m:r>
                                        <a:rPr lang="en-US" altLang="zh-CN" sz="3200" b="0" i="1" smtClean="0">
                                          <a:latin typeface="Cambria Math"/>
                                        </a:rPr>
                                        <m:t>2</m:t>
                                      </m:r>
                                    </m:sub>
                                  </m:sSub>
                                </m:e>
                              </m:d>
                            </m:e>
                            <m:sup>
                              <m:r>
                                <a:rPr lang="en-US" altLang="zh-CN" sz="3200" i="1">
                                  <a:latin typeface="Cambria Math"/>
                                </a:rPr>
                                <m:t>2</m:t>
                              </m:r>
                            </m:sup>
                          </m:sSup>
                          <m:r>
                            <a:rPr lang="en-US" altLang="zh-CN" sz="3200" b="0" i="1" smtClean="0">
                              <a:latin typeface="Cambria Math"/>
                            </a:rPr>
                            <m:t>+</m:t>
                          </m:r>
                          <m:r>
                            <a:rPr lang="en-US" altLang="zh-CN" sz="3200" b="0" i="1" smtClean="0">
                              <a:latin typeface="Cambria Math"/>
                              <a:ea typeface="Cambria Math"/>
                            </a:rPr>
                            <m:t>⋯+</m:t>
                          </m:r>
                          <m:sSup>
                            <m:sSupPr>
                              <m:ctrlPr>
                                <a:rPr lang="en-US" altLang="zh-CN" sz="3200" i="1">
                                  <a:latin typeface="Cambria Math"/>
                                </a:rPr>
                              </m:ctrlPr>
                            </m:sSupPr>
                            <m:e>
                              <m:d>
                                <m:dPr>
                                  <m:ctrlPr>
                                    <a:rPr lang="en-US" altLang="zh-CN" sz="3200" i="1">
                                      <a:latin typeface="Cambria Math"/>
                                    </a:rPr>
                                  </m:ctrlPr>
                                </m:dPr>
                                <m:e>
                                  <m:sSub>
                                    <m:sSubPr>
                                      <m:ctrlPr>
                                        <a:rPr lang="en-US" altLang="zh-CN" sz="3200" i="1">
                                          <a:latin typeface="Cambria Math"/>
                                        </a:rPr>
                                      </m:ctrlPr>
                                    </m:sSubPr>
                                    <m:e>
                                      <m:r>
                                        <a:rPr lang="en-US" altLang="zh-CN" sz="3200" i="1">
                                          <a:latin typeface="Cambria Math"/>
                                        </a:rPr>
                                        <m:t>𝑥</m:t>
                                      </m:r>
                                    </m:e>
                                    <m:sub>
                                      <m:r>
                                        <a:rPr lang="en-US" altLang="zh-CN" sz="3200" b="0" i="1" smtClean="0">
                                          <a:latin typeface="Cambria Math"/>
                                        </a:rPr>
                                        <m:t>𝑉</m:t>
                                      </m:r>
                                    </m:sub>
                                  </m:sSub>
                                  <m:r>
                                    <a:rPr lang="en-US" altLang="zh-CN" sz="3200" i="1">
                                      <a:latin typeface="Cambria Math"/>
                                    </a:rPr>
                                    <m:t>−</m:t>
                                  </m:r>
                                  <m:sSub>
                                    <m:sSubPr>
                                      <m:ctrlPr>
                                        <a:rPr lang="en-US" altLang="zh-CN" sz="3200" i="1">
                                          <a:latin typeface="Cambria Math"/>
                                        </a:rPr>
                                      </m:ctrlPr>
                                    </m:sSubPr>
                                    <m:e>
                                      <m:r>
                                        <a:rPr lang="en-US" altLang="zh-CN" sz="3200" i="1">
                                          <a:latin typeface="Cambria Math"/>
                                        </a:rPr>
                                        <m:t>𝑦</m:t>
                                      </m:r>
                                    </m:e>
                                    <m:sub>
                                      <m:r>
                                        <a:rPr lang="en-US" altLang="zh-CN" sz="3200" b="0" i="1" smtClean="0">
                                          <a:latin typeface="Cambria Math"/>
                                        </a:rPr>
                                        <m:t>𝑉</m:t>
                                      </m:r>
                                    </m:sub>
                                  </m:sSub>
                                </m:e>
                              </m:d>
                            </m:e>
                            <m:sup>
                              <m:r>
                                <a:rPr lang="en-US" altLang="zh-CN" sz="3200" i="1">
                                  <a:latin typeface="Cambria Math"/>
                                </a:rPr>
                                <m:t>2</m:t>
                              </m:r>
                            </m:sup>
                          </m:sSup>
                        </m:e>
                      </m:rad>
                    </m:oMath>
                  </m:oMathPara>
                </a14:m>
                <a:endParaRPr lang="zh-CN" altLang="en-US" sz="3200" dirty="0">
                  <a:latin typeface="Times New Roman" pitchFamily="18" charset="0"/>
                </a:endParaRPr>
              </a:p>
              <a:p>
                <a:pPr>
                  <a:lnSpc>
                    <a:spcPct val="150000"/>
                  </a:lnSpc>
                </a:pPr>
                <a14:m>
                  <m:oMath xmlns:m="http://schemas.openxmlformats.org/officeDocument/2006/math">
                    <m:r>
                      <a:rPr lang="en-US" altLang="zh-CN" sz="3200" i="1" dirty="0" smtClean="0">
                        <a:latin typeface="Cambria Math"/>
                        <a:cs typeface="Times New Roman" panose="02020603050405020304" pitchFamily="18" charset="0"/>
                      </a:rPr>
                      <m:t>𝑞</m:t>
                    </m:r>
                    <m:r>
                      <a:rPr lang="en-US" altLang="zh-CN" sz="3200" i="1" dirty="0" smtClean="0">
                        <a:latin typeface="Cambria Math"/>
                        <a:ea typeface="Cambria Math"/>
                        <a:cs typeface="Times New Roman" panose="02020603050405020304" pitchFamily="18" charset="0"/>
                      </a:rPr>
                      <m:t>→</m:t>
                    </m:r>
                    <m:r>
                      <a:rPr lang="en-US" altLang="zh-CN" sz="3200" i="1" dirty="0">
                        <a:latin typeface="Cambria Math"/>
                        <a:cs typeface="Times New Roman" panose="02020603050405020304" pitchFamily="18" charset="0"/>
                        <a:sym typeface="Symbol" panose="05050102010706020507" pitchFamily="18" charset="2"/>
                      </a:rPr>
                      <m:t></m:t>
                    </m:r>
                  </m:oMath>
                </a14:m>
                <a:r>
                  <a:rPr lang="zh-CN" altLang="en-US" sz="3200" dirty="0">
                    <a:latin typeface="Times New Roman" pitchFamily="18" charset="0"/>
                    <a:cs typeface="Times New Roman" panose="02020603050405020304" pitchFamily="18" charset="0"/>
                    <a:sym typeface="Symbol" panose="05050102010706020507" pitchFamily="18" charset="2"/>
                  </a:rPr>
                  <a:t>：上确界（</a:t>
                </a:r>
                <a:r>
                  <a:rPr lang="en-US" altLang="zh-CN" sz="3200" dirty="0" err="1">
                    <a:latin typeface="Times New Roman" pitchFamily="18" charset="0"/>
                    <a:cs typeface="Times New Roman" panose="02020603050405020304" pitchFamily="18" charset="0"/>
                    <a:sym typeface="Symbol" panose="05050102010706020507" pitchFamily="18" charset="2"/>
                  </a:rPr>
                  <a:t>supremum</a:t>
                </a:r>
                <a:r>
                  <a:rPr lang="zh-CN" altLang="en-US" sz="3200" dirty="0">
                    <a:latin typeface="Times New Roman" pitchFamily="18" charset="0"/>
                    <a:cs typeface="Times New Roman" panose="02020603050405020304" pitchFamily="18" charset="0"/>
                    <a:sym typeface="Symbol" panose="05050102010706020507" pitchFamily="18" charset="2"/>
                  </a:rPr>
                  <a:t>）</a:t>
                </a:r>
                <a:r>
                  <a:rPr lang="zh-CN" altLang="en-US" sz="3200" dirty="0" smtClean="0">
                    <a:latin typeface="Times New Roman" pitchFamily="18" charset="0"/>
                    <a:cs typeface="Times New Roman" panose="02020603050405020304" pitchFamily="18" charset="0"/>
                    <a:sym typeface="Symbol" panose="05050102010706020507" pitchFamily="18" charset="2"/>
                  </a:rPr>
                  <a:t>距离</a:t>
                </a:r>
                <a:endParaRPr lang="en-US" altLang="zh-CN" sz="3200" dirty="0" smtClean="0">
                  <a:latin typeface="Times New Roman" pitchFamily="18" charset="0"/>
                  <a:cs typeface="Times New Roman" panose="02020603050405020304" pitchFamily="18" charset="0"/>
                  <a:sym typeface="Symbol" panose="05050102010706020507" pitchFamily="18" charset="2"/>
                </a:endParaRPr>
              </a:p>
              <a:p>
                <a:pPr marL="0" indent="0">
                  <a:lnSpc>
                    <a:spcPct val="150000"/>
                  </a:lnSpc>
                  <a:buNone/>
                </a:pPr>
                <a14:m>
                  <m:oMathPara xmlns:m="http://schemas.openxmlformats.org/officeDocument/2006/math">
                    <m:oMathParaPr>
                      <m:jc m:val="centerGroup"/>
                    </m:oMathParaPr>
                    <m:oMath xmlns:m="http://schemas.openxmlformats.org/officeDocument/2006/math">
                      <m:r>
                        <m:rPr>
                          <m:sty m:val="p"/>
                        </m:rPr>
                        <a:rPr lang="en-US" altLang="zh-CN" sz="3200">
                          <a:latin typeface="Cambria Math"/>
                        </a:rPr>
                        <m:t>dist</m:t>
                      </m:r>
                      <m:d>
                        <m:dPr>
                          <m:ctrlPr>
                            <a:rPr lang="en-US" altLang="zh-CN" sz="3200" i="1">
                              <a:latin typeface="Cambria Math"/>
                            </a:rPr>
                          </m:ctrlPr>
                        </m:dPr>
                        <m:e>
                          <m:acc>
                            <m:accPr>
                              <m:chr m:val="⃗"/>
                              <m:ctrlPr>
                                <a:rPr lang="zh-CN" altLang="zh-CN" sz="3200" i="1">
                                  <a:latin typeface="Cambria Math"/>
                                </a:rPr>
                              </m:ctrlPr>
                            </m:accPr>
                            <m:e>
                              <m:r>
                                <a:rPr lang="en-US" altLang="zh-CN" sz="3200" i="1">
                                  <a:latin typeface="Cambria Math"/>
                                </a:rPr>
                                <m:t>𝑥</m:t>
                              </m:r>
                            </m:e>
                          </m:acc>
                          <m:r>
                            <a:rPr lang="en-US" altLang="zh-CN" sz="3200" i="1">
                              <a:latin typeface="Cambria Math"/>
                            </a:rPr>
                            <m:t>,</m:t>
                          </m:r>
                          <m:acc>
                            <m:accPr>
                              <m:chr m:val="⃗"/>
                              <m:ctrlPr>
                                <a:rPr lang="zh-CN" altLang="zh-CN" sz="3200" i="1">
                                  <a:latin typeface="Cambria Math"/>
                                </a:rPr>
                              </m:ctrlPr>
                            </m:accPr>
                            <m:e>
                              <m:r>
                                <a:rPr lang="en-US" altLang="zh-CN" sz="3200" i="1">
                                  <a:latin typeface="Cambria Math"/>
                                </a:rPr>
                                <m:t>𝑦</m:t>
                              </m:r>
                            </m:e>
                          </m:acc>
                        </m:e>
                      </m:d>
                      <m:r>
                        <a:rPr lang="en-US" altLang="zh-CN" sz="3200" i="1">
                          <a:latin typeface="Cambria Math"/>
                        </a:rPr>
                        <m:t>=</m:t>
                      </m:r>
                      <m:func>
                        <m:funcPr>
                          <m:ctrlPr>
                            <a:rPr lang="en-US" altLang="zh-CN" sz="3200" i="1" smtClean="0">
                              <a:latin typeface="Cambria Math"/>
                            </a:rPr>
                          </m:ctrlPr>
                        </m:funcPr>
                        <m:fName>
                          <m:limLow>
                            <m:limLowPr>
                              <m:ctrlPr>
                                <a:rPr lang="en-US" altLang="zh-CN" sz="3200" i="1" smtClean="0">
                                  <a:latin typeface="Cambria Math"/>
                                </a:rPr>
                              </m:ctrlPr>
                            </m:limLowPr>
                            <m:e>
                              <m:r>
                                <m:rPr>
                                  <m:sty m:val="p"/>
                                </m:rPr>
                                <a:rPr lang="en-US" altLang="zh-CN" sz="3200" i="0" smtClean="0">
                                  <a:latin typeface="Cambria Math"/>
                                </a:rPr>
                                <m:t>max</m:t>
                              </m:r>
                            </m:e>
                            <m:lim>
                              <m:r>
                                <a:rPr lang="en-US" altLang="zh-CN" sz="3200" b="0" i="1" smtClean="0">
                                  <a:latin typeface="Cambria Math"/>
                                </a:rPr>
                                <m:t>𝑣</m:t>
                              </m:r>
                            </m:lim>
                          </m:limLow>
                        </m:fName>
                        <m:e>
                          <m:d>
                            <m:dPr>
                              <m:begChr m:val="|"/>
                              <m:endChr m:val="|"/>
                              <m:ctrlPr>
                                <a:rPr lang="en-US" altLang="zh-CN" sz="3200" i="1">
                                  <a:latin typeface="Cambria Math"/>
                                </a:rPr>
                              </m:ctrlPr>
                            </m:dPr>
                            <m:e>
                              <m:sSub>
                                <m:sSubPr>
                                  <m:ctrlPr>
                                    <a:rPr lang="en-US" altLang="zh-CN" sz="3200" i="1">
                                      <a:latin typeface="Cambria Math"/>
                                    </a:rPr>
                                  </m:ctrlPr>
                                </m:sSubPr>
                                <m:e>
                                  <m:r>
                                    <a:rPr lang="en-US" altLang="zh-CN" sz="3200" i="1">
                                      <a:latin typeface="Cambria Math"/>
                                    </a:rPr>
                                    <m:t>𝑥</m:t>
                                  </m:r>
                                </m:e>
                                <m:sub>
                                  <m:r>
                                    <a:rPr lang="en-US" altLang="zh-CN" sz="3200" i="1">
                                      <a:latin typeface="Cambria Math"/>
                                    </a:rPr>
                                    <m:t>𝑣</m:t>
                                  </m:r>
                                </m:sub>
                              </m:sSub>
                              <m:r>
                                <a:rPr lang="en-US" altLang="zh-CN" sz="3200" i="1">
                                  <a:latin typeface="Cambria Math"/>
                                </a:rPr>
                                <m:t>−</m:t>
                              </m:r>
                              <m:sSub>
                                <m:sSubPr>
                                  <m:ctrlPr>
                                    <a:rPr lang="en-US" altLang="zh-CN" sz="3200" i="1">
                                      <a:latin typeface="Cambria Math"/>
                                    </a:rPr>
                                  </m:ctrlPr>
                                </m:sSubPr>
                                <m:e>
                                  <m:r>
                                    <a:rPr lang="en-US" altLang="zh-CN" sz="3200" i="1">
                                      <a:latin typeface="Cambria Math"/>
                                    </a:rPr>
                                    <m:t>𝑦</m:t>
                                  </m:r>
                                </m:e>
                                <m:sub>
                                  <m:r>
                                    <a:rPr lang="en-US" altLang="zh-CN" sz="3200" i="1">
                                      <a:latin typeface="Cambria Math"/>
                                    </a:rPr>
                                    <m:t>𝑣</m:t>
                                  </m:r>
                                </m:sub>
                              </m:sSub>
                            </m:e>
                          </m:d>
                        </m:e>
                      </m:func>
                    </m:oMath>
                  </m:oMathPara>
                </a14:m>
                <a:endParaRPr lang="zh-CN" altLang="en-US" sz="3200" dirty="0">
                  <a:latin typeface="Times New Roman" pitchFamily="18" charset="0"/>
                  <a:cs typeface="Times New Roman" panose="02020603050405020304" pitchFamily="18" charset="0"/>
                  <a:sym typeface="Symbol" panose="05050102010706020507" pitchFamily="18" charset="2"/>
                </a:endParaRPr>
              </a:p>
            </p:txBody>
          </p:sp>
        </mc:Choice>
        <mc:Fallback xmlns="">
          <p:sp>
            <p:nvSpPr>
              <p:cNvPr id="839683" name="Rectangle 3"/>
              <p:cNvSpPr>
                <a:spLocks noGrp="1" noRot="1" noChangeAspect="1" noMove="1" noResize="1" noEditPoints="1" noAdjustHandles="1" noChangeArrowheads="1" noChangeShapeType="1" noTextEdit="1"/>
              </p:cNvSpPr>
              <p:nvPr>
                <p:ph type="body" idx="1"/>
              </p:nvPr>
            </p:nvSpPr>
            <p:spPr>
              <a:xfrm>
                <a:off x="711108" y="1295400"/>
                <a:ext cx="10768198" cy="5105400"/>
              </a:xfrm>
              <a:blipFill rotWithShape="1">
                <a:blip r:embed="rId2"/>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124012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40706" name="Object 2"/>
          <p:cNvGraphicFramePr>
            <a:graphicFrameLocks noChangeAspect="1"/>
          </p:cNvGraphicFramePr>
          <p:nvPr/>
        </p:nvGraphicFramePr>
        <p:xfrm>
          <a:off x="-33862" y="1295401"/>
          <a:ext cx="5214788" cy="2855913"/>
        </p:xfrm>
        <a:graphic>
          <a:graphicData uri="http://schemas.openxmlformats.org/presentationml/2006/ole">
            <mc:AlternateContent xmlns:mc="http://schemas.openxmlformats.org/markup-compatibility/2006">
              <mc:Choice xmlns:v="urn:schemas-microsoft-com:vml" Requires="v">
                <p:oleObj spid="_x0000_s26722" name="VISIO" r:id="rId3" imgW="3636000" imgH="2653920" progId="Visio.Drawing.6">
                  <p:embed/>
                </p:oleObj>
              </mc:Choice>
              <mc:Fallback>
                <p:oleObj name="VISIO" r:id="rId3" imgW="3636000" imgH="265392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62" y="1295401"/>
                        <a:ext cx="5214788" cy="285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40707" name="Rectangle 3"/>
          <p:cNvSpPr>
            <a:spLocks noGrp="1" noChangeArrowheads="1"/>
          </p:cNvSpPr>
          <p:nvPr>
            <p:ph type="title"/>
          </p:nvPr>
        </p:nvSpPr>
        <p:spPr>
          <a:xfrm>
            <a:off x="1219041" y="171451"/>
            <a:ext cx="10666611" cy="487363"/>
          </a:xfrm>
        </p:spPr>
        <p:txBody>
          <a:bodyPr/>
          <a:lstStyle/>
          <a:p>
            <a:r>
              <a:rPr lang="zh-CN" altLang="en-US" sz="4000" b="1" dirty="0">
                <a:latin typeface="微软雅黑" panose="020B0503020204020204" pitchFamily="34" charset="-122"/>
                <a:ea typeface="微软雅黑" panose="020B0503020204020204" pitchFamily="34" charset="-122"/>
              </a:rPr>
              <a:t>明氏（</a:t>
            </a:r>
            <a:r>
              <a:rPr lang="en-US" altLang="zh-CN" sz="4000" b="1" dirty="0" err="1">
                <a:latin typeface="微软雅黑" panose="020B0503020204020204" pitchFamily="34" charset="-122"/>
                <a:ea typeface="微软雅黑" panose="020B0503020204020204" pitchFamily="34" charset="-122"/>
              </a:rPr>
              <a:t>Minkowski</a:t>
            </a:r>
            <a:r>
              <a:rPr lang="zh-CN" altLang="en-US" sz="4000" b="1" dirty="0">
                <a:latin typeface="微软雅黑" panose="020B0503020204020204" pitchFamily="34" charset="-122"/>
                <a:ea typeface="微软雅黑" panose="020B0503020204020204" pitchFamily="34" charset="-122"/>
              </a:rPr>
              <a:t>）距离（</a:t>
            </a:r>
            <a:r>
              <a:rPr lang="en-US" altLang="zh-CN" sz="4000" b="1" dirty="0">
                <a:latin typeface="微软雅黑" panose="020B0503020204020204" pitchFamily="34" charset="-122"/>
                <a:ea typeface="微软雅黑" panose="020B0503020204020204" pitchFamily="34" charset="-122"/>
              </a:rPr>
              <a:t>3/3</a:t>
            </a:r>
            <a:r>
              <a:rPr lang="zh-CN" altLang="en-US" sz="4000" b="1" dirty="0">
                <a:latin typeface="微软雅黑" panose="020B0503020204020204" pitchFamily="34" charset="-122"/>
                <a:ea typeface="微软雅黑" panose="020B0503020204020204" pitchFamily="34" charset="-122"/>
              </a:rPr>
              <a:t>）</a:t>
            </a:r>
          </a:p>
        </p:txBody>
      </p:sp>
      <p:graphicFrame>
        <p:nvGraphicFramePr>
          <p:cNvPr id="840708" name="Object 4"/>
          <p:cNvGraphicFramePr>
            <a:graphicFrameLocks noChangeAspect="1"/>
          </p:cNvGraphicFramePr>
          <p:nvPr/>
        </p:nvGraphicFramePr>
        <p:xfrm>
          <a:off x="304761" y="4081463"/>
          <a:ext cx="4247598" cy="1466850"/>
        </p:xfrm>
        <a:graphic>
          <a:graphicData uri="http://schemas.openxmlformats.org/presentationml/2006/ole">
            <mc:AlternateContent xmlns:mc="http://schemas.openxmlformats.org/markup-compatibility/2006">
              <mc:Choice xmlns:v="urn:schemas-microsoft-com:vml" Requires="v">
                <p:oleObj spid="_x0000_s26723" name="Worksheet" r:id="rId5" imgW="1836725" imgH="846287" progId="Excel.Sheet.8">
                  <p:embed/>
                </p:oleObj>
              </mc:Choice>
              <mc:Fallback>
                <p:oleObj name="Worksheet" r:id="rId5" imgW="1836725" imgH="846287" progId="Excel.Shee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761" y="4081463"/>
                        <a:ext cx="4247598"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0709" name="Object 5"/>
          <p:cNvGraphicFramePr>
            <a:graphicFrameLocks noChangeAspect="1"/>
          </p:cNvGraphicFramePr>
          <p:nvPr/>
        </p:nvGraphicFramePr>
        <p:xfrm>
          <a:off x="4977752" y="1454150"/>
          <a:ext cx="7070863" cy="1422400"/>
        </p:xfrm>
        <a:graphic>
          <a:graphicData uri="http://schemas.openxmlformats.org/presentationml/2006/ole">
            <mc:AlternateContent xmlns:mc="http://schemas.openxmlformats.org/markup-compatibility/2006">
              <mc:Choice xmlns:v="urn:schemas-microsoft-com:vml" Requires="v">
                <p:oleObj spid="_x0000_s26724" name="工作表" r:id="rId7" imgW="3057675" imgH="819351" progId="Excel.Sheet.8">
                  <p:embed/>
                </p:oleObj>
              </mc:Choice>
              <mc:Fallback>
                <p:oleObj name="工作表" r:id="rId7" imgW="3057675" imgH="819351" progId="Excel.Sheet.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77752" y="1454150"/>
                        <a:ext cx="7070863"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0710" name="Object 6"/>
          <p:cNvGraphicFramePr>
            <a:graphicFrameLocks noChangeAspect="1"/>
          </p:cNvGraphicFramePr>
          <p:nvPr/>
        </p:nvGraphicFramePr>
        <p:xfrm>
          <a:off x="4981986" y="2978151"/>
          <a:ext cx="7072979" cy="1470025"/>
        </p:xfrm>
        <a:graphic>
          <a:graphicData uri="http://schemas.openxmlformats.org/presentationml/2006/ole">
            <mc:AlternateContent xmlns:mc="http://schemas.openxmlformats.org/markup-compatibility/2006">
              <mc:Choice xmlns:v="urn:schemas-microsoft-com:vml" Requires="v">
                <p:oleObj spid="_x0000_s26725" name="工作表" r:id="rId9" imgW="3055925" imgH="846287" progId="Excel.Sheet.8">
                  <p:embed/>
                </p:oleObj>
              </mc:Choice>
              <mc:Fallback>
                <p:oleObj name="工作表" r:id="rId9" imgW="3055925" imgH="846287" progId="Excel.Sheet.8">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81986" y="2978151"/>
                        <a:ext cx="7072979"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40711" name="Object 7"/>
          <p:cNvGraphicFramePr>
            <a:graphicFrameLocks noChangeAspect="1"/>
          </p:cNvGraphicFramePr>
          <p:nvPr/>
        </p:nvGraphicFramePr>
        <p:xfrm>
          <a:off x="4977752" y="4502150"/>
          <a:ext cx="7111074" cy="1479550"/>
        </p:xfrm>
        <a:graphic>
          <a:graphicData uri="http://schemas.openxmlformats.org/presentationml/2006/ole">
            <mc:AlternateContent xmlns:mc="http://schemas.openxmlformats.org/markup-compatibility/2006">
              <mc:Choice xmlns:v="urn:schemas-microsoft-com:vml" Requires="v">
                <p:oleObj spid="_x0000_s26726" name="工作表" r:id="rId11" imgW="3055925" imgH="861243" progId="Excel.Sheet.8">
                  <p:embed/>
                </p:oleObj>
              </mc:Choice>
              <mc:Fallback>
                <p:oleObj name="工作表" r:id="rId11" imgW="3055925" imgH="861243" progId="Excel.Sheet.8">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77752" y="4502150"/>
                        <a:ext cx="7111074" cy="147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90091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欧氏距离</a:t>
            </a:r>
            <a:r>
              <a:rPr lang="en-US" altLang="zh-CN" dirty="0" smtClean="0"/>
              <a:t>vs.</a:t>
            </a:r>
            <a:r>
              <a:rPr lang="zh-CN" altLang="en-US" dirty="0" smtClean="0"/>
              <a:t>度量型距离</a:t>
            </a:r>
            <a:endParaRPr lang="zh-CN" altLang="en-US" dirty="0"/>
          </a:p>
        </p:txBody>
      </p:sp>
      <p:sp>
        <p:nvSpPr>
          <p:cNvPr id="3" name="内容占位符 2"/>
          <p:cNvSpPr>
            <a:spLocks noGrp="1"/>
          </p:cNvSpPr>
          <p:nvPr>
            <p:ph idx="1"/>
          </p:nvPr>
        </p:nvSpPr>
        <p:spPr/>
        <p:txBody>
          <a:bodyPr/>
          <a:lstStyle/>
          <a:p>
            <a:r>
              <a:rPr lang="zh-CN" altLang="en-US" sz="3200" dirty="0" smtClean="0"/>
              <a:t>欧氏距离显然是度量型的，但并非所有的度量型距离都是欧氏的</a:t>
            </a:r>
            <a:endParaRPr lang="en-US" altLang="zh-CN" sz="3200" dirty="0" smtClean="0"/>
          </a:p>
          <a:p>
            <a:endParaRPr lang="zh-CN" altLang="en-US" sz="3200"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640" y="2209801"/>
            <a:ext cx="7659135" cy="4540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4" name="TextBox 3"/>
              <p:cNvSpPr txBox="1"/>
              <p:nvPr/>
            </p:nvSpPr>
            <p:spPr>
              <a:xfrm>
                <a:off x="9524206" y="3429000"/>
                <a:ext cx="1540358" cy="85529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sz="2400" b="1" i="1" smtClean="0">
                          <a:solidFill>
                            <a:srgbClr val="FF0000"/>
                          </a:solidFill>
                          <a:latin typeface="Cambria Math"/>
                        </a:rPr>
                        <m:t>𝟏</m:t>
                      </m:r>
                      <m:r>
                        <a:rPr lang="en-US" altLang="zh-CN" sz="2400" b="1" i="1" smtClean="0">
                          <a:solidFill>
                            <a:srgbClr val="FF0000"/>
                          </a:solidFill>
                          <a:latin typeface="Cambria Math"/>
                        </a:rPr>
                        <m:t>.</m:t>
                      </m:r>
                      <m:r>
                        <a:rPr lang="en-US" altLang="zh-CN" sz="2400" b="1" i="1" smtClean="0">
                          <a:solidFill>
                            <a:srgbClr val="FF0000"/>
                          </a:solidFill>
                          <a:latin typeface="Cambria Math"/>
                        </a:rPr>
                        <m:t>𝟏</m:t>
                      </m:r>
                      <m:r>
                        <a:rPr lang="en-US" altLang="zh-CN" sz="2400" b="1" i="1" smtClean="0">
                          <a:solidFill>
                            <a:srgbClr val="FF0000"/>
                          </a:solidFill>
                          <a:latin typeface="Cambria Math"/>
                        </a:rPr>
                        <m:t>&lt;</m:t>
                      </m:r>
                      <m:f>
                        <m:fPr>
                          <m:ctrlPr>
                            <a:rPr lang="en-US" altLang="zh-CN" sz="2400" b="1" i="1" smtClean="0">
                              <a:solidFill>
                                <a:srgbClr val="FF0000"/>
                              </a:solidFill>
                              <a:latin typeface="Cambria Math"/>
                            </a:rPr>
                          </m:ctrlPr>
                        </m:fPr>
                        <m:num>
                          <m:r>
                            <a:rPr lang="en-US" altLang="zh-CN" sz="2400" b="1" i="1" smtClean="0">
                              <a:solidFill>
                                <a:srgbClr val="FF0000"/>
                              </a:solidFill>
                              <a:latin typeface="Cambria Math"/>
                            </a:rPr>
                            <m:t>𝟐</m:t>
                          </m:r>
                        </m:num>
                        <m:den>
                          <m:rad>
                            <m:radPr>
                              <m:degHide m:val="on"/>
                              <m:ctrlPr>
                                <a:rPr lang="en-US" altLang="zh-CN" sz="2400" b="1" i="1" smtClean="0">
                                  <a:solidFill>
                                    <a:srgbClr val="FF0000"/>
                                  </a:solidFill>
                                  <a:latin typeface="Cambria Math"/>
                                </a:rPr>
                              </m:ctrlPr>
                            </m:radPr>
                            <m:deg/>
                            <m:e>
                              <m:r>
                                <a:rPr lang="en-US" altLang="zh-CN" sz="2400" b="1" i="1" smtClean="0">
                                  <a:solidFill>
                                    <a:srgbClr val="FF0000"/>
                                  </a:solidFill>
                                  <a:latin typeface="Cambria Math"/>
                                </a:rPr>
                                <m:t>𝟑</m:t>
                              </m:r>
                            </m:e>
                          </m:rad>
                        </m:den>
                      </m:f>
                    </m:oMath>
                  </m:oMathPara>
                </a14:m>
                <a:endParaRPr lang="zh-CN" altLang="en-US" sz="2400" dirty="0">
                  <a:solidFill>
                    <a:srgbClr val="FF0000"/>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9524206" y="3429000"/>
                <a:ext cx="1540358" cy="855299"/>
              </a:xfrm>
              <a:prstGeom prst="rect">
                <a:avLst/>
              </a:prstGeom>
              <a:blipFill rotWithShape="1">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4495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219041" y="171451"/>
            <a:ext cx="10971372" cy="487363"/>
          </a:xfrm>
        </p:spPr>
        <p:txBody>
          <a:bodyPr/>
          <a:lstStyle/>
          <a:p>
            <a:pPr eaLnBrk="1" hangingPunct="1"/>
            <a:r>
              <a:rPr lang="zh-CN" altLang="en-US" sz="3800" dirty="0" smtClean="0"/>
              <a:t>第三章：文本分类</a:t>
            </a:r>
            <a:endParaRPr lang="zh-CN" altLang="en-US" sz="3800" dirty="0"/>
          </a:p>
        </p:txBody>
      </p:sp>
      <p:sp>
        <p:nvSpPr>
          <p:cNvPr id="582659" name="Rectangle 3"/>
          <p:cNvSpPr>
            <a:spLocks noGrp="1" noChangeArrowheads="1"/>
          </p:cNvSpPr>
          <p:nvPr>
            <p:ph type="body" idx="1"/>
          </p:nvPr>
        </p:nvSpPr>
        <p:spPr/>
        <p:txBody>
          <a:bodyPr/>
          <a:lstStyle/>
          <a:p>
            <a:pPr>
              <a:lnSpc>
                <a:spcPct val="125000"/>
              </a:lnSpc>
            </a:pPr>
            <a:r>
              <a:rPr lang="zh-CN" altLang="en-US" sz="3200" dirty="0" smtClean="0">
                <a:latin typeface="Times New Roman" pitchFamily="18" charset="0"/>
              </a:rPr>
              <a:t>引言</a:t>
            </a:r>
            <a:endParaRPr lang="zh-CN" altLang="en-US" sz="3200" dirty="0">
              <a:latin typeface="Times New Roman" pitchFamily="18" charset="0"/>
            </a:endParaRPr>
          </a:p>
          <a:p>
            <a:pPr>
              <a:lnSpc>
                <a:spcPct val="125000"/>
              </a:lnSpc>
            </a:pPr>
            <a:r>
              <a:rPr lang="zh-CN" altLang="en-US" sz="3200" dirty="0" smtClean="0">
                <a:latin typeface="Times New Roman" pitchFamily="18" charset="0"/>
              </a:rPr>
              <a:t>朴素贝叶斯分类器</a:t>
            </a:r>
            <a:endParaRPr lang="zh-CN" altLang="en-US" sz="3200" dirty="0">
              <a:latin typeface="Times New Roman" pitchFamily="18" charset="0"/>
            </a:endParaRPr>
          </a:p>
          <a:p>
            <a:pPr>
              <a:lnSpc>
                <a:spcPct val="125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支持向量机（</a:t>
            </a:r>
            <a:r>
              <a:rPr lang="en-US" altLang="zh-CN" sz="3200" dirty="0">
                <a:latin typeface="Times New Roman" pitchFamily="18" charset="0"/>
              </a:rPr>
              <a:t>SVM</a:t>
            </a:r>
            <a:r>
              <a:rPr lang="zh-CN" altLang="en-US" sz="3200" dirty="0">
                <a:latin typeface="Times New Roman" pitchFamily="18" charset="0"/>
              </a:rPr>
              <a:t>）</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性能评价方法</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本章小节</a:t>
            </a:r>
            <a:endParaRPr lang="zh-CN" altLang="en-US" sz="3200" dirty="0">
              <a:latin typeface="Times New Roman" pitchFamily="18" charset="0"/>
            </a:endParaRPr>
          </a:p>
        </p:txBody>
      </p:sp>
    </p:spTree>
    <p:extLst>
      <p:ext uri="{BB962C8B-B14F-4D97-AF65-F5344CB8AC3E}">
        <p14:creationId xmlns:p14="http://schemas.microsoft.com/office/powerpoint/2010/main" val="383685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82659">
                                            <p:txEl>
                                              <p:pRg st="3" end="3"/>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线性分类器（</a:t>
            </a:r>
            <a:r>
              <a:rPr lang="en-US" altLang="zh-CN" sz="4000" b="1" smtClean="0">
                <a:latin typeface="微软雅黑" panose="020B0503020204020204" pitchFamily="34" charset="-122"/>
                <a:ea typeface="微软雅黑" panose="020B0503020204020204" pitchFamily="34" charset="-122"/>
              </a:rPr>
              <a:t>1/5</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grpSp>
        <p:nvGrpSpPr>
          <p:cNvPr id="4" name="组合 3"/>
          <p:cNvGrpSpPr/>
          <p:nvPr/>
        </p:nvGrpSpPr>
        <p:grpSpPr>
          <a:xfrm>
            <a:off x="456406" y="2362200"/>
            <a:ext cx="5789613" cy="3886200"/>
            <a:chOff x="1570831" y="2895600"/>
            <a:chExt cx="5789613" cy="3886200"/>
          </a:xfrm>
        </p:grpSpPr>
        <p:grpSp>
          <p:nvGrpSpPr>
            <p:cNvPr id="63" name="Group 10"/>
            <p:cNvGrpSpPr>
              <a:grpSpLocks/>
            </p:cNvGrpSpPr>
            <p:nvPr/>
          </p:nvGrpSpPr>
          <p:grpSpPr bwMode="auto">
            <a:xfrm>
              <a:off x="1570831" y="2895600"/>
              <a:ext cx="1933575" cy="854075"/>
              <a:chOff x="277" y="1485"/>
              <a:chExt cx="1218" cy="538"/>
            </a:xfrm>
          </p:grpSpPr>
          <p:sp>
            <p:nvSpPr>
              <p:cNvPr id="64"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65"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6"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67"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68"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69"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0"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1"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2"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7"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8"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4"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5"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6"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2"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3"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5"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6"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7"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8"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9"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0"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1"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2"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04" name="Line 51"/>
          <p:cNvSpPr>
            <a:spLocks noChangeShapeType="1"/>
          </p:cNvSpPr>
          <p:nvPr/>
        </p:nvSpPr>
        <p:spPr bwMode="auto">
          <a:xfrm flipV="1">
            <a:off x="2740819" y="2743200"/>
            <a:ext cx="3124200" cy="3048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mc:AlternateContent xmlns:mc="http://schemas.openxmlformats.org/markup-compatibility/2006" xmlns:a14="http://schemas.microsoft.com/office/drawing/2010/main">
        <mc:Choice Requires="a14">
          <p:sp>
            <p:nvSpPr>
              <p:cNvPr id="107" name="Rectangle 54"/>
              <p:cNvSpPr>
                <a:spLocks noChangeArrowheads="1"/>
              </p:cNvSpPr>
              <p:nvPr/>
            </p:nvSpPr>
            <p:spPr bwMode="auto">
              <a:xfrm rot="-2733336">
                <a:off x="4112419" y="3276600"/>
                <a:ext cx="2438400" cy="304800"/>
              </a:xfrm>
              <a:prstGeom prst="rect">
                <a:avLst/>
              </a:prstGeom>
              <a:noFill/>
              <a:ln>
                <a:noFill/>
              </a:ln>
              <a:effectLst/>
              <a:extLst>
                <a:ext uri="{909E8E84-426E-40DD-AFC4-6F175D3DCCD1}">
                  <a14:hiddenFill>
                    <a:solidFill>
                      <a:schemeClr val="accent1"/>
                    </a:solidFill>
                  </a14:hiddenFill>
                </a:ext>
                <a:ext uri="{91240B29-F687-4F45-9708-019B960494DF}">
                  <a14:hiddenLine w="9525"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14:m>
                  <m:oMathPara xmlns:m="http://schemas.openxmlformats.org/officeDocument/2006/math">
                    <m:oMathParaPr>
                      <m:jc m:val="centerGroup"/>
                    </m:oMathParaPr>
                    <m:oMath xmlns:m="http://schemas.openxmlformats.org/officeDocument/2006/math">
                      <m:r>
                        <a:rPr lang="en-US" altLang="zh-CN" i="1" dirty="0" smtClean="0">
                          <a:solidFill>
                            <a:srgbClr val="00CC00"/>
                          </a:solidFill>
                          <a:latin typeface="Cambria Math"/>
                          <a:ea typeface="宋体" panose="02010600030101010101" pitchFamily="2" charset="-122"/>
                        </a:rPr>
                        <m:t>𝑤</m:t>
                      </m:r>
                      <m:r>
                        <a:rPr lang="en-US" altLang="zh-CN" i="1" dirty="0">
                          <a:latin typeface="Cambria Math"/>
                          <a:ea typeface="宋体" panose="02010600030101010101" pitchFamily="2" charset="-122"/>
                        </a:rPr>
                        <m:t> </m:t>
                      </m:r>
                      <m:r>
                        <a:rPr lang="en-US" altLang="zh-CN" i="1" dirty="0">
                          <a:latin typeface="Cambria Math"/>
                          <a:ea typeface="宋体" panose="02010600030101010101" pitchFamily="2" charset="-122"/>
                        </a:rPr>
                        <m:t>𝑥</m:t>
                      </m:r>
                      <m:r>
                        <a:rPr lang="en-US" altLang="zh-CN" i="1" dirty="0">
                          <a:solidFill>
                            <a:srgbClr val="00CC00"/>
                          </a:solidFill>
                          <a:latin typeface="Cambria Math"/>
                          <a:ea typeface="宋体" panose="02010600030101010101" pitchFamily="2" charset="-122"/>
                        </a:rPr>
                        <m:t> </m:t>
                      </m:r>
                      <m:r>
                        <a:rPr lang="en-US" altLang="zh-CN" i="1" dirty="0">
                          <a:latin typeface="Cambria Math"/>
                          <a:ea typeface="宋体" panose="02010600030101010101" pitchFamily="2" charset="-122"/>
                        </a:rPr>
                        <m:t>+ </m:t>
                      </m:r>
                      <m:r>
                        <a:rPr lang="en-US" altLang="zh-CN" i="1" dirty="0">
                          <a:solidFill>
                            <a:srgbClr val="00CC00"/>
                          </a:solidFill>
                          <a:latin typeface="Cambria Math"/>
                          <a:ea typeface="宋体" panose="02010600030101010101" pitchFamily="2" charset="-122"/>
                        </a:rPr>
                        <m:t>𝑏</m:t>
                      </m:r>
                      <m:r>
                        <a:rPr lang="en-US" altLang="zh-CN" i="1" dirty="0">
                          <a:solidFill>
                            <a:srgbClr val="00CC00"/>
                          </a:solidFill>
                          <a:latin typeface="Cambria Math"/>
                          <a:ea typeface="宋体" panose="02010600030101010101" pitchFamily="2" charset="-122"/>
                        </a:rPr>
                        <m:t>=0</m:t>
                      </m:r>
                    </m:oMath>
                  </m:oMathPara>
                </a14:m>
                <a:endParaRPr lang="en-US" altLang="zh-CN" i="1" dirty="0">
                  <a:solidFill>
                    <a:srgbClr val="00CC00"/>
                  </a:solidFill>
                  <a:latin typeface="Times New Roman" panose="02020603050405020304" pitchFamily="18" charset="0"/>
                  <a:ea typeface="宋体" panose="02010600030101010101" pitchFamily="2" charset="-122"/>
                </a:endParaRPr>
              </a:p>
            </p:txBody>
          </p:sp>
        </mc:Choice>
        <mc:Fallback xmlns="">
          <p:sp>
            <p:nvSpPr>
              <p:cNvPr id="107" name="Rectangle 54"/>
              <p:cNvSpPr>
                <a:spLocks noRot="1" noChangeAspect="1" noMove="1" noResize="1" noEditPoints="1" noAdjustHandles="1" noChangeArrowheads="1" noChangeShapeType="1" noTextEdit="1"/>
              </p:cNvSpPr>
              <p:nvPr/>
            </p:nvSpPr>
            <p:spPr bwMode="auto">
              <a:xfrm rot="-2733336">
                <a:off x="4112419" y="3276600"/>
                <a:ext cx="2438400" cy="304800"/>
              </a:xfrm>
              <a:prstGeom prst="rect">
                <a:avLst/>
              </a:prstGeom>
              <a:blipFill rotWithShape="1">
                <a:blip r:embed="rId2"/>
                <a:stretch>
                  <a:fillRect/>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Rectangle 55"/>
              <p:cNvSpPr>
                <a:spLocks noChangeArrowheads="1"/>
              </p:cNvSpPr>
              <p:nvPr/>
            </p:nvSpPr>
            <p:spPr bwMode="auto">
              <a:xfrm>
                <a:off x="4837906" y="5691187"/>
                <a:ext cx="2438400" cy="304800"/>
              </a:xfrm>
              <a:prstGeom prst="rect">
                <a:avLst/>
              </a:prstGeom>
              <a:noFill/>
              <a:ln>
                <a:noFill/>
              </a:ln>
              <a:effectLst/>
              <a:extLst>
                <a:ext uri="{909E8E84-426E-40DD-AFC4-6F175D3DCCD1}">
                  <a14:hiddenFill>
                    <a:solidFill>
                      <a:schemeClr val="accent1"/>
                    </a:solidFill>
                  </a14:hiddenFill>
                </a:ext>
                <a:ext uri="{91240B29-F687-4F45-9708-019B960494DF}">
                  <a14:hiddenLine w="9525"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14:m>
                  <m:oMathPara xmlns:m="http://schemas.openxmlformats.org/officeDocument/2006/math">
                    <m:oMathParaPr>
                      <m:jc m:val="centerGroup"/>
                    </m:oMathParaPr>
                    <m:oMath xmlns:m="http://schemas.openxmlformats.org/officeDocument/2006/math">
                      <m:r>
                        <a:rPr lang="en-US" altLang="zh-CN" i="1" dirty="0" smtClean="0">
                          <a:solidFill>
                            <a:srgbClr val="00CC00"/>
                          </a:solidFill>
                          <a:latin typeface="Cambria Math"/>
                          <a:ea typeface="宋体" panose="02010600030101010101" pitchFamily="2" charset="-122"/>
                        </a:rPr>
                        <m:t>𝑤</m:t>
                      </m:r>
                      <m:r>
                        <a:rPr lang="en-US" altLang="zh-CN" i="1" dirty="0">
                          <a:latin typeface="Cambria Math"/>
                          <a:ea typeface="宋体" panose="02010600030101010101" pitchFamily="2" charset="-122"/>
                        </a:rPr>
                        <m:t> </m:t>
                      </m:r>
                      <m:r>
                        <a:rPr lang="en-US" altLang="zh-CN" i="1" dirty="0">
                          <a:latin typeface="Cambria Math"/>
                          <a:ea typeface="宋体" panose="02010600030101010101" pitchFamily="2" charset="-122"/>
                        </a:rPr>
                        <m:t>𝑥</m:t>
                      </m:r>
                      <m:r>
                        <a:rPr lang="en-US" altLang="zh-CN" i="1" dirty="0">
                          <a:solidFill>
                            <a:srgbClr val="00CC00"/>
                          </a:solidFill>
                          <a:latin typeface="Cambria Math"/>
                          <a:ea typeface="宋体" panose="02010600030101010101" pitchFamily="2" charset="-122"/>
                        </a:rPr>
                        <m:t> </m:t>
                      </m:r>
                      <m:r>
                        <a:rPr lang="en-US" altLang="zh-CN" i="1" dirty="0">
                          <a:latin typeface="Cambria Math"/>
                          <a:ea typeface="宋体" panose="02010600030101010101" pitchFamily="2" charset="-122"/>
                        </a:rPr>
                        <m:t>+ </m:t>
                      </m:r>
                      <m:r>
                        <a:rPr lang="en-US" altLang="zh-CN" i="1" dirty="0">
                          <a:solidFill>
                            <a:srgbClr val="00CC00"/>
                          </a:solidFill>
                          <a:latin typeface="Cambria Math"/>
                          <a:ea typeface="宋体" panose="02010600030101010101" pitchFamily="2" charset="-122"/>
                        </a:rPr>
                        <m:t>𝑏</m:t>
                      </m:r>
                      <m:r>
                        <a:rPr lang="en-US" altLang="zh-CN" i="1" dirty="0">
                          <a:solidFill>
                            <a:srgbClr val="00CC00"/>
                          </a:solidFill>
                          <a:latin typeface="Cambria Math"/>
                          <a:ea typeface="宋体" panose="02010600030101010101" pitchFamily="2" charset="-122"/>
                        </a:rPr>
                        <m:t>&lt;0</m:t>
                      </m:r>
                    </m:oMath>
                  </m:oMathPara>
                </a14:m>
                <a:endParaRPr lang="en-US" altLang="zh-CN" i="1" dirty="0">
                  <a:solidFill>
                    <a:srgbClr val="00CC00"/>
                  </a:solidFill>
                  <a:latin typeface="Times New Roman" panose="02020603050405020304" pitchFamily="18" charset="0"/>
                  <a:ea typeface="宋体" panose="02010600030101010101" pitchFamily="2" charset="-122"/>
                </a:endParaRPr>
              </a:p>
            </p:txBody>
          </p:sp>
        </mc:Choice>
        <mc:Fallback xmlns="">
          <p:sp>
            <p:nvSpPr>
              <p:cNvPr id="108" name="Rectangle 55"/>
              <p:cNvSpPr>
                <a:spLocks noRot="1" noChangeAspect="1" noMove="1" noResize="1" noEditPoints="1" noAdjustHandles="1" noChangeArrowheads="1" noChangeShapeType="1" noTextEdit="1"/>
              </p:cNvSpPr>
              <p:nvPr/>
            </p:nvSpPr>
            <p:spPr bwMode="auto">
              <a:xfrm>
                <a:off x="4837906" y="5691187"/>
                <a:ext cx="2438400" cy="304800"/>
              </a:xfrm>
              <a:prstGeom prst="rect">
                <a:avLst/>
              </a:prstGeom>
              <a:blipFill rotWithShape="1">
                <a:blip r:embed="rId3"/>
                <a:stretch>
                  <a:fillRect b="-4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Rectangle 56"/>
              <p:cNvSpPr>
                <a:spLocks noChangeArrowheads="1"/>
              </p:cNvSpPr>
              <p:nvPr/>
            </p:nvSpPr>
            <p:spPr bwMode="auto">
              <a:xfrm>
                <a:off x="2740819" y="2438400"/>
                <a:ext cx="2438400" cy="304800"/>
              </a:xfrm>
              <a:prstGeom prst="rect">
                <a:avLst/>
              </a:prstGeom>
              <a:noFill/>
              <a:ln>
                <a:noFill/>
              </a:ln>
              <a:effectLst/>
              <a:extLst>
                <a:ext uri="{909E8E84-426E-40DD-AFC4-6F175D3DCCD1}">
                  <a14:hiddenFill>
                    <a:solidFill>
                      <a:schemeClr val="accent1"/>
                    </a:solidFill>
                  </a14:hiddenFill>
                </a:ext>
                <a:ext uri="{91240B29-F687-4F45-9708-019B960494DF}">
                  <a14:hiddenLine w="9525"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14:m>
                  <m:oMathPara xmlns:m="http://schemas.openxmlformats.org/officeDocument/2006/math">
                    <m:oMathParaPr>
                      <m:jc m:val="centerGroup"/>
                    </m:oMathParaPr>
                    <m:oMath xmlns:m="http://schemas.openxmlformats.org/officeDocument/2006/math">
                      <m:r>
                        <a:rPr lang="en-US" altLang="zh-CN" i="1" dirty="0" smtClean="0">
                          <a:solidFill>
                            <a:srgbClr val="00CC00"/>
                          </a:solidFill>
                          <a:latin typeface="Cambria Math"/>
                          <a:ea typeface="宋体" panose="02010600030101010101" pitchFamily="2" charset="-122"/>
                        </a:rPr>
                        <m:t>𝑤</m:t>
                      </m:r>
                      <m:r>
                        <a:rPr lang="en-US" altLang="zh-CN" i="1" dirty="0">
                          <a:latin typeface="Cambria Math"/>
                          <a:ea typeface="宋体" panose="02010600030101010101" pitchFamily="2" charset="-122"/>
                        </a:rPr>
                        <m:t> </m:t>
                      </m:r>
                      <m:r>
                        <a:rPr lang="en-US" altLang="zh-CN" i="1" dirty="0">
                          <a:latin typeface="Cambria Math"/>
                          <a:ea typeface="宋体" panose="02010600030101010101" pitchFamily="2" charset="-122"/>
                        </a:rPr>
                        <m:t>𝑥</m:t>
                      </m:r>
                      <m:r>
                        <a:rPr lang="en-US" altLang="zh-CN" i="1" dirty="0">
                          <a:solidFill>
                            <a:srgbClr val="00CC00"/>
                          </a:solidFill>
                          <a:latin typeface="Cambria Math"/>
                          <a:ea typeface="宋体" panose="02010600030101010101" pitchFamily="2" charset="-122"/>
                        </a:rPr>
                        <m:t> </m:t>
                      </m:r>
                      <m:r>
                        <a:rPr lang="en-US" altLang="zh-CN" i="1" dirty="0">
                          <a:latin typeface="Cambria Math"/>
                          <a:ea typeface="宋体" panose="02010600030101010101" pitchFamily="2" charset="-122"/>
                        </a:rPr>
                        <m:t>+ </m:t>
                      </m:r>
                      <m:r>
                        <a:rPr lang="en-US" altLang="zh-CN" i="1" dirty="0">
                          <a:solidFill>
                            <a:srgbClr val="00CC00"/>
                          </a:solidFill>
                          <a:latin typeface="Cambria Math"/>
                          <a:ea typeface="宋体" panose="02010600030101010101" pitchFamily="2" charset="-122"/>
                        </a:rPr>
                        <m:t>𝑏</m:t>
                      </m:r>
                      <m:r>
                        <a:rPr lang="en-US" altLang="zh-CN" i="1" dirty="0">
                          <a:solidFill>
                            <a:srgbClr val="00CC00"/>
                          </a:solidFill>
                          <a:latin typeface="Cambria Math"/>
                          <a:ea typeface="宋体" panose="02010600030101010101" pitchFamily="2" charset="-122"/>
                        </a:rPr>
                        <m:t>&gt;0</m:t>
                      </m:r>
                    </m:oMath>
                  </m:oMathPara>
                </a14:m>
                <a:endParaRPr lang="en-US" altLang="zh-CN" i="1" dirty="0">
                  <a:solidFill>
                    <a:srgbClr val="00CC00"/>
                  </a:solidFill>
                  <a:latin typeface="Times New Roman" panose="02020603050405020304" pitchFamily="18" charset="0"/>
                  <a:ea typeface="宋体" panose="02010600030101010101" pitchFamily="2" charset="-122"/>
                </a:endParaRPr>
              </a:p>
            </p:txBody>
          </p:sp>
        </mc:Choice>
        <mc:Fallback xmlns="">
          <p:sp>
            <p:nvSpPr>
              <p:cNvPr id="109" name="Rectangle 56"/>
              <p:cNvSpPr>
                <a:spLocks noRot="1" noChangeAspect="1" noMove="1" noResize="1" noEditPoints="1" noAdjustHandles="1" noChangeArrowheads="1" noChangeShapeType="1" noTextEdit="1"/>
              </p:cNvSpPr>
              <p:nvPr/>
            </p:nvSpPr>
            <p:spPr bwMode="auto">
              <a:xfrm>
                <a:off x="2740819" y="2438400"/>
                <a:ext cx="2438400" cy="304800"/>
              </a:xfrm>
              <a:prstGeom prst="rect">
                <a:avLst/>
              </a:prstGeom>
              <a:blipFill rotWithShape="1">
                <a:blip r:embed="rId4"/>
                <a:stretch>
                  <a:fillRect b="-400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105" name="Text Box 49"/>
          <p:cNvSpPr txBox="1">
            <a:spLocks noChangeArrowheads="1"/>
          </p:cNvSpPr>
          <p:nvPr/>
        </p:nvSpPr>
        <p:spPr bwMode="auto">
          <a:xfrm>
            <a:off x="8071917" y="4403726"/>
            <a:ext cx="297629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dirty="0">
                <a:solidFill>
                  <a:srgbClr val="FF0000"/>
                </a:solidFill>
                <a:latin typeface="Times New Roman" panose="02020603050405020304" pitchFamily="18" charset="0"/>
                <a:ea typeface="华文楷体" pitchFamily="2" charset="-122"/>
              </a:rPr>
              <a:t>如何将该数据集分开？</a:t>
            </a:r>
          </a:p>
        </p:txBody>
      </p:sp>
      <p:grpSp>
        <p:nvGrpSpPr>
          <p:cNvPr id="15" name="组合 14"/>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103"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103"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5"/>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4" name="组合 13"/>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59"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59"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62"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7"/>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3" name="组合 12"/>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57"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57"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8"/>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110"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9"/>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6" name="直接箭头连接符 5"/>
                <p:cNvCxnSpPr>
                  <a:stCxn id="110" idx="2"/>
                  <a:endCxn id="57"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8" name="直接箭头连接符 7"/>
              <p:cNvCxnSpPr>
                <a:stCxn id="59" idx="3"/>
                <a:endCxn id="57"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直接箭头连接符 9"/>
              <p:cNvCxnSpPr>
                <a:stCxn id="57" idx="3"/>
                <a:endCxn id="62"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199315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7" grpId="0"/>
      <p:bldP spid="108" grpId="0"/>
      <p:bldP spid="10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线性分类器（</a:t>
            </a:r>
            <a:r>
              <a:rPr lang="en-US" altLang="zh-CN" sz="4000" b="1" smtClean="0">
                <a:latin typeface="微软雅黑" panose="020B0503020204020204" pitchFamily="34" charset="-122"/>
                <a:ea typeface="微软雅黑" panose="020B0503020204020204" pitchFamily="34" charset="-122"/>
              </a:rPr>
              <a:t>2/5</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9264" name="Text Box 47"/>
          <p:cNvSpPr txBox="1">
            <a:spLocks noChangeArrowheads="1"/>
          </p:cNvSpPr>
          <p:nvPr/>
        </p:nvSpPr>
        <p:spPr bwMode="auto">
          <a:xfrm>
            <a:off x="7868742" y="4010026"/>
            <a:ext cx="325077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endParaRPr lang="zh-CN" altLang="en-US" sz="2000" b="0">
              <a:latin typeface="Times New Roman" panose="02020603050405020304" pitchFamily="18" charset="0"/>
              <a:ea typeface="宋体" panose="02010600030101010101" pitchFamily="2" charset="-122"/>
            </a:endParaRPr>
          </a:p>
        </p:txBody>
      </p:sp>
      <p:sp>
        <p:nvSpPr>
          <p:cNvPr id="9265" name="Line 48"/>
          <p:cNvSpPr>
            <a:spLocks noChangeShapeType="1"/>
          </p:cNvSpPr>
          <p:nvPr/>
        </p:nvSpPr>
        <p:spPr bwMode="auto">
          <a:xfrm flipV="1">
            <a:off x="1473107" y="3017520"/>
            <a:ext cx="5384099" cy="2590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9266" name="Text Box 49"/>
          <p:cNvSpPr txBox="1">
            <a:spLocks noChangeArrowheads="1"/>
          </p:cNvSpPr>
          <p:nvPr/>
        </p:nvSpPr>
        <p:spPr bwMode="auto">
          <a:xfrm>
            <a:off x="8071917" y="4403726"/>
            <a:ext cx="297629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dirty="0">
                <a:solidFill>
                  <a:srgbClr val="FF0000"/>
                </a:solidFill>
                <a:latin typeface="Times New Roman" panose="02020603050405020304" pitchFamily="18" charset="0"/>
                <a:ea typeface="华文楷体" pitchFamily="2" charset="-122"/>
              </a:rPr>
              <a:t>如何将该数据集分开？</a:t>
            </a:r>
          </a:p>
        </p:txBody>
      </p:sp>
      <p:grpSp>
        <p:nvGrpSpPr>
          <p:cNvPr id="54" name="组合 53"/>
          <p:cNvGrpSpPr/>
          <p:nvPr/>
        </p:nvGrpSpPr>
        <p:grpSpPr>
          <a:xfrm>
            <a:off x="453932" y="2362200"/>
            <a:ext cx="5789613" cy="3886200"/>
            <a:chOff x="1570831" y="2895600"/>
            <a:chExt cx="5789613" cy="3886200"/>
          </a:xfrm>
        </p:grpSpPr>
        <p:grpSp>
          <p:nvGrpSpPr>
            <p:cNvPr id="55" name="Group 10"/>
            <p:cNvGrpSpPr>
              <a:grpSpLocks/>
            </p:cNvGrpSpPr>
            <p:nvPr/>
          </p:nvGrpSpPr>
          <p:grpSpPr bwMode="auto">
            <a:xfrm>
              <a:off x="1570831" y="2895600"/>
              <a:ext cx="1933575" cy="854075"/>
              <a:chOff x="277" y="1485"/>
              <a:chExt cx="1218" cy="538"/>
            </a:xfrm>
          </p:grpSpPr>
          <p:sp>
            <p:nvSpPr>
              <p:cNvPr id="92"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93"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56"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57"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58"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9"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0"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1"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2"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3"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4"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5"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6"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7"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8"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9"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0"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1"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2"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7"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8"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4"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5"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6"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105" name="组合 104"/>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106"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106"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2"/>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07" name="组合 106"/>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108"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108"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109"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10" name="组合 109"/>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113"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113"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5"/>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4"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114"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115" name="直接箭头连接符 114"/>
                <p:cNvCxnSpPr>
                  <a:stCxn id="114" idx="2"/>
                  <a:endCxn id="113"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11" name="直接箭头连接符 110"/>
              <p:cNvCxnSpPr>
                <a:stCxn id="108" idx="3"/>
                <a:endCxn id="113"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直接箭头连接符 111"/>
              <p:cNvCxnSpPr>
                <a:stCxn id="113" idx="3"/>
                <a:endCxn id="109"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7846674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线性分类器（</a:t>
            </a:r>
            <a:r>
              <a:rPr lang="en-US" altLang="zh-CN" sz="4000" b="1" smtClean="0">
                <a:latin typeface="微软雅黑" panose="020B0503020204020204" pitchFamily="34" charset="-122"/>
                <a:ea typeface="微软雅黑" panose="020B0503020204020204" pitchFamily="34" charset="-122"/>
              </a:rPr>
              <a:t>3/5</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10288" name="Line 47"/>
          <p:cNvSpPr>
            <a:spLocks noChangeShapeType="1"/>
          </p:cNvSpPr>
          <p:nvPr/>
        </p:nvSpPr>
        <p:spPr bwMode="auto">
          <a:xfrm flipV="1">
            <a:off x="3280819" y="2286000"/>
            <a:ext cx="1930149" cy="4038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0289" name="Text Box 48"/>
          <p:cNvSpPr txBox="1">
            <a:spLocks noChangeArrowheads="1"/>
          </p:cNvSpPr>
          <p:nvPr/>
        </p:nvSpPr>
        <p:spPr bwMode="auto">
          <a:xfrm>
            <a:off x="8071917" y="4403726"/>
            <a:ext cx="297629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a:solidFill>
                  <a:srgbClr val="FF0000"/>
                </a:solidFill>
                <a:latin typeface="Times New Roman" panose="02020603050405020304" pitchFamily="18" charset="0"/>
                <a:ea typeface="华文楷体" pitchFamily="2" charset="-122"/>
              </a:rPr>
              <a:t>如何将该数据集分开？</a:t>
            </a:r>
          </a:p>
        </p:txBody>
      </p:sp>
      <p:grpSp>
        <p:nvGrpSpPr>
          <p:cNvPr id="63" name="组合 62"/>
          <p:cNvGrpSpPr/>
          <p:nvPr/>
        </p:nvGrpSpPr>
        <p:grpSpPr>
          <a:xfrm>
            <a:off x="457993" y="2362200"/>
            <a:ext cx="5789613" cy="3886200"/>
            <a:chOff x="1570831" y="2895600"/>
            <a:chExt cx="5789613" cy="3886200"/>
          </a:xfrm>
        </p:grpSpPr>
        <p:grpSp>
          <p:nvGrpSpPr>
            <p:cNvPr id="64" name="Group 10"/>
            <p:cNvGrpSpPr>
              <a:grpSpLocks/>
            </p:cNvGrpSpPr>
            <p:nvPr/>
          </p:nvGrpSpPr>
          <p:grpSpPr bwMode="auto">
            <a:xfrm>
              <a:off x="1570831" y="2895600"/>
              <a:ext cx="1933575" cy="854075"/>
              <a:chOff x="277" y="1485"/>
              <a:chExt cx="1218" cy="538"/>
            </a:xfrm>
          </p:grpSpPr>
          <p:sp>
            <p:nvSpPr>
              <p:cNvPr id="101"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102"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3"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65"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66"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67"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8"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9"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0"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1"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2"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7"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8"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4"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5"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6"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2"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3"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5"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6"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7"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8"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9"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0"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104" name="组合 103"/>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105"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105"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2"/>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06" name="组合 105"/>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107"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107"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108"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09" name="组合 108"/>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112"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112"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5"/>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113"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114" name="直接箭头连接符 113"/>
                <p:cNvCxnSpPr>
                  <a:stCxn id="113" idx="2"/>
                  <a:endCxn id="112"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10" name="直接箭头连接符 109"/>
              <p:cNvCxnSpPr>
                <a:stCxn id="107" idx="3"/>
                <a:endCxn id="112"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1" name="直接箭头连接符 110"/>
              <p:cNvCxnSpPr>
                <a:stCxn id="112" idx="3"/>
                <a:endCxn id="108"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42461789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线性分类器（</a:t>
            </a:r>
            <a:r>
              <a:rPr lang="en-US" altLang="zh-CN" sz="4000" b="1" smtClean="0">
                <a:latin typeface="微软雅黑" panose="020B0503020204020204" pitchFamily="34" charset="-122"/>
                <a:ea typeface="微软雅黑" panose="020B0503020204020204" pitchFamily="34" charset="-122"/>
              </a:rPr>
              <a:t>4/5</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11276" name="Text Box 11"/>
          <p:cNvSpPr txBox="1">
            <a:spLocks noChangeArrowheads="1"/>
          </p:cNvSpPr>
          <p:nvPr/>
        </p:nvSpPr>
        <p:spPr bwMode="auto">
          <a:xfrm>
            <a:off x="7868742" y="4010026"/>
            <a:ext cx="325077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endParaRPr lang="zh-CN" altLang="en-US" sz="2000" b="0">
              <a:latin typeface="Times New Roman" panose="02020603050405020304" pitchFamily="18" charset="0"/>
              <a:ea typeface="宋体" panose="02010600030101010101" pitchFamily="2" charset="-122"/>
            </a:endParaRPr>
          </a:p>
        </p:txBody>
      </p:sp>
      <p:sp>
        <p:nvSpPr>
          <p:cNvPr id="11277" name="Text Box 12"/>
          <p:cNvSpPr txBox="1">
            <a:spLocks noChangeArrowheads="1"/>
          </p:cNvSpPr>
          <p:nvPr/>
        </p:nvSpPr>
        <p:spPr bwMode="auto">
          <a:xfrm>
            <a:off x="8495195" y="3684589"/>
            <a:ext cx="339045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lnSpc>
                <a:spcPct val="125000"/>
              </a:lnSpc>
              <a:spcBef>
                <a:spcPct val="50000"/>
              </a:spcBef>
              <a:buClr>
                <a:schemeClr val="tx1"/>
              </a:buClr>
            </a:pPr>
            <a:r>
              <a:rPr lang="zh-CN" altLang="en-US" sz="2000" dirty="0">
                <a:solidFill>
                  <a:srgbClr val="FF0000"/>
                </a:solidFill>
                <a:latin typeface="Times New Roman" panose="02020603050405020304" pitchFamily="18" charset="0"/>
                <a:ea typeface="华文楷体" pitchFamily="2" charset="-122"/>
              </a:rPr>
              <a:t>每条线均可把该数据集分开</a:t>
            </a:r>
            <a:r>
              <a:rPr lang="en-US" altLang="zh-CN" sz="2000" dirty="0">
                <a:solidFill>
                  <a:srgbClr val="FF0000"/>
                </a:solidFill>
                <a:latin typeface="Times New Roman" panose="02020603050405020304" pitchFamily="18" charset="0"/>
                <a:ea typeface="华文楷体" pitchFamily="2" charset="-122"/>
              </a:rPr>
              <a:t>…</a:t>
            </a:r>
          </a:p>
          <a:p>
            <a:pPr algn="just" eaLnBrk="1" hangingPunct="1">
              <a:lnSpc>
                <a:spcPct val="125000"/>
              </a:lnSpc>
              <a:spcBef>
                <a:spcPct val="50000"/>
              </a:spcBef>
              <a:buClr>
                <a:schemeClr val="tx1"/>
              </a:buClr>
            </a:pPr>
            <a:endParaRPr lang="en-US" altLang="zh-CN" sz="2000" dirty="0">
              <a:solidFill>
                <a:srgbClr val="FF0000"/>
              </a:solidFill>
              <a:latin typeface="Times New Roman" panose="02020603050405020304" pitchFamily="18" charset="0"/>
              <a:ea typeface="华文楷体" pitchFamily="2" charset="-122"/>
            </a:endParaRPr>
          </a:p>
          <a:p>
            <a:pPr algn="just" eaLnBrk="1" hangingPunct="1">
              <a:lnSpc>
                <a:spcPct val="125000"/>
              </a:lnSpc>
              <a:spcBef>
                <a:spcPct val="50000"/>
              </a:spcBef>
              <a:buClr>
                <a:schemeClr val="tx1"/>
              </a:buClr>
            </a:pPr>
            <a:r>
              <a:rPr lang="en-US" altLang="zh-CN" sz="2000" dirty="0">
                <a:solidFill>
                  <a:srgbClr val="FF0000"/>
                </a:solidFill>
                <a:latin typeface="Times New Roman" panose="02020603050405020304" pitchFamily="18" charset="0"/>
                <a:ea typeface="华文楷体" pitchFamily="2" charset="-122"/>
              </a:rPr>
              <a:t>...</a:t>
            </a:r>
            <a:r>
              <a:rPr lang="zh-CN" altLang="en-US" sz="2000" dirty="0">
                <a:solidFill>
                  <a:srgbClr val="FF0000"/>
                </a:solidFill>
                <a:latin typeface="Times New Roman" panose="02020603050405020304" pitchFamily="18" charset="0"/>
                <a:ea typeface="华文楷体" pitchFamily="2" charset="-122"/>
              </a:rPr>
              <a:t>但哪条是最好的呢</a:t>
            </a:r>
            <a:r>
              <a:rPr lang="en-US" altLang="zh-CN" sz="2000" dirty="0">
                <a:solidFill>
                  <a:srgbClr val="FF0000"/>
                </a:solidFill>
                <a:latin typeface="Times New Roman" panose="02020603050405020304" pitchFamily="18" charset="0"/>
                <a:ea typeface="华文楷体" pitchFamily="2" charset="-122"/>
              </a:rPr>
              <a:t>?</a:t>
            </a:r>
          </a:p>
        </p:txBody>
      </p:sp>
      <p:grpSp>
        <p:nvGrpSpPr>
          <p:cNvPr id="108" name="组合 107"/>
          <p:cNvGrpSpPr/>
          <p:nvPr/>
        </p:nvGrpSpPr>
        <p:grpSpPr>
          <a:xfrm>
            <a:off x="380206" y="2372360"/>
            <a:ext cx="5789613" cy="3886200"/>
            <a:chOff x="1570831" y="2895600"/>
            <a:chExt cx="5789613" cy="3886200"/>
          </a:xfrm>
        </p:grpSpPr>
        <p:grpSp>
          <p:nvGrpSpPr>
            <p:cNvPr id="109" name="Group 10"/>
            <p:cNvGrpSpPr>
              <a:grpSpLocks/>
            </p:cNvGrpSpPr>
            <p:nvPr/>
          </p:nvGrpSpPr>
          <p:grpSpPr bwMode="auto">
            <a:xfrm>
              <a:off x="1570831" y="2895600"/>
              <a:ext cx="1933575" cy="854075"/>
              <a:chOff x="277" y="1485"/>
              <a:chExt cx="1218" cy="538"/>
            </a:xfrm>
          </p:grpSpPr>
          <p:sp>
            <p:nvSpPr>
              <p:cNvPr id="146"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147"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8"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10"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11"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12"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3"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4"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5"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6"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7"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8"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9"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0"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1"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2"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3"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4"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5"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6"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7"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8"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9"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0"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1"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2"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3"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4"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5"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6"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7"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8"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9"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0"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1"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2"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3"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4"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5"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50" name="Line 49"/>
          <p:cNvSpPr>
            <a:spLocks noChangeShapeType="1"/>
          </p:cNvSpPr>
          <p:nvPr/>
        </p:nvSpPr>
        <p:spPr bwMode="auto">
          <a:xfrm flipV="1">
            <a:off x="3522821" y="2209800"/>
            <a:ext cx="1447800" cy="4038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1" name="Line 50"/>
          <p:cNvSpPr>
            <a:spLocks noChangeShapeType="1"/>
          </p:cNvSpPr>
          <p:nvPr/>
        </p:nvSpPr>
        <p:spPr bwMode="auto">
          <a:xfrm flipV="1">
            <a:off x="2379821" y="2895600"/>
            <a:ext cx="4038600" cy="2590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2" name="Line 51"/>
          <p:cNvSpPr>
            <a:spLocks noChangeShapeType="1"/>
          </p:cNvSpPr>
          <p:nvPr/>
        </p:nvSpPr>
        <p:spPr bwMode="auto">
          <a:xfrm flipV="1">
            <a:off x="2684621" y="2743200"/>
            <a:ext cx="3124200" cy="3048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3" name="Line 52"/>
          <p:cNvSpPr>
            <a:spLocks noChangeShapeType="1"/>
          </p:cNvSpPr>
          <p:nvPr/>
        </p:nvSpPr>
        <p:spPr bwMode="auto">
          <a:xfrm flipV="1">
            <a:off x="2151221" y="2971800"/>
            <a:ext cx="4800600" cy="2209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4" name="Line 53"/>
          <p:cNvSpPr>
            <a:spLocks noChangeShapeType="1"/>
          </p:cNvSpPr>
          <p:nvPr/>
        </p:nvSpPr>
        <p:spPr bwMode="auto">
          <a:xfrm flipV="1">
            <a:off x="2532221" y="2743200"/>
            <a:ext cx="3810000" cy="28194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5" name="Line 54"/>
          <p:cNvSpPr>
            <a:spLocks noChangeShapeType="1"/>
          </p:cNvSpPr>
          <p:nvPr/>
        </p:nvSpPr>
        <p:spPr bwMode="auto">
          <a:xfrm flipV="1">
            <a:off x="2456021" y="2438400"/>
            <a:ext cx="3886200" cy="3352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6" name="Line 55"/>
          <p:cNvSpPr>
            <a:spLocks noChangeShapeType="1"/>
          </p:cNvSpPr>
          <p:nvPr/>
        </p:nvSpPr>
        <p:spPr bwMode="auto">
          <a:xfrm flipV="1">
            <a:off x="2684621" y="2286000"/>
            <a:ext cx="3429000" cy="3352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7" name="Line 56"/>
          <p:cNvSpPr>
            <a:spLocks noChangeShapeType="1"/>
          </p:cNvSpPr>
          <p:nvPr/>
        </p:nvSpPr>
        <p:spPr bwMode="auto">
          <a:xfrm flipV="1">
            <a:off x="2913221" y="2667000"/>
            <a:ext cx="2743200" cy="35052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8" name="Line 57"/>
          <p:cNvSpPr>
            <a:spLocks noChangeShapeType="1"/>
          </p:cNvSpPr>
          <p:nvPr/>
        </p:nvSpPr>
        <p:spPr bwMode="auto">
          <a:xfrm flipV="1">
            <a:off x="2456021" y="2743200"/>
            <a:ext cx="4114800" cy="28194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59" name="Line 58"/>
          <p:cNvSpPr>
            <a:spLocks noChangeShapeType="1"/>
          </p:cNvSpPr>
          <p:nvPr/>
        </p:nvSpPr>
        <p:spPr bwMode="auto">
          <a:xfrm flipV="1">
            <a:off x="2379821" y="2895600"/>
            <a:ext cx="4038600" cy="2590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60" name="Line 59"/>
          <p:cNvSpPr>
            <a:spLocks noChangeShapeType="1"/>
          </p:cNvSpPr>
          <p:nvPr/>
        </p:nvSpPr>
        <p:spPr bwMode="auto">
          <a:xfrm flipV="1">
            <a:off x="2684621" y="2743200"/>
            <a:ext cx="3124200" cy="3048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61" name="Line 60"/>
          <p:cNvSpPr>
            <a:spLocks noChangeShapeType="1"/>
          </p:cNvSpPr>
          <p:nvPr/>
        </p:nvSpPr>
        <p:spPr bwMode="auto">
          <a:xfrm flipV="1">
            <a:off x="2151221" y="2971800"/>
            <a:ext cx="4800600" cy="2209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62" name="Line 61"/>
          <p:cNvSpPr>
            <a:spLocks noChangeShapeType="1"/>
          </p:cNvSpPr>
          <p:nvPr/>
        </p:nvSpPr>
        <p:spPr bwMode="auto">
          <a:xfrm flipV="1">
            <a:off x="2456021" y="2438400"/>
            <a:ext cx="3886200" cy="33528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63" name="Line 62"/>
          <p:cNvSpPr>
            <a:spLocks noChangeShapeType="1"/>
          </p:cNvSpPr>
          <p:nvPr/>
        </p:nvSpPr>
        <p:spPr bwMode="auto">
          <a:xfrm flipV="1">
            <a:off x="2456021" y="2743200"/>
            <a:ext cx="4114800" cy="28194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70" name="组合 69"/>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71"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71"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2"/>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72" name="组合 71"/>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73"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73"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4"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74"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75" name="组合 74"/>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78"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78"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5"/>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9"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79"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80" name="直接箭头连接符 79"/>
                <p:cNvCxnSpPr>
                  <a:stCxn id="79" idx="2"/>
                  <a:endCxn id="78"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76" name="直接箭头连接符 75"/>
              <p:cNvCxnSpPr>
                <a:stCxn id="73" idx="3"/>
                <a:endCxn id="78"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7" name="直接箭头连接符 76"/>
              <p:cNvCxnSpPr>
                <a:stCxn id="78" idx="3"/>
                <a:endCxn id="74"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39033794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线性分类器（</a:t>
            </a:r>
            <a:r>
              <a:rPr lang="en-US" altLang="zh-CN" sz="4000" b="1" smtClean="0">
                <a:latin typeface="微软雅黑" panose="020B0503020204020204" pitchFamily="34" charset="-122"/>
                <a:ea typeface="微软雅黑" panose="020B0503020204020204" pitchFamily="34" charset="-122"/>
              </a:rPr>
              <a:t>5/5</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12300" name="Text Box 11"/>
          <p:cNvSpPr txBox="1">
            <a:spLocks noChangeArrowheads="1"/>
          </p:cNvSpPr>
          <p:nvPr/>
        </p:nvSpPr>
        <p:spPr bwMode="auto">
          <a:xfrm>
            <a:off x="7868742" y="4010026"/>
            <a:ext cx="325077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endParaRPr lang="zh-CN" altLang="en-US" sz="2000" b="0">
              <a:latin typeface="Times New Roman" panose="02020603050405020304" pitchFamily="18" charset="0"/>
              <a:ea typeface="宋体" panose="02010600030101010101" pitchFamily="2" charset="-122"/>
            </a:endParaRPr>
          </a:p>
        </p:txBody>
      </p:sp>
      <p:grpSp>
        <p:nvGrpSpPr>
          <p:cNvPr id="68" name="组合 67"/>
          <p:cNvGrpSpPr/>
          <p:nvPr/>
        </p:nvGrpSpPr>
        <p:grpSpPr>
          <a:xfrm>
            <a:off x="380206" y="2362200"/>
            <a:ext cx="5789613" cy="3886200"/>
            <a:chOff x="1570831" y="2895600"/>
            <a:chExt cx="5789613" cy="3886200"/>
          </a:xfrm>
        </p:grpSpPr>
        <p:grpSp>
          <p:nvGrpSpPr>
            <p:cNvPr id="69" name="Group 10"/>
            <p:cNvGrpSpPr>
              <a:grpSpLocks/>
            </p:cNvGrpSpPr>
            <p:nvPr/>
          </p:nvGrpSpPr>
          <p:grpSpPr bwMode="auto">
            <a:xfrm>
              <a:off x="1570831" y="2895600"/>
              <a:ext cx="1933575" cy="854075"/>
              <a:chOff x="277" y="1485"/>
              <a:chExt cx="1218" cy="538"/>
            </a:xfrm>
          </p:grpSpPr>
          <p:sp>
            <p:nvSpPr>
              <p:cNvPr id="106"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107"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8"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70"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71"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72"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7"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8"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4"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5"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6"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2"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3"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5"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6"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7"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8"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9"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0"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1"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2"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3"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4"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5"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09" name="Line 48"/>
          <p:cNvSpPr>
            <a:spLocks noChangeShapeType="1"/>
          </p:cNvSpPr>
          <p:nvPr/>
        </p:nvSpPr>
        <p:spPr bwMode="auto">
          <a:xfrm flipV="1">
            <a:off x="3456781" y="2209800"/>
            <a:ext cx="1447800" cy="4038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10" name="Rectangle 49"/>
          <p:cNvSpPr>
            <a:spLocks noChangeArrowheads="1"/>
          </p:cNvSpPr>
          <p:nvPr/>
        </p:nvSpPr>
        <p:spPr bwMode="auto">
          <a:xfrm>
            <a:off x="3685381" y="5257800"/>
            <a:ext cx="76200" cy="76200"/>
          </a:xfrm>
          <a:prstGeom prst="rect">
            <a:avLst/>
          </a:prstGeom>
          <a:solidFill>
            <a:srgbClr val="993300"/>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1" name="Line 50"/>
          <p:cNvSpPr>
            <a:spLocks noChangeShapeType="1"/>
          </p:cNvSpPr>
          <p:nvPr/>
        </p:nvSpPr>
        <p:spPr bwMode="auto">
          <a:xfrm flipV="1">
            <a:off x="2618581" y="2743200"/>
            <a:ext cx="3124200" cy="30480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12" name="Oval 51"/>
          <p:cNvSpPr>
            <a:spLocks noChangeArrowheads="1"/>
          </p:cNvSpPr>
          <p:nvPr/>
        </p:nvSpPr>
        <p:spPr bwMode="auto">
          <a:xfrm>
            <a:off x="4371181" y="6078537"/>
            <a:ext cx="1676400" cy="685800"/>
          </a:xfrm>
          <a:prstGeom prst="ellipse">
            <a:avLst/>
          </a:prstGeom>
          <a:solidFill>
            <a:srgbClr val="CC99FF"/>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sz="1400" dirty="0">
                <a:latin typeface="Times New Roman" panose="02020603050405020304" pitchFamily="18" charset="0"/>
                <a:ea typeface="华文楷体" pitchFamily="2" charset="-122"/>
              </a:rPr>
              <a:t>误分成正类</a:t>
            </a:r>
            <a:r>
              <a:rPr lang="en-US" altLang="zh-CN" sz="1400" dirty="0">
                <a:latin typeface="Times New Roman" panose="02020603050405020304" pitchFamily="18" charset="0"/>
                <a:ea typeface="华文楷体" pitchFamily="2" charset="-122"/>
              </a:rPr>
              <a:t>+1</a:t>
            </a:r>
          </a:p>
        </p:txBody>
      </p:sp>
      <p:cxnSp>
        <p:nvCxnSpPr>
          <p:cNvPr id="113" name="AutoShape 52"/>
          <p:cNvCxnSpPr>
            <a:cxnSpLocks noChangeShapeType="1"/>
            <a:stCxn id="112" idx="0"/>
          </p:cNvCxnSpPr>
          <p:nvPr/>
        </p:nvCxnSpPr>
        <p:spPr bwMode="auto">
          <a:xfrm rot="5400000" flipH="1">
            <a:off x="4095750" y="4964906"/>
            <a:ext cx="792162" cy="1435100"/>
          </a:xfrm>
          <a:prstGeom prst="curvedConnector2">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4" name="Text Box 12"/>
          <p:cNvSpPr txBox="1">
            <a:spLocks noChangeArrowheads="1"/>
          </p:cNvSpPr>
          <p:nvPr/>
        </p:nvSpPr>
        <p:spPr bwMode="auto">
          <a:xfrm>
            <a:off x="8495195" y="3684589"/>
            <a:ext cx="339045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lnSpc>
                <a:spcPct val="125000"/>
              </a:lnSpc>
              <a:spcBef>
                <a:spcPct val="50000"/>
              </a:spcBef>
              <a:buClr>
                <a:schemeClr val="tx1"/>
              </a:buClr>
            </a:pPr>
            <a:r>
              <a:rPr lang="zh-CN" altLang="en-US" sz="2000" dirty="0">
                <a:solidFill>
                  <a:srgbClr val="FF0000"/>
                </a:solidFill>
                <a:latin typeface="Times New Roman" panose="02020603050405020304" pitchFamily="18" charset="0"/>
                <a:ea typeface="华文楷体" pitchFamily="2" charset="-122"/>
              </a:rPr>
              <a:t>每条线均可把该数据集分开</a:t>
            </a:r>
            <a:r>
              <a:rPr lang="en-US" altLang="zh-CN" sz="2000" dirty="0">
                <a:solidFill>
                  <a:srgbClr val="FF0000"/>
                </a:solidFill>
                <a:latin typeface="Times New Roman" panose="02020603050405020304" pitchFamily="18" charset="0"/>
                <a:ea typeface="华文楷体" pitchFamily="2" charset="-122"/>
              </a:rPr>
              <a:t>…</a:t>
            </a:r>
          </a:p>
          <a:p>
            <a:pPr algn="just" eaLnBrk="1" hangingPunct="1">
              <a:lnSpc>
                <a:spcPct val="125000"/>
              </a:lnSpc>
              <a:spcBef>
                <a:spcPct val="50000"/>
              </a:spcBef>
              <a:buClr>
                <a:schemeClr val="tx1"/>
              </a:buClr>
            </a:pPr>
            <a:endParaRPr lang="en-US" altLang="zh-CN" sz="2000" dirty="0">
              <a:solidFill>
                <a:srgbClr val="FF0000"/>
              </a:solidFill>
              <a:latin typeface="Times New Roman" panose="02020603050405020304" pitchFamily="18" charset="0"/>
              <a:ea typeface="华文楷体" pitchFamily="2" charset="-122"/>
            </a:endParaRPr>
          </a:p>
          <a:p>
            <a:pPr algn="just" eaLnBrk="1" hangingPunct="1">
              <a:lnSpc>
                <a:spcPct val="125000"/>
              </a:lnSpc>
              <a:spcBef>
                <a:spcPct val="50000"/>
              </a:spcBef>
              <a:buClr>
                <a:schemeClr val="tx1"/>
              </a:buClr>
            </a:pPr>
            <a:r>
              <a:rPr lang="en-US" altLang="zh-CN" sz="2000" dirty="0">
                <a:solidFill>
                  <a:srgbClr val="FF0000"/>
                </a:solidFill>
                <a:latin typeface="Times New Roman" panose="02020603050405020304" pitchFamily="18" charset="0"/>
                <a:ea typeface="华文楷体" pitchFamily="2" charset="-122"/>
              </a:rPr>
              <a:t>...</a:t>
            </a:r>
            <a:r>
              <a:rPr lang="zh-CN" altLang="en-US" sz="2000" dirty="0">
                <a:solidFill>
                  <a:srgbClr val="FF0000"/>
                </a:solidFill>
                <a:latin typeface="Times New Roman" panose="02020603050405020304" pitchFamily="18" charset="0"/>
                <a:ea typeface="华文楷体" pitchFamily="2" charset="-122"/>
              </a:rPr>
              <a:t>但哪条是最好的呢</a:t>
            </a:r>
            <a:r>
              <a:rPr lang="en-US" altLang="zh-CN" sz="2000" dirty="0">
                <a:solidFill>
                  <a:srgbClr val="FF0000"/>
                </a:solidFill>
                <a:latin typeface="Times New Roman" panose="02020603050405020304" pitchFamily="18" charset="0"/>
                <a:ea typeface="华文楷体" pitchFamily="2" charset="-122"/>
              </a:rPr>
              <a:t>?</a:t>
            </a:r>
          </a:p>
        </p:txBody>
      </p:sp>
      <p:grpSp>
        <p:nvGrpSpPr>
          <p:cNvPr id="115" name="组合 114"/>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116"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116"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2"/>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17" name="组合 116"/>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118"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118"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9"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119"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20" name="组合 119"/>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123"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123"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5"/>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4"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124"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125" name="直接箭头连接符 124"/>
                <p:cNvCxnSpPr>
                  <a:stCxn id="124" idx="2"/>
                  <a:endCxn id="123"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21" name="直接箭头连接符 120"/>
              <p:cNvCxnSpPr>
                <a:stCxn id="118" idx="3"/>
                <a:endCxn id="123"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直接箭头连接符 121"/>
              <p:cNvCxnSpPr>
                <a:stCxn id="123" idx="3"/>
                <a:endCxn id="119"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92667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分类器间隔（</a:t>
            </a:r>
            <a:r>
              <a:rPr lang="en-US" altLang="zh-CN" sz="4000" b="1" smtClean="0">
                <a:latin typeface="微软雅黑" panose="020B0503020204020204" pitchFamily="34" charset="-122"/>
                <a:ea typeface="微软雅黑" panose="020B0503020204020204" pitchFamily="34" charset="-122"/>
              </a:rPr>
              <a:t>1/2</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13324" name="Text Box 11"/>
          <p:cNvSpPr txBox="1">
            <a:spLocks noChangeArrowheads="1"/>
          </p:cNvSpPr>
          <p:nvPr/>
        </p:nvSpPr>
        <p:spPr bwMode="auto">
          <a:xfrm>
            <a:off x="7868742" y="4010026"/>
            <a:ext cx="325077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endParaRPr lang="zh-CN" altLang="en-US" sz="2000" b="0">
              <a:latin typeface="Times New Roman" panose="02020603050405020304" pitchFamily="18" charset="0"/>
              <a:ea typeface="宋体" panose="02010600030101010101" pitchFamily="2" charset="-122"/>
            </a:endParaRPr>
          </a:p>
        </p:txBody>
      </p:sp>
      <p:sp>
        <p:nvSpPr>
          <p:cNvPr id="13398" name="Text Box 87"/>
          <p:cNvSpPr txBox="1">
            <a:spLocks noChangeArrowheads="1"/>
          </p:cNvSpPr>
          <p:nvPr/>
        </p:nvSpPr>
        <p:spPr bwMode="auto">
          <a:xfrm>
            <a:off x="7466806" y="3623608"/>
            <a:ext cx="43434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lnSpc>
                <a:spcPct val="125000"/>
              </a:lnSpc>
              <a:spcBef>
                <a:spcPct val="50000"/>
              </a:spcBef>
              <a:buClr>
                <a:schemeClr val="tx1"/>
              </a:buClr>
            </a:pPr>
            <a:r>
              <a:rPr lang="en-US" altLang="zh-CN" sz="2400" b="0" dirty="0">
                <a:latin typeface="Times New Roman" panose="02020603050405020304" pitchFamily="18" charset="0"/>
                <a:ea typeface="宋体" panose="02010600030101010101" pitchFamily="2" charset="-122"/>
              </a:rPr>
              <a:t>Define the </a:t>
            </a:r>
            <a:r>
              <a:rPr lang="en-US" altLang="zh-CN" sz="2400" b="0" dirty="0">
                <a:solidFill>
                  <a:schemeClr val="accent2"/>
                </a:solidFill>
                <a:latin typeface="Times New Roman" panose="02020603050405020304" pitchFamily="18" charset="0"/>
                <a:ea typeface="宋体" panose="02010600030101010101" pitchFamily="2" charset="-122"/>
              </a:rPr>
              <a:t>margin</a:t>
            </a:r>
            <a:r>
              <a:rPr lang="en-US" altLang="zh-CN" sz="2400" b="0" dirty="0">
                <a:latin typeface="Times New Roman" panose="02020603050405020304" pitchFamily="18" charset="0"/>
                <a:ea typeface="宋体" panose="02010600030101010101" pitchFamily="2" charset="-122"/>
              </a:rPr>
              <a:t> of a linear classifier as the width that the boundary could be increased by before hitting a </a:t>
            </a:r>
            <a:r>
              <a:rPr lang="en-US" altLang="zh-CN" sz="2400" b="0" dirty="0" smtClean="0">
                <a:latin typeface="Times New Roman" panose="02020603050405020304" pitchFamily="18" charset="0"/>
                <a:ea typeface="宋体" panose="02010600030101010101" pitchFamily="2" charset="-122"/>
              </a:rPr>
              <a:t>data point</a:t>
            </a:r>
            <a:r>
              <a:rPr lang="en-US" altLang="zh-CN" sz="2400" b="0" dirty="0">
                <a:latin typeface="Times New Roman" panose="02020603050405020304" pitchFamily="18" charset="0"/>
                <a:ea typeface="宋体" panose="02010600030101010101" pitchFamily="2" charset="-122"/>
              </a:rPr>
              <a:t>.</a:t>
            </a:r>
          </a:p>
        </p:txBody>
      </p:sp>
      <p:grpSp>
        <p:nvGrpSpPr>
          <p:cNvPr id="102" name="组合 101"/>
          <p:cNvGrpSpPr/>
          <p:nvPr/>
        </p:nvGrpSpPr>
        <p:grpSpPr>
          <a:xfrm>
            <a:off x="380206" y="2362200"/>
            <a:ext cx="5789613" cy="3886200"/>
            <a:chOff x="1570831" y="2895600"/>
            <a:chExt cx="5789613" cy="3886200"/>
          </a:xfrm>
        </p:grpSpPr>
        <p:grpSp>
          <p:nvGrpSpPr>
            <p:cNvPr id="103" name="Group 10"/>
            <p:cNvGrpSpPr>
              <a:grpSpLocks/>
            </p:cNvGrpSpPr>
            <p:nvPr/>
          </p:nvGrpSpPr>
          <p:grpSpPr bwMode="auto">
            <a:xfrm>
              <a:off x="1570831" y="2895600"/>
              <a:ext cx="1933575" cy="854075"/>
              <a:chOff x="277" y="1485"/>
              <a:chExt cx="1218" cy="538"/>
            </a:xfrm>
          </p:grpSpPr>
          <p:sp>
            <p:nvSpPr>
              <p:cNvPr id="140"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141"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42"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04"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105"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106"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7"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8"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9"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0"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1"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2"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3"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4"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5"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6"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7"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8"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9"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0"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1"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2"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3"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4"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5"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6"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7"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8"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9"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0"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1"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2"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3"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4"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5"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6"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7"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8"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39"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nvGrpSpPr>
          <p:cNvPr id="143" name="Group 48"/>
          <p:cNvGrpSpPr>
            <a:grpSpLocks/>
          </p:cNvGrpSpPr>
          <p:nvPr/>
        </p:nvGrpSpPr>
        <p:grpSpPr bwMode="auto">
          <a:xfrm rot="17382044" flipH="1">
            <a:off x="2015313" y="4390497"/>
            <a:ext cx="4338638" cy="73025"/>
            <a:chOff x="960" y="3888"/>
            <a:chExt cx="3504" cy="0"/>
          </a:xfrm>
        </p:grpSpPr>
        <p:sp>
          <p:nvSpPr>
            <p:cNvPr id="144" name="Line 49"/>
            <p:cNvSpPr>
              <a:spLocks noChangeShapeType="1"/>
            </p:cNvSpPr>
            <p:nvPr/>
          </p:nvSpPr>
          <p:spPr bwMode="auto">
            <a:xfrm>
              <a:off x="1008" y="3888"/>
              <a:ext cx="3408" cy="0"/>
            </a:xfrm>
            <a:prstGeom prst="line">
              <a:avLst/>
            </a:prstGeom>
            <a:noFill/>
            <a:ln w="1047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45" name="Line 50"/>
            <p:cNvSpPr>
              <a:spLocks noChangeShapeType="1"/>
            </p:cNvSpPr>
            <p:nvPr/>
          </p:nvSpPr>
          <p:spPr bwMode="auto">
            <a:xfrm>
              <a:off x="960" y="3888"/>
              <a:ext cx="3504"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grpSp>
        <p:nvGrpSpPr>
          <p:cNvPr id="59" name="组合 58"/>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60"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60"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2"/>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61" name="组合 60"/>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62"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62"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63"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64" name="组合 63"/>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67"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67"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5"/>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68"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69" name="直接箭头连接符 68"/>
                <p:cNvCxnSpPr>
                  <a:stCxn id="68" idx="2"/>
                  <a:endCxn id="67"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65" name="直接箭头连接符 64"/>
              <p:cNvCxnSpPr>
                <a:stCxn id="62" idx="3"/>
                <a:endCxn id="67"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箭头连接符 65"/>
              <p:cNvCxnSpPr>
                <a:stCxn id="67" idx="3"/>
                <a:endCxn id="63"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28878162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zh-CN" altLang="en-US" sz="4000" b="1" smtClean="0">
                <a:latin typeface="微软雅黑" panose="020B0503020204020204" pitchFamily="34" charset="-122"/>
                <a:ea typeface="微软雅黑" panose="020B0503020204020204" pitchFamily="34" charset="-122"/>
              </a:rPr>
              <a:t>分类器间隔（</a:t>
            </a:r>
            <a:r>
              <a:rPr lang="en-US" altLang="zh-CN" sz="4000" b="1" smtClean="0">
                <a:latin typeface="微软雅黑" panose="020B0503020204020204" pitchFamily="34" charset="-122"/>
                <a:ea typeface="微软雅黑" panose="020B0503020204020204" pitchFamily="34" charset="-122"/>
              </a:rPr>
              <a:t>2/2</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14391" name="Text Box 54"/>
          <p:cNvSpPr txBox="1">
            <a:spLocks noChangeArrowheads="1"/>
          </p:cNvSpPr>
          <p:nvPr/>
        </p:nvSpPr>
        <p:spPr bwMode="auto">
          <a:xfrm>
            <a:off x="7924006" y="4162426"/>
            <a:ext cx="4056885"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lnSpc>
                <a:spcPct val="125000"/>
              </a:lnSpc>
              <a:spcBef>
                <a:spcPct val="50000"/>
              </a:spcBef>
              <a:buClr>
                <a:schemeClr val="tx1"/>
              </a:buClr>
            </a:pPr>
            <a:r>
              <a:rPr lang="zh-CN" altLang="en-US" sz="2400" b="0" dirty="0">
                <a:latin typeface="Times New Roman" pitchFamily="18" charset="0"/>
                <a:ea typeface="华文楷体" pitchFamily="2" charset="-122"/>
              </a:rPr>
              <a:t>最大间隔线性分类器，这是最简单的</a:t>
            </a:r>
            <a:r>
              <a:rPr lang="en-US" altLang="zh-CN" sz="2400" b="0" dirty="0">
                <a:latin typeface="Times New Roman" pitchFamily="18" charset="0"/>
                <a:ea typeface="华文楷体" pitchFamily="2" charset="-122"/>
              </a:rPr>
              <a:t>SVM</a:t>
            </a:r>
            <a:r>
              <a:rPr lang="zh-CN" altLang="en-US" sz="2400" b="0" dirty="0">
                <a:latin typeface="Times New Roman" pitchFamily="18" charset="0"/>
                <a:ea typeface="华文楷体" pitchFamily="2" charset="-122"/>
              </a:rPr>
              <a:t>，被称为线性</a:t>
            </a:r>
            <a:r>
              <a:rPr lang="en-US" altLang="zh-CN" sz="2400" b="0" dirty="0">
                <a:latin typeface="Times New Roman" pitchFamily="18" charset="0"/>
                <a:ea typeface="华文楷体" pitchFamily="2" charset="-122"/>
              </a:rPr>
              <a:t>SVM</a:t>
            </a:r>
            <a:r>
              <a:rPr lang="zh-CN" altLang="en-US" sz="2400" b="0" dirty="0">
                <a:latin typeface="Times New Roman" pitchFamily="18" charset="0"/>
                <a:ea typeface="华文楷体" pitchFamily="2" charset="-122"/>
              </a:rPr>
              <a:t>（</a:t>
            </a:r>
            <a:r>
              <a:rPr lang="en-US" altLang="zh-CN" sz="2400" b="0" dirty="0">
                <a:latin typeface="Times New Roman" pitchFamily="18" charset="0"/>
                <a:ea typeface="华文楷体" pitchFamily="2" charset="-122"/>
              </a:rPr>
              <a:t>LSVM</a:t>
            </a:r>
            <a:r>
              <a:rPr lang="zh-CN" altLang="en-US" sz="2400" b="0" dirty="0">
                <a:latin typeface="Times New Roman" pitchFamily="18" charset="0"/>
                <a:ea typeface="华文楷体" pitchFamily="2" charset="-122"/>
              </a:rPr>
              <a:t>）</a:t>
            </a:r>
            <a:endParaRPr lang="en-US" altLang="zh-CN" sz="2400" b="0" dirty="0">
              <a:latin typeface="Times New Roman" pitchFamily="18" charset="0"/>
              <a:ea typeface="华文楷体" pitchFamily="2" charset="-122"/>
            </a:endParaRPr>
          </a:p>
        </p:txBody>
      </p:sp>
      <p:grpSp>
        <p:nvGrpSpPr>
          <p:cNvPr id="74" name="组合 73"/>
          <p:cNvGrpSpPr/>
          <p:nvPr/>
        </p:nvGrpSpPr>
        <p:grpSpPr>
          <a:xfrm>
            <a:off x="722471" y="2362200"/>
            <a:ext cx="5789613" cy="3886200"/>
            <a:chOff x="1570831" y="2895600"/>
            <a:chExt cx="5789613" cy="3886200"/>
          </a:xfrm>
        </p:grpSpPr>
        <p:grpSp>
          <p:nvGrpSpPr>
            <p:cNvPr id="75" name="Group 10"/>
            <p:cNvGrpSpPr>
              <a:grpSpLocks/>
            </p:cNvGrpSpPr>
            <p:nvPr/>
          </p:nvGrpSpPr>
          <p:grpSpPr bwMode="auto">
            <a:xfrm>
              <a:off x="1570831" y="2895600"/>
              <a:ext cx="1933575" cy="854075"/>
              <a:chOff x="277" y="1485"/>
              <a:chExt cx="1218" cy="538"/>
            </a:xfrm>
          </p:grpSpPr>
          <p:sp>
            <p:nvSpPr>
              <p:cNvPr id="112" name="Text Box 11"/>
              <p:cNvSpPr txBox="1">
                <a:spLocks noChangeArrowheads="1"/>
              </p:cNvSpPr>
              <p:nvPr/>
            </p:nvSpPr>
            <p:spPr bwMode="auto">
              <a:xfrm>
                <a:off x="295" y="1485"/>
                <a:ext cx="1200" cy="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sp>
            <p:nvSpPr>
              <p:cNvPr id="113" name="Oval 12"/>
              <p:cNvSpPr>
                <a:spLocks noChangeAspect="1" noChangeArrowheads="1"/>
              </p:cNvSpPr>
              <p:nvPr/>
            </p:nvSpPr>
            <p:spPr bwMode="auto">
              <a:xfrm rot="4777107">
                <a:off x="277" y="1600"/>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4" name="Oval 13"/>
              <p:cNvSpPr>
                <a:spLocks noChangeAspect="1" noChangeArrowheads="1"/>
              </p:cNvSpPr>
              <p:nvPr/>
            </p:nvSpPr>
            <p:spPr bwMode="auto">
              <a:xfrm rot="5895381">
                <a:off x="278" y="1887"/>
                <a:ext cx="32"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76" name="Line 14"/>
            <p:cNvSpPr>
              <a:spLocks noChangeShapeType="1"/>
            </p:cNvSpPr>
            <p:nvPr/>
          </p:nvSpPr>
          <p:spPr bwMode="auto">
            <a:xfrm>
              <a:off x="3855244" y="3276600"/>
              <a:ext cx="0" cy="350520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77" name="Line 15"/>
            <p:cNvSpPr>
              <a:spLocks noChangeShapeType="1"/>
            </p:cNvSpPr>
            <p:nvPr/>
          </p:nvSpPr>
          <p:spPr bwMode="auto">
            <a:xfrm flipV="1">
              <a:off x="3702844" y="6629400"/>
              <a:ext cx="3657600"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78" name="Oval 16"/>
            <p:cNvSpPr>
              <a:spLocks noChangeAspect="1" noChangeArrowheads="1"/>
            </p:cNvSpPr>
            <p:nvPr/>
          </p:nvSpPr>
          <p:spPr bwMode="auto">
            <a:xfrm>
              <a:off x="4982369" y="6099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Oval 17"/>
            <p:cNvSpPr>
              <a:spLocks noChangeAspect="1" noChangeArrowheads="1"/>
            </p:cNvSpPr>
            <p:nvPr/>
          </p:nvSpPr>
          <p:spPr bwMode="auto">
            <a:xfrm>
              <a:off x="3750469" y="4970462"/>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Oval 18"/>
            <p:cNvSpPr>
              <a:spLocks noChangeAspect="1" noChangeArrowheads="1"/>
            </p:cNvSpPr>
            <p:nvPr/>
          </p:nvSpPr>
          <p:spPr bwMode="auto">
            <a:xfrm>
              <a:off x="5604669" y="38814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19"/>
            <p:cNvSpPr>
              <a:spLocks noChangeAspect="1" noChangeArrowheads="1"/>
            </p:cNvSpPr>
            <p:nvPr/>
          </p:nvSpPr>
          <p:spPr bwMode="auto">
            <a:xfrm>
              <a:off x="5668169" y="4702175"/>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20"/>
            <p:cNvSpPr>
              <a:spLocks noChangeAspect="1" noChangeArrowheads="1"/>
            </p:cNvSpPr>
            <p:nvPr/>
          </p:nvSpPr>
          <p:spPr bwMode="auto">
            <a:xfrm>
              <a:off x="4674394" y="3730625"/>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21"/>
            <p:cNvSpPr>
              <a:spLocks noChangeAspect="1" noChangeArrowheads="1"/>
            </p:cNvSpPr>
            <p:nvPr/>
          </p:nvSpPr>
          <p:spPr bwMode="auto">
            <a:xfrm>
              <a:off x="5150644" y="4800600"/>
              <a:ext cx="5397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4" name="Oval 22"/>
            <p:cNvSpPr>
              <a:spLocks noChangeAspect="1" noChangeArrowheads="1"/>
            </p:cNvSpPr>
            <p:nvPr/>
          </p:nvSpPr>
          <p:spPr bwMode="auto">
            <a:xfrm>
              <a:off x="4312444" y="4191000"/>
              <a:ext cx="60325" cy="587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5" name="Oval 23"/>
            <p:cNvSpPr>
              <a:spLocks noChangeAspect="1" noChangeArrowheads="1"/>
            </p:cNvSpPr>
            <p:nvPr/>
          </p:nvSpPr>
          <p:spPr bwMode="auto">
            <a:xfrm>
              <a:off x="6369844" y="5181600"/>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6" name="Oval 24"/>
            <p:cNvSpPr>
              <a:spLocks noChangeAspect="1" noChangeArrowheads="1"/>
            </p:cNvSpPr>
            <p:nvPr/>
          </p:nvSpPr>
          <p:spPr bwMode="auto">
            <a:xfrm rot="-1118274">
              <a:off x="5152231" y="5510212"/>
              <a:ext cx="5397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Oval 25"/>
            <p:cNvSpPr>
              <a:spLocks noChangeAspect="1" noChangeArrowheads="1"/>
            </p:cNvSpPr>
            <p:nvPr/>
          </p:nvSpPr>
          <p:spPr bwMode="auto">
            <a:xfrm rot="-1118274">
              <a:off x="7268369" y="42957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Oval 26"/>
            <p:cNvSpPr>
              <a:spLocks noChangeAspect="1" noChangeArrowheads="1"/>
            </p:cNvSpPr>
            <p:nvPr/>
          </p:nvSpPr>
          <p:spPr bwMode="auto">
            <a:xfrm rot="-1118274">
              <a:off x="6560344" y="5611812"/>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Oval 27"/>
            <p:cNvSpPr>
              <a:spLocks noChangeAspect="1" noChangeArrowheads="1"/>
            </p:cNvSpPr>
            <p:nvPr/>
          </p:nvSpPr>
          <p:spPr bwMode="auto">
            <a:xfrm rot="-1118274">
              <a:off x="4388644" y="3733800"/>
              <a:ext cx="60325" cy="508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Oval 28"/>
            <p:cNvSpPr>
              <a:spLocks noChangeAspect="1" noChangeArrowheads="1"/>
            </p:cNvSpPr>
            <p:nvPr/>
          </p:nvSpPr>
          <p:spPr bwMode="auto">
            <a:xfrm rot="-1118274">
              <a:off x="5976144" y="4651375"/>
              <a:ext cx="60325" cy="5080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Oval 29"/>
            <p:cNvSpPr>
              <a:spLocks noChangeAspect="1" noChangeArrowheads="1"/>
            </p:cNvSpPr>
            <p:nvPr/>
          </p:nvSpPr>
          <p:spPr bwMode="auto">
            <a:xfrm rot="-1118274">
              <a:off x="7131844" y="5562600"/>
              <a:ext cx="60325" cy="476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2" name="Oval 30"/>
            <p:cNvSpPr>
              <a:spLocks noChangeAspect="1" noChangeArrowheads="1"/>
            </p:cNvSpPr>
            <p:nvPr/>
          </p:nvSpPr>
          <p:spPr bwMode="auto">
            <a:xfrm rot="-1118274">
              <a:off x="4379119" y="4706937"/>
              <a:ext cx="60325" cy="476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3" name="Oval 31"/>
            <p:cNvSpPr>
              <a:spLocks noChangeAspect="1" noChangeArrowheads="1"/>
            </p:cNvSpPr>
            <p:nvPr/>
          </p:nvSpPr>
          <p:spPr bwMode="auto">
            <a:xfrm rot="5895381">
              <a:off x="5131594" y="4124325"/>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Oval 32"/>
            <p:cNvSpPr>
              <a:spLocks noChangeAspect="1" noChangeArrowheads="1"/>
            </p:cNvSpPr>
            <p:nvPr/>
          </p:nvSpPr>
          <p:spPr bwMode="auto">
            <a:xfrm rot="5895381">
              <a:off x="5400676" y="6309518"/>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5" name="Oval 33"/>
            <p:cNvSpPr>
              <a:spLocks noChangeAspect="1" noChangeArrowheads="1"/>
            </p:cNvSpPr>
            <p:nvPr/>
          </p:nvSpPr>
          <p:spPr bwMode="auto">
            <a:xfrm rot="5895381">
              <a:off x="4379119" y="51657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6" name="Oval 34"/>
            <p:cNvSpPr>
              <a:spLocks noChangeAspect="1" noChangeArrowheads="1"/>
            </p:cNvSpPr>
            <p:nvPr/>
          </p:nvSpPr>
          <p:spPr bwMode="auto">
            <a:xfrm rot="5895381">
              <a:off x="5607844" y="3460750"/>
              <a:ext cx="47625"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7" name="Oval 35"/>
            <p:cNvSpPr>
              <a:spLocks noChangeAspect="1" noChangeArrowheads="1"/>
            </p:cNvSpPr>
            <p:nvPr/>
          </p:nvSpPr>
          <p:spPr bwMode="auto">
            <a:xfrm rot="5895381">
              <a:off x="6569075" y="5210968"/>
              <a:ext cx="58738"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8" name="Oval 36"/>
            <p:cNvSpPr>
              <a:spLocks noChangeAspect="1" noChangeArrowheads="1"/>
            </p:cNvSpPr>
            <p:nvPr/>
          </p:nvSpPr>
          <p:spPr bwMode="auto">
            <a:xfrm rot="5895381">
              <a:off x="5634831" y="514667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9" name="Oval 37"/>
            <p:cNvSpPr>
              <a:spLocks noChangeAspect="1" noChangeArrowheads="1"/>
            </p:cNvSpPr>
            <p:nvPr/>
          </p:nvSpPr>
          <p:spPr bwMode="auto">
            <a:xfrm rot="5895381">
              <a:off x="6884194" y="4432300"/>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0" name="Oval 38"/>
            <p:cNvSpPr>
              <a:spLocks noChangeAspect="1" noChangeArrowheads="1"/>
            </p:cNvSpPr>
            <p:nvPr/>
          </p:nvSpPr>
          <p:spPr bwMode="auto">
            <a:xfrm rot="5895381">
              <a:off x="4352131" y="3413125"/>
              <a:ext cx="47625"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1" name="Oval 39"/>
            <p:cNvSpPr>
              <a:spLocks noChangeAspect="1" noChangeArrowheads="1"/>
            </p:cNvSpPr>
            <p:nvPr/>
          </p:nvSpPr>
          <p:spPr bwMode="auto">
            <a:xfrm rot="5895381">
              <a:off x="6525419" y="43402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2" name="Oval 40"/>
            <p:cNvSpPr>
              <a:spLocks noChangeAspect="1" noChangeArrowheads="1"/>
            </p:cNvSpPr>
            <p:nvPr/>
          </p:nvSpPr>
          <p:spPr bwMode="auto">
            <a:xfrm rot="5895381">
              <a:off x="6381750" y="5785643"/>
              <a:ext cx="58738"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3" name="Oval 41"/>
            <p:cNvSpPr>
              <a:spLocks noChangeAspect="1" noChangeArrowheads="1"/>
            </p:cNvSpPr>
            <p:nvPr/>
          </p:nvSpPr>
          <p:spPr bwMode="auto">
            <a:xfrm rot="4777107">
              <a:off x="4762500" y="460136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4" name="Oval 42"/>
            <p:cNvSpPr>
              <a:spLocks noChangeAspect="1" noChangeArrowheads="1"/>
            </p:cNvSpPr>
            <p:nvPr/>
          </p:nvSpPr>
          <p:spPr bwMode="auto">
            <a:xfrm rot="4777107">
              <a:off x="5915819" y="6321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5" name="Oval 43"/>
            <p:cNvSpPr>
              <a:spLocks noChangeAspect="1" noChangeArrowheads="1"/>
            </p:cNvSpPr>
            <p:nvPr/>
          </p:nvSpPr>
          <p:spPr bwMode="auto">
            <a:xfrm rot="4777107">
              <a:off x="5611019" y="5940425"/>
              <a:ext cx="47625"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6" name="Oval 44"/>
            <p:cNvSpPr>
              <a:spLocks noChangeAspect="1" noChangeArrowheads="1"/>
            </p:cNvSpPr>
            <p:nvPr/>
          </p:nvSpPr>
          <p:spPr bwMode="auto">
            <a:xfrm rot="4777107">
              <a:off x="4081463" y="4802981"/>
              <a:ext cx="58737"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7" name="Oval 45"/>
            <p:cNvSpPr>
              <a:spLocks noChangeAspect="1" noChangeArrowheads="1"/>
            </p:cNvSpPr>
            <p:nvPr/>
          </p:nvSpPr>
          <p:spPr bwMode="auto">
            <a:xfrm rot="4777107">
              <a:off x="4977607" y="3843337"/>
              <a:ext cx="50800" cy="5397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8" name="Oval 46"/>
            <p:cNvSpPr>
              <a:spLocks noChangeAspect="1" noChangeArrowheads="1"/>
            </p:cNvSpPr>
            <p:nvPr/>
          </p:nvSpPr>
          <p:spPr bwMode="auto">
            <a:xfrm rot="4777107">
              <a:off x="5620544" y="5430837"/>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9" name="Oval 47"/>
            <p:cNvSpPr>
              <a:spLocks noChangeAspect="1" noChangeArrowheads="1"/>
            </p:cNvSpPr>
            <p:nvPr/>
          </p:nvSpPr>
          <p:spPr bwMode="auto">
            <a:xfrm rot="4777107">
              <a:off x="3768725" y="4148931"/>
              <a:ext cx="58737"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0" name="Oval 48"/>
            <p:cNvSpPr>
              <a:spLocks noChangeAspect="1" noChangeArrowheads="1"/>
            </p:cNvSpPr>
            <p:nvPr/>
          </p:nvSpPr>
          <p:spPr bwMode="auto">
            <a:xfrm rot="4777107">
              <a:off x="5202238" y="6115843"/>
              <a:ext cx="55562"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1" name="Oval 49"/>
            <p:cNvSpPr>
              <a:spLocks noChangeAspect="1" noChangeArrowheads="1"/>
            </p:cNvSpPr>
            <p:nvPr/>
          </p:nvSpPr>
          <p:spPr bwMode="auto">
            <a:xfrm rot="4777107">
              <a:off x="6568282" y="5822949"/>
              <a:ext cx="50800" cy="6032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120" name="Line 12"/>
          <p:cNvSpPr>
            <a:spLocks noChangeShapeType="1"/>
          </p:cNvSpPr>
          <p:nvPr/>
        </p:nvSpPr>
        <p:spPr bwMode="auto">
          <a:xfrm rot="18127581" flipH="1">
            <a:off x="1913731" y="4460141"/>
            <a:ext cx="5054600" cy="50800"/>
          </a:xfrm>
          <a:prstGeom prst="line">
            <a:avLst/>
          </a:prstGeom>
          <a:noFill/>
          <a:ln w="3619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21" name="Line 13"/>
          <p:cNvSpPr>
            <a:spLocks noChangeShapeType="1"/>
          </p:cNvSpPr>
          <p:nvPr/>
        </p:nvSpPr>
        <p:spPr bwMode="auto">
          <a:xfrm rot="18180000" flipH="1">
            <a:off x="1993106" y="4390291"/>
            <a:ext cx="4967288" cy="1095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22" name="Oval 50"/>
          <p:cNvSpPr>
            <a:spLocks noChangeArrowheads="1"/>
          </p:cNvSpPr>
          <p:nvPr/>
        </p:nvSpPr>
        <p:spPr bwMode="auto">
          <a:xfrm>
            <a:off x="4762659" y="4116606"/>
            <a:ext cx="152400" cy="152400"/>
          </a:xfrm>
          <a:prstGeom prst="ellipse">
            <a:avLst/>
          </a:prstGeom>
          <a:noFill/>
          <a:ln w="38100">
            <a:solidFill>
              <a:srgbClr val="33CC33"/>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3" name="Oval 51"/>
          <p:cNvSpPr>
            <a:spLocks noChangeArrowheads="1"/>
          </p:cNvSpPr>
          <p:nvPr/>
        </p:nvSpPr>
        <p:spPr bwMode="auto">
          <a:xfrm>
            <a:off x="4245451" y="4226144"/>
            <a:ext cx="152400" cy="152400"/>
          </a:xfrm>
          <a:prstGeom prst="ellipse">
            <a:avLst/>
          </a:prstGeom>
          <a:noFill/>
          <a:ln w="38100">
            <a:solidFill>
              <a:srgbClr val="33CC33"/>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4" name="Oval 52"/>
          <p:cNvSpPr>
            <a:spLocks noChangeArrowheads="1"/>
          </p:cNvSpPr>
          <p:nvPr/>
        </p:nvSpPr>
        <p:spPr bwMode="auto">
          <a:xfrm>
            <a:off x="4244499" y="4931629"/>
            <a:ext cx="152400" cy="152400"/>
          </a:xfrm>
          <a:prstGeom prst="ellipse">
            <a:avLst/>
          </a:prstGeom>
          <a:noFill/>
          <a:ln w="38100">
            <a:solidFill>
              <a:srgbClr val="33CC33"/>
            </a:solidFill>
            <a:prstDash val="dash"/>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25" name="Text Box 55"/>
          <p:cNvSpPr txBox="1">
            <a:spLocks noChangeArrowheads="1"/>
          </p:cNvSpPr>
          <p:nvPr/>
        </p:nvSpPr>
        <p:spPr bwMode="auto">
          <a:xfrm>
            <a:off x="380206" y="4260116"/>
            <a:ext cx="2293938" cy="85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r>
              <a:rPr lang="zh-CN" altLang="en-US" sz="2000" b="0" dirty="0">
                <a:solidFill>
                  <a:srgbClr val="00CC00"/>
                </a:solidFill>
                <a:latin typeface="Times New Roman" panose="02020603050405020304" pitchFamily="18" charset="0"/>
                <a:ea typeface="华文楷体" pitchFamily="2" charset="-122"/>
              </a:rPr>
              <a:t>支持向量</a:t>
            </a:r>
          </a:p>
          <a:p>
            <a:pPr algn="ctr" eaLnBrk="1" hangingPunct="1">
              <a:spcBef>
                <a:spcPct val="50000"/>
              </a:spcBef>
              <a:buClr>
                <a:schemeClr val="tx1"/>
              </a:buClr>
            </a:pPr>
            <a:r>
              <a:rPr lang="zh-CN" altLang="en-US" sz="2000" b="0" dirty="0">
                <a:solidFill>
                  <a:srgbClr val="00CC00"/>
                </a:solidFill>
                <a:latin typeface="Times New Roman" panose="02020603050405020304" pitchFamily="18" charset="0"/>
                <a:ea typeface="华文楷体" pitchFamily="2" charset="-122"/>
              </a:rPr>
              <a:t>（</a:t>
            </a:r>
            <a:r>
              <a:rPr lang="en-US" altLang="zh-CN" sz="2000" b="0" dirty="0">
                <a:solidFill>
                  <a:srgbClr val="00CC00"/>
                </a:solidFill>
                <a:latin typeface="Times New Roman" panose="02020603050405020304" pitchFamily="18" charset="0"/>
                <a:ea typeface="华文楷体" pitchFamily="2" charset="-122"/>
              </a:rPr>
              <a:t>Support Vectors</a:t>
            </a:r>
            <a:r>
              <a:rPr lang="zh-CN" altLang="en-US" sz="2000" b="0" dirty="0">
                <a:solidFill>
                  <a:srgbClr val="00CC00"/>
                </a:solidFill>
                <a:latin typeface="Times New Roman" panose="02020603050405020304" pitchFamily="18" charset="0"/>
                <a:ea typeface="华文楷体" pitchFamily="2" charset="-122"/>
              </a:rPr>
              <a:t>）</a:t>
            </a:r>
            <a:endParaRPr lang="zh-CN" altLang="en-US" sz="2000" b="0" dirty="0">
              <a:latin typeface="Times New Roman" panose="02020603050405020304" pitchFamily="18" charset="0"/>
              <a:ea typeface="华文楷体" pitchFamily="2" charset="-122"/>
            </a:endParaRPr>
          </a:p>
        </p:txBody>
      </p:sp>
      <p:sp>
        <p:nvSpPr>
          <p:cNvPr id="126" name="Freeform 56"/>
          <p:cNvSpPr>
            <a:spLocks/>
          </p:cNvSpPr>
          <p:nvPr/>
        </p:nvSpPr>
        <p:spPr bwMode="auto">
          <a:xfrm>
            <a:off x="2493169" y="4310916"/>
            <a:ext cx="1708150" cy="155575"/>
          </a:xfrm>
          <a:custGeom>
            <a:avLst/>
            <a:gdLst>
              <a:gd name="T0" fmla="*/ 0 w 1076"/>
              <a:gd name="T1" fmla="*/ 155575 h 98"/>
              <a:gd name="T2" fmla="*/ 165100 w 1076"/>
              <a:gd name="T3" fmla="*/ 61913 h 98"/>
              <a:gd name="T4" fmla="*/ 336550 w 1076"/>
              <a:gd name="T5" fmla="*/ 0 h 98"/>
              <a:gd name="T6" fmla="*/ 517525 w 1076"/>
              <a:gd name="T7" fmla="*/ 17463 h 98"/>
              <a:gd name="T8" fmla="*/ 612775 w 1076"/>
              <a:gd name="T9" fmla="*/ 61913 h 98"/>
              <a:gd name="T10" fmla="*/ 612775 w 1076"/>
              <a:gd name="T11" fmla="*/ 61913 h 98"/>
              <a:gd name="T12" fmla="*/ 811213 w 1076"/>
              <a:gd name="T13" fmla="*/ 130175 h 98"/>
              <a:gd name="T14" fmla="*/ 1570038 w 1076"/>
              <a:gd name="T15" fmla="*/ 87313 h 98"/>
              <a:gd name="T16" fmla="*/ 1708150 w 1076"/>
              <a:gd name="T17" fmla="*/ 69850 h 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76" h="98">
                <a:moveTo>
                  <a:pt x="0" y="98"/>
                </a:moveTo>
                <a:cubicBezTo>
                  <a:pt x="38" y="87"/>
                  <a:pt x="66" y="53"/>
                  <a:pt x="104" y="39"/>
                </a:cubicBezTo>
                <a:cubicBezTo>
                  <a:pt x="132" y="9"/>
                  <a:pt x="172" y="6"/>
                  <a:pt x="212" y="0"/>
                </a:cubicBezTo>
                <a:cubicBezTo>
                  <a:pt x="262" y="3"/>
                  <a:pt x="286" y="0"/>
                  <a:pt x="326" y="11"/>
                </a:cubicBezTo>
                <a:lnTo>
                  <a:pt x="386" y="39"/>
                </a:lnTo>
                <a:cubicBezTo>
                  <a:pt x="386" y="39"/>
                  <a:pt x="386" y="39"/>
                  <a:pt x="386" y="39"/>
                </a:cubicBezTo>
                <a:cubicBezTo>
                  <a:pt x="428" y="52"/>
                  <a:pt x="469" y="69"/>
                  <a:pt x="511" y="82"/>
                </a:cubicBezTo>
                <a:cubicBezTo>
                  <a:pt x="670" y="74"/>
                  <a:pt x="829" y="60"/>
                  <a:pt x="989" y="55"/>
                </a:cubicBezTo>
                <a:cubicBezTo>
                  <a:pt x="1017" y="51"/>
                  <a:pt x="1048" y="44"/>
                  <a:pt x="1076" y="44"/>
                </a:cubicBezTo>
              </a:path>
            </a:pathLst>
          </a:custGeom>
          <a:noFill/>
          <a:ln w="38100"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27" name="Freeform 57"/>
          <p:cNvSpPr>
            <a:spLocks/>
          </p:cNvSpPr>
          <p:nvPr/>
        </p:nvSpPr>
        <p:spPr bwMode="auto">
          <a:xfrm>
            <a:off x="2459831" y="3902929"/>
            <a:ext cx="2293938" cy="485775"/>
          </a:xfrm>
          <a:custGeom>
            <a:avLst/>
            <a:gdLst>
              <a:gd name="T0" fmla="*/ 0 w 1445"/>
              <a:gd name="T1" fmla="*/ 485775 h 306"/>
              <a:gd name="T2" fmla="*/ 25400 w 1445"/>
              <a:gd name="T3" fmla="*/ 477838 h 306"/>
              <a:gd name="T4" fmla="*/ 42863 w 1445"/>
              <a:gd name="T5" fmla="*/ 425450 h 306"/>
              <a:gd name="T6" fmla="*/ 76200 w 1445"/>
              <a:gd name="T7" fmla="*/ 374650 h 306"/>
              <a:gd name="T8" fmla="*/ 198438 w 1445"/>
              <a:gd name="T9" fmla="*/ 271463 h 306"/>
              <a:gd name="T10" fmla="*/ 361950 w 1445"/>
              <a:gd name="T11" fmla="*/ 166688 h 306"/>
              <a:gd name="T12" fmla="*/ 473075 w 1445"/>
              <a:gd name="T13" fmla="*/ 115888 h 306"/>
              <a:gd name="T14" fmla="*/ 1008063 w 1445"/>
              <a:gd name="T15" fmla="*/ 3175 h 306"/>
              <a:gd name="T16" fmla="*/ 1655763 w 1445"/>
              <a:gd name="T17" fmla="*/ 28575 h 306"/>
              <a:gd name="T18" fmla="*/ 1776413 w 1445"/>
              <a:gd name="T19" fmla="*/ 63500 h 306"/>
              <a:gd name="T20" fmla="*/ 1931988 w 1445"/>
              <a:gd name="T21" fmla="*/ 133350 h 306"/>
              <a:gd name="T22" fmla="*/ 2120900 w 1445"/>
              <a:gd name="T23" fmla="*/ 209550 h 306"/>
              <a:gd name="T24" fmla="*/ 2293938 w 1445"/>
              <a:gd name="T25" fmla="*/ 261938 h 30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445" h="306">
                <a:moveTo>
                  <a:pt x="0" y="306"/>
                </a:moveTo>
                <a:cubicBezTo>
                  <a:pt x="5" y="304"/>
                  <a:pt x="12" y="305"/>
                  <a:pt x="16" y="301"/>
                </a:cubicBezTo>
                <a:cubicBezTo>
                  <a:pt x="24" y="293"/>
                  <a:pt x="21" y="278"/>
                  <a:pt x="27" y="268"/>
                </a:cubicBezTo>
                <a:cubicBezTo>
                  <a:pt x="33" y="257"/>
                  <a:pt x="41" y="247"/>
                  <a:pt x="48" y="236"/>
                </a:cubicBezTo>
                <a:cubicBezTo>
                  <a:pt x="58" y="221"/>
                  <a:pt x="117" y="177"/>
                  <a:pt x="125" y="171"/>
                </a:cubicBezTo>
                <a:cubicBezTo>
                  <a:pt x="159" y="146"/>
                  <a:pt x="186" y="117"/>
                  <a:pt x="228" y="105"/>
                </a:cubicBezTo>
                <a:cubicBezTo>
                  <a:pt x="249" y="91"/>
                  <a:pt x="273" y="79"/>
                  <a:pt x="298" y="73"/>
                </a:cubicBezTo>
                <a:cubicBezTo>
                  <a:pt x="394" y="11"/>
                  <a:pt x="526" y="10"/>
                  <a:pt x="635" y="2"/>
                </a:cubicBezTo>
                <a:cubicBezTo>
                  <a:pt x="773" y="5"/>
                  <a:pt x="907" y="0"/>
                  <a:pt x="1043" y="18"/>
                </a:cubicBezTo>
                <a:cubicBezTo>
                  <a:pt x="1068" y="27"/>
                  <a:pt x="1093" y="34"/>
                  <a:pt x="1119" y="40"/>
                </a:cubicBezTo>
                <a:cubicBezTo>
                  <a:pt x="1150" y="63"/>
                  <a:pt x="1183" y="68"/>
                  <a:pt x="1217" y="84"/>
                </a:cubicBezTo>
                <a:cubicBezTo>
                  <a:pt x="1257" y="104"/>
                  <a:pt x="1293" y="119"/>
                  <a:pt x="1336" y="132"/>
                </a:cubicBezTo>
                <a:cubicBezTo>
                  <a:pt x="1370" y="142"/>
                  <a:pt x="1410" y="165"/>
                  <a:pt x="1445" y="165"/>
                </a:cubicBezTo>
              </a:path>
            </a:pathLst>
          </a:custGeom>
          <a:noFill/>
          <a:ln w="38100"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128" name="Freeform 58"/>
          <p:cNvSpPr>
            <a:spLocks/>
          </p:cNvSpPr>
          <p:nvPr/>
        </p:nvSpPr>
        <p:spPr bwMode="auto">
          <a:xfrm>
            <a:off x="2485231" y="4579204"/>
            <a:ext cx="1733550" cy="449262"/>
          </a:xfrm>
          <a:custGeom>
            <a:avLst/>
            <a:gdLst>
              <a:gd name="T0" fmla="*/ 0 w 1092"/>
              <a:gd name="T1" fmla="*/ 0 h 283"/>
              <a:gd name="T2" fmla="*/ 206375 w 1092"/>
              <a:gd name="T3" fmla="*/ 85725 h 283"/>
              <a:gd name="T4" fmla="*/ 517525 w 1092"/>
              <a:gd name="T5" fmla="*/ 233362 h 283"/>
              <a:gd name="T6" fmla="*/ 630238 w 1092"/>
              <a:gd name="T7" fmla="*/ 276225 h 283"/>
              <a:gd name="T8" fmla="*/ 836613 w 1092"/>
              <a:gd name="T9" fmla="*/ 344487 h 283"/>
              <a:gd name="T10" fmla="*/ 1733550 w 1092"/>
              <a:gd name="T11" fmla="*/ 431800 h 2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92" h="283">
                <a:moveTo>
                  <a:pt x="0" y="0"/>
                </a:moveTo>
                <a:cubicBezTo>
                  <a:pt x="47" y="9"/>
                  <a:pt x="84" y="40"/>
                  <a:pt x="130" y="54"/>
                </a:cubicBezTo>
                <a:cubicBezTo>
                  <a:pt x="184" y="96"/>
                  <a:pt x="261" y="129"/>
                  <a:pt x="326" y="147"/>
                </a:cubicBezTo>
                <a:cubicBezTo>
                  <a:pt x="348" y="162"/>
                  <a:pt x="373" y="163"/>
                  <a:pt x="397" y="174"/>
                </a:cubicBezTo>
                <a:cubicBezTo>
                  <a:pt x="439" y="193"/>
                  <a:pt x="481" y="209"/>
                  <a:pt x="527" y="217"/>
                </a:cubicBezTo>
                <a:cubicBezTo>
                  <a:pt x="704" y="283"/>
                  <a:pt x="907" y="272"/>
                  <a:pt x="1092" y="272"/>
                </a:cubicBezTo>
              </a:path>
            </a:pathLst>
          </a:custGeom>
          <a:noFill/>
          <a:ln w="38100" cap="flat" cmpd="sng">
            <a:solidFill>
              <a:srgbClr val="33CC33"/>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grpSp>
        <p:nvGrpSpPr>
          <p:cNvPr id="115" name="组合 114"/>
          <p:cNvGrpSpPr/>
          <p:nvPr/>
        </p:nvGrpSpPr>
        <p:grpSpPr>
          <a:xfrm>
            <a:off x="6552406" y="1118851"/>
            <a:ext cx="5334000" cy="2204659"/>
            <a:chOff x="6552406" y="1118851"/>
            <a:chExt cx="5334000" cy="2204659"/>
          </a:xfrm>
        </p:grpSpPr>
        <mc:AlternateContent xmlns:mc="http://schemas.openxmlformats.org/markup-compatibility/2006" xmlns:a14="http://schemas.microsoft.com/office/drawing/2010/main">
          <mc:Choice Requires="a14">
            <p:sp>
              <p:nvSpPr>
                <p:cNvPr id="116" name="Text Box 50"/>
                <p:cNvSpPr txBox="1">
                  <a:spLocks noChangeArrowheads="1"/>
                </p:cNvSpPr>
                <p:nvPr/>
              </p:nvSpPr>
              <p:spPr bwMode="auto">
                <a:xfrm>
                  <a:off x="6857206" y="2800290"/>
                  <a:ext cx="4724400"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latin typeface="Cambria Math"/>
                            <a:ea typeface="宋体" panose="02010600030101010101" pitchFamily="2" charset="-122"/>
                          </a:rPr>
                          <m:t>𝑓</m:t>
                        </m:r>
                        <m:r>
                          <a:rPr lang="en-US" altLang="zh-CN" sz="2800" b="0" i="1" dirty="0" smtClean="0">
                            <a:latin typeface="Cambria Math"/>
                            <a:ea typeface="宋体" panose="02010600030101010101" pitchFamily="2" charset="-122"/>
                          </a:rPr>
                          <m:t>(</m:t>
                        </m:r>
                        <m:r>
                          <a:rPr lang="en-US" altLang="zh-CN" sz="2800" b="0" i="1" dirty="0" err="1">
                            <a:latin typeface="Cambria Math"/>
                            <a:ea typeface="宋体" panose="02010600030101010101" pitchFamily="2" charset="-122"/>
                          </a:rPr>
                          <m:t>𝑥</m:t>
                        </m:r>
                        <m:r>
                          <a:rPr lang="en-US" altLang="zh-CN" sz="2800" b="0" i="1" dirty="0" err="1">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𝑤</m:t>
                        </m:r>
                        <m:r>
                          <a:rPr lang="en-US" altLang="zh-CN" sz="2800" b="0" i="1" dirty="0" err="1">
                            <a:solidFill>
                              <a:srgbClr val="00CC00"/>
                            </a:solidFill>
                            <a:latin typeface="Cambria Math"/>
                            <a:ea typeface="宋体" panose="02010600030101010101" pitchFamily="2" charset="-122"/>
                          </a:rPr>
                          <m:t>,</m:t>
                        </m:r>
                        <m:r>
                          <a:rPr lang="en-US" altLang="zh-CN" sz="2800" b="0" i="1" dirty="0" err="1">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 = </m:t>
                        </m:r>
                        <m:r>
                          <a:rPr lang="en-US" altLang="zh-CN" sz="2800" b="0" i="1" dirty="0" err="1">
                            <a:latin typeface="Cambria Math"/>
                            <a:ea typeface="宋体" panose="02010600030101010101" pitchFamily="2" charset="-122"/>
                          </a:rPr>
                          <m:t>𝑠𝑔𝑛</m:t>
                        </m:r>
                        <m:r>
                          <a:rPr lang="en-US" altLang="zh-CN" sz="2800" b="0" i="1" dirty="0">
                            <a:latin typeface="Cambria Math"/>
                            <a:ea typeface="宋体" panose="02010600030101010101" pitchFamily="2" charset="-122"/>
                          </a:rPr>
                          <m:t>(</m:t>
                        </m:r>
                        <m:r>
                          <a:rPr lang="en-US" altLang="zh-CN" sz="2800" b="0" i="1" dirty="0">
                            <a:solidFill>
                              <a:srgbClr val="00CC00"/>
                            </a:solidFill>
                            <a:latin typeface="Cambria Math"/>
                            <a:ea typeface="宋体" panose="02010600030101010101" pitchFamily="2" charset="-122"/>
                          </a:rPr>
                          <m:t>𝑤</m:t>
                        </m:r>
                        <m:r>
                          <a:rPr lang="en-US" altLang="zh-CN" sz="2800" b="0" i="1" dirty="0">
                            <a:latin typeface="Cambria Math"/>
                            <a:ea typeface="宋体" panose="02010600030101010101" pitchFamily="2" charset="-122"/>
                          </a:rPr>
                          <m:t> </m:t>
                        </m:r>
                        <m:r>
                          <a:rPr lang="en-US" altLang="zh-CN" sz="2800" b="0" i="1" dirty="0">
                            <a:latin typeface="Cambria Math"/>
                            <a:ea typeface="宋体" panose="02010600030101010101" pitchFamily="2" charset="-122"/>
                          </a:rPr>
                          <m:t>𝑥</m:t>
                        </m:r>
                        <m:r>
                          <a:rPr lang="en-US" altLang="zh-CN" sz="2800" b="0" i="1" dirty="0">
                            <a:solidFill>
                              <a:srgbClr val="00CC00"/>
                            </a:solidFill>
                            <a:latin typeface="Cambria Math"/>
                            <a:ea typeface="宋体" panose="02010600030101010101" pitchFamily="2" charset="-122"/>
                          </a:rPr>
                          <m:t> </m:t>
                        </m:r>
                        <m:r>
                          <a:rPr lang="en-US" altLang="zh-CN" sz="2800" b="0" i="1" dirty="0">
                            <a:latin typeface="Cambria Math"/>
                            <a:ea typeface="宋体" panose="02010600030101010101" pitchFamily="2" charset="-122"/>
                          </a:rPr>
                          <m:t>+ </m:t>
                        </m:r>
                        <m:r>
                          <a:rPr lang="en-US" altLang="zh-CN" sz="2800" b="0" i="1" dirty="0">
                            <a:solidFill>
                              <a:srgbClr val="00CC00"/>
                            </a:solidFill>
                            <a:latin typeface="Cambria Math"/>
                            <a:ea typeface="宋体" panose="02010600030101010101" pitchFamily="2" charset="-122"/>
                          </a:rPr>
                          <m:t>𝑏</m:t>
                        </m:r>
                        <m:r>
                          <a:rPr lang="en-US" altLang="zh-CN" sz="2800" b="0" i="1" dirty="0">
                            <a:latin typeface="Cambria Math"/>
                            <a:ea typeface="宋体" panose="02010600030101010101" pitchFamily="2" charset="-122"/>
                          </a:rPr>
                          <m:t>)</m:t>
                        </m:r>
                      </m:oMath>
                    </m:oMathPara>
                  </a14:m>
                  <a:endParaRPr lang="en-US" altLang="zh-CN" sz="2800" b="0" dirty="0">
                    <a:latin typeface="Times New Roman" panose="02020603050405020304" pitchFamily="18" charset="0"/>
                    <a:ea typeface="宋体" panose="02010600030101010101" pitchFamily="2" charset="-122"/>
                  </a:endParaRPr>
                </a:p>
              </p:txBody>
            </p:sp>
          </mc:Choice>
          <mc:Fallback xmlns="">
            <p:sp>
              <p:nvSpPr>
                <p:cNvPr id="116" name="Text Box 50"/>
                <p:cNvSpPr txBox="1">
                  <a:spLocks noRot="1" noChangeAspect="1" noMove="1" noResize="1" noEditPoints="1" noAdjustHandles="1" noChangeArrowheads="1" noChangeShapeType="1" noTextEdit="1"/>
                </p:cNvSpPr>
                <p:nvPr/>
              </p:nvSpPr>
              <p:spPr bwMode="auto">
                <a:xfrm>
                  <a:off x="6857206" y="2800290"/>
                  <a:ext cx="4724400" cy="523220"/>
                </a:xfrm>
                <a:prstGeom prst="rect">
                  <a:avLst/>
                </a:prstGeom>
                <a:blipFill rotWithShape="1">
                  <a:blip r:embed="rId2"/>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17" name="组合 116"/>
            <p:cNvGrpSpPr/>
            <p:nvPr/>
          </p:nvGrpSpPr>
          <p:grpSpPr>
            <a:xfrm>
              <a:off x="6552406" y="1118851"/>
              <a:ext cx="5334000" cy="1587459"/>
              <a:chOff x="6476206" y="1118851"/>
              <a:chExt cx="5334000" cy="1587459"/>
            </a:xfrm>
          </p:grpSpPr>
          <mc:AlternateContent xmlns:mc="http://schemas.openxmlformats.org/markup-compatibility/2006" xmlns:a14="http://schemas.microsoft.com/office/drawing/2010/main">
            <mc:Choice Requires="a14">
              <p:sp>
                <p:nvSpPr>
                  <p:cNvPr id="118" name="Text Box 5"/>
                  <p:cNvSpPr txBox="1">
                    <a:spLocks noChangeArrowheads="1"/>
                  </p:cNvSpPr>
                  <p:nvPr/>
                </p:nvSpPr>
                <p:spPr bwMode="auto">
                  <a:xfrm>
                    <a:off x="6476206" y="2119729"/>
                    <a:ext cx="609600" cy="519113"/>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50000"/>
                      </a:spcBef>
                      <a:buClr>
                        <a:schemeClr val="tx1"/>
                      </a:buClr>
                    </a:pPr>
                    <a14:m>
                      <m:oMathPara xmlns:m="http://schemas.openxmlformats.org/officeDocument/2006/math">
                        <m:oMathParaPr>
                          <m:jc m:val="center"/>
                        </m:oMathParaPr>
                        <m:oMath xmlns:m="http://schemas.openxmlformats.org/officeDocument/2006/math">
                          <m:r>
                            <a:rPr lang="en-US" altLang="zh-CN" sz="2800" i="1" dirty="0" smtClean="0">
                              <a:latin typeface="Cambria Math"/>
                              <a:ea typeface="宋体" panose="02010600030101010101" pitchFamily="2" charset="-122"/>
                            </a:rPr>
                            <m:t>𝑥</m:t>
                          </m:r>
                        </m:oMath>
                      </m:oMathPara>
                    </a14:m>
                    <a:endParaRPr lang="en-US" altLang="zh-CN" sz="2800" i="1" dirty="0">
                      <a:latin typeface="Times New Roman" panose="02020603050405020304" pitchFamily="18" charset="0"/>
                      <a:ea typeface="宋体" panose="02010600030101010101" pitchFamily="2" charset="-122"/>
                    </a:endParaRPr>
                  </a:p>
                </p:txBody>
              </p:sp>
            </mc:Choice>
            <mc:Fallback xmlns="">
              <p:sp>
                <p:nvSpPr>
                  <p:cNvPr id="118" name="Text Box 5"/>
                  <p:cNvSpPr txBox="1">
                    <a:spLocks noRot="1" noChangeAspect="1" noMove="1" noResize="1" noEditPoints="1" noAdjustHandles="1" noChangeArrowheads="1" noChangeShapeType="1" noTextEdit="1"/>
                  </p:cNvSpPr>
                  <p:nvPr/>
                </p:nvSpPr>
                <p:spPr bwMode="auto">
                  <a:xfrm>
                    <a:off x="6476206" y="2119729"/>
                    <a:ext cx="609600" cy="519113"/>
                  </a:xfrm>
                  <a:prstGeom prst="rect">
                    <a:avLst/>
                  </a:prstGeom>
                  <a:blipFill rotWithShape="1">
                    <a:blip r:embed="rId3"/>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9" name="Text Box 9"/>
                  <p:cNvSpPr txBox="1">
                    <a:spLocks noChangeArrowheads="1"/>
                  </p:cNvSpPr>
                  <p:nvPr/>
                </p:nvSpPr>
                <p:spPr bwMode="auto">
                  <a:xfrm>
                    <a:off x="11200606" y="2122644"/>
                    <a:ext cx="609600" cy="513282"/>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spcBef>
                        <a:spcPct val="20000"/>
                      </a:spcBef>
                      <a:buClr>
                        <a:schemeClr val="tx1"/>
                      </a:buClr>
                    </a:pPr>
                    <a14:m>
                      <m:oMathPara xmlns:m="http://schemas.openxmlformats.org/officeDocument/2006/math">
                        <m:oMathParaPr>
                          <m:jc m:val="centerGroup"/>
                        </m:oMathParaPr>
                        <m:oMath xmlns:m="http://schemas.openxmlformats.org/officeDocument/2006/math">
                          <m:acc>
                            <m:accPr>
                              <m:chr m:val="̂"/>
                              <m:ctrlPr>
                                <a:rPr lang="en-US" altLang="zh-CN" sz="2800" b="0" i="1" dirty="0" smtClean="0">
                                  <a:latin typeface="Cambria Math"/>
                                  <a:ea typeface="宋体" panose="02010600030101010101" pitchFamily="2" charset="-122"/>
                                </a:rPr>
                              </m:ctrlPr>
                            </m:accPr>
                            <m:e>
                              <m:r>
                                <a:rPr lang="en-US" altLang="zh-CN" sz="2800" b="0" i="1" dirty="0" smtClean="0">
                                  <a:latin typeface="Cambria Math"/>
                                  <a:ea typeface="宋体" panose="02010600030101010101" pitchFamily="2" charset="-122"/>
                                </a:rPr>
                                <m:t>𝑦</m:t>
                              </m:r>
                            </m:e>
                          </m:acc>
                        </m:oMath>
                      </m:oMathPara>
                    </a14:m>
                    <a:endParaRPr lang="en-US" altLang="zh-CN" sz="2800" b="0" baseline="30000" dirty="0">
                      <a:latin typeface="Times New Roman" panose="02020603050405020304" pitchFamily="18" charset="0"/>
                      <a:ea typeface="宋体" panose="02010600030101010101" pitchFamily="2" charset="-122"/>
                    </a:endParaRPr>
                  </a:p>
                </p:txBody>
              </p:sp>
            </mc:Choice>
            <mc:Fallback xmlns="">
              <p:sp>
                <p:nvSpPr>
                  <p:cNvPr id="119" name="Text Box 9"/>
                  <p:cNvSpPr txBox="1">
                    <a:spLocks noRot="1" noChangeAspect="1" noMove="1" noResize="1" noEditPoints="1" noAdjustHandles="1" noChangeArrowheads="1" noChangeShapeType="1" noTextEdit="1"/>
                  </p:cNvSpPr>
                  <p:nvPr/>
                </p:nvSpPr>
                <p:spPr bwMode="auto">
                  <a:xfrm>
                    <a:off x="11200606" y="2122644"/>
                    <a:ext cx="609600" cy="513282"/>
                  </a:xfrm>
                  <a:prstGeom prst="rect">
                    <a:avLst/>
                  </a:prstGeom>
                  <a:blipFill rotWithShape="1">
                    <a:blip r:embed="rId4"/>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130" name="组合 129"/>
              <p:cNvGrpSpPr/>
              <p:nvPr/>
            </p:nvGrpSpPr>
            <p:grpSpPr>
              <a:xfrm>
                <a:off x="8343106" y="1118851"/>
                <a:ext cx="1600200" cy="1587459"/>
                <a:chOff x="8228806" y="1118851"/>
                <a:chExt cx="1600200" cy="1587459"/>
              </a:xfrm>
            </p:grpSpPr>
            <mc:AlternateContent xmlns:mc="http://schemas.openxmlformats.org/markup-compatibility/2006" xmlns:a14="http://schemas.microsoft.com/office/drawing/2010/main">
              <mc:Choice Requires="a14">
                <p:sp>
                  <p:nvSpPr>
                    <p:cNvPr id="133" name="Rectangle 3"/>
                    <p:cNvSpPr>
                      <a:spLocks noChangeArrowheads="1"/>
                    </p:cNvSpPr>
                    <p:nvPr/>
                  </p:nvSpPr>
                  <p:spPr bwMode="auto">
                    <a:xfrm>
                      <a:off x="8228806" y="2052260"/>
                      <a:ext cx="1600200" cy="654050"/>
                    </a:xfrm>
                    <a:prstGeom prst="rect">
                      <a:avLst/>
                    </a:prstGeom>
                    <a:solidFill>
                      <a:srgbClr val="FFCCFF"/>
                    </a:solidFill>
                    <a:ln w="12700">
                      <a:solidFill>
                        <a:schemeClr val="tx1"/>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 xmlns:m="http://schemas.openxmlformats.org/officeDocument/2006/math">
                          <m:r>
                            <a:rPr lang="en-US" altLang="zh-CN" sz="2800" b="0" i="1" dirty="0" smtClean="0">
                              <a:latin typeface="Cambria Math"/>
                              <a:ea typeface="宋体" panose="02010600030101010101" pitchFamily="2" charset="-122"/>
                            </a:rPr>
                            <m:t>𝑓</m:t>
                          </m:r>
                        </m:oMath>
                      </a14:m>
                      <a:r>
                        <a:rPr lang="en-US" altLang="zh-CN" sz="3600" b="0" i="1" dirty="0">
                          <a:latin typeface="Times New Roman" panose="02020603050405020304" pitchFamily="18" charset="0"/>
                          <a:ea typeface="宋体" panose="02010600030101010101" pitchFamily="2" charset="-122"/>
                        </a:rPr>
                        <a:t> </a:t>
                      </a:r>
                      <a:r>
                        <a:rPr lang="en-US" altLang="zh-CN" sz="2000" b="0" dirty="0">
                          <a:latin typeface="Times New Roman" panose="02020603050405020304" pitchFamily="18" charset="0"/>
                          <a:ea typeface="宋体" panose="02010600030101010101" pitchFamily="2" charset="-122"/>
                        </a:rPr>
                        <a:t>        </a:t>
                      </a:r>
                    </a:p>
                  </p:txBody>
                </p:sp>
              </mc:Choice>
              <mc:Fallback xmlns="">
                <p:sp>
                  <p:nvSpPr>
                    <p:cNvPr id="133" name="Rectangle 3"/>
                    <p:cNvSpPr>
                      <a:spLocks noRot="1" noChangeAspect="1" noMove="1" noResize="1" noEditPoints="1" noAdjustHandles="1" noChangeArrowheads="1" noChangeShapeType="1" noTextEdit="1"/>
                    </p:cNvSpPr>
                    <p:nvPr/>
                  </p:nvSpPr>
                  <p:spPr bwMode="auto">
                    <a:xfrm>
                      <a:off x="8228806" y="2052260"/>
                      <a:ext cx="1600200" cy="654050"/>
                    </a:xfrm>
                    <a:prstGeom prst="rect">
                      <a:avLst/>
                    </a:prstGeom>
                    <a:blipFill rotWithShape="1">
                      <a:blip r:embed="rId5"/>
                      <a:stretch>
                        <a:fillRect/>
                      </a:stretch>
                    </a:blip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Text Box 7"/>
                    <p:cNvSpPr txBox="1">
                      <a:spLocks noChangeArrowheads="1"/>
                    </p:cNvSpPr>
                    <p:nvPr/>
                  </p:nvSpPr>
                  <p:spPr bwMode="auto">
                    <a:xfrm>
                      <a:off x="8457313" y="1118851"/>
                      <a:ext cx="1143187" cy="523220"/>
                    </a:xfrm>
                    <a:prstGeom prst="rect">
                      <a:avLst/>
                    </a:prstGeom>
                    <a:noFill/>
                    <a:ln>
                      <a:noFill/>
                    </a:ln>
                    <a:effectLst/>
                    <a:extLst>
                      <a:ext uri="{909E8E84-426E-40DD-AFC4-6F175D3DCCD1}">
                        <a14:hiddenFill>
                          <a:solidFill>
                            <a:srgbClr val="FFFFFF"/>
                          </a:solidFill>
                        </a14:hiddenFill>
                      </a:ext>
                      <a:ext uri="{91240B29-F687-4F45-9708-019B960494DF}">
                        <a14:hiddenLine w="12700">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𝑤</m:t>
                            </m:r>
                            <m:r>
                              <a:rPr lang="en-US" altLang="zh-CN" sz="2800" b="0" i="0"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 </m:t>
                            </m:r>
                            <m:r>
                              <a:rPr lang="en-US" altLang="zh-CN" sz="2800" b="0" i="1" dirty="0" smtClean="0">
                                <a:solidFill>
                                  <a:srgbClr val="00CC00"/>
                                </a:solidFill>
                                <a:latin typeface="Cambria Math"/>
                                <a:ea typeface="宋体" panose="02010600030101010101" pitchFamily="2" charset="-122"/>
                                <a:cs typeface="Times New Roman" pitchFamily="18" charset="0"/>
                                <a:sym typeface="Symbol" panose="05050102010706020507" pitchFamily="18" charset="2"/>
                              </a:rPr>
                              <m:t>𝑏</m:t>
                            </m:r>
                          </m:oMath>
                        </m:oMathPara>
                      </a14:m>
                      <a:endParaRPr lang="zh-CN" altLang="en-US" sz="2800" b="0" i="1" dirty="0">
                        <a:solidFill>
                          <a:srgbClr val="00CC00"/>
                        </a:solidFill>
                        <a:latin typeface="Times New Roman" pitchFamily="18" charset="0"/>
                        <a:ea typeface="宋体" panose="02010600030101010101" pitchFamily="2" charset="-122"/>
                        <a:cs typeface="Times New Roman" pitchFamily="18" charset="0"/>
                        <a:sym typeface="Symbol" panose="05050102010706020507" pitchFamily="18" charset="2"/>
                      </a:endParaRPr>
                    </a:p>
                  </p:txBody>
                </p:sp>
              </mc:Choice>
              <mc:Fallback xmlns="">
                <p:sp>
                  <p:nvSpPr>
                    <p:cNvPr id="134" name="Text Box 7"/>
                    <p:cNvSpPr txBox="1">
                      <a:spLocks noRot="1" noChangeAspect="1" noMove="1" noResize="1" noEditPoints="1" noAdjustHandles="1" noChangeArrowheads="1" noChangeShapeType="1" noTextEdit="1"/>
                    </p:cNvSpPr>
                    <p:nvPr/>
                  </p:nvSpPr>
                  <p:spPr bwMode="auto">
                    <a:xfrm>
                      <a:off x="8457313" y="1118851"/>
                      <a:ext cx="1143187" cy="523220"/>
                    </a:xfrm>
                    <a:prstGeom prst="rect">
                      <a:avLst/>
                    </a:prstGeom>
                    <a:blipFill rotWithShape="1">
                      <a:blip r:embed="rId6"/>
                      <a:stretch>
                        <a:fillRect/>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cxnSp>
              <p:nvCxnSpPr>
                <p:cNvPr id="135" name="直接箭头连接符 134"/>
                <p:cNvCxnSpPr>
                  <a:stCxn id="134" idx="2"/>
                  <a:endCxn id="133" idx="0"/>
                </p:cNvCxnSpPr>
                <p:nvPr/>
              </p:nvCxnSpPr>
              <p:spPr bwMode="auto">
                <a:xfrm flipH="1">
                  <a:off x="9028906" y="1642071"/>
                  <a:ext cx="1" cy="410189"/>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31" name="直接箭头连接符 130"/>
              <p:cNvCxnSpPr>
                <a:stCxn id="118" idx="3"/>
                <a:endCxn id="133" idx="1"/>
              </p:cNvCxnSpPr>
              <p:nvPr/>
            </p:nvCxnSpPr>
            <p:spPr bwMode="auto">
              <a:xfrm flipV="1">
                <a:off x="7085806" y="2379285"/>
                <a:ext cx="1257300" cy="1"/>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2" name="直接箭头连接符 131"/>
              <p:cNvCxnSpPr>
                <a:stCxn id="133" idx="3"/>
                <a:endCxn id="119" idx="1"/>
              </p:cNvCxnSpPr>
              <p:nvPr/>
            </p:nvCxnSpPr>
            <p:spPr bwMode="auto">
              <a:xfrm>
                <a:off x="9943306" y="2379285"/>
                <a:ext cx="1257300" cy="0"/>
              </a:xfrm>
              <a:prstGeom prst="straightConnector1">
                <a:avLst/>
              </a:prstGeom>
              <a:solidFill>
                <a:schemeClr val="accent1"/>
              </a:solidFill>
              <a:ln w="2857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Tree>
    <p:extLst>
      <p:ext uri="{BB962C8B-B14F-4D97-AF65-F5344CB8AC3E}">
        <p14:creationId xmlns:p14="http://schemas.microsoft.com/office/powerpoint/2010/main" val="319707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5"/>
                                        </p:tgtEl>
                                        <p:attrNameLst>
                                          <p:attrName>style.visibility</p:attrName>
                                        </p:attrNameLst>
                                      </p:cBhvr>
                                      <p:to>
                                        <p:strVal val="visible"/>
                                      </p:to>
                                    </p:set>
                                    <p:anim calcmode="lin" valueType="num">
                                      <p:cBhvr additive="base">
                                        <p:cTn id="7" dur="500" fill="hold"/>
                                        <p:tgtEl>
                                          <p:spTgt spid="125"/>
                                        </p:tgtEl>
                                        <p:attrNameLst>
                                          <p:attrName>ppt_x</p:attrName>
                                        </p:attrNameLst>
                                      </p:cBhvr>
                                      <p:tavLst>
                                        <p:tav tm="0">
                                          <p:val>
                                            <p:strVal val="#ppt_x"/>
                                          </p:val>
                                        </p:tav>
                                        <p:tav tm="100000">
                                          <p:val>
                                            <p:strVal val="#ppt_x"/>
                                          </p:val>
                                        </p:tav>
                                      </p:tavLst>
                                    </p:anim>
                                    <p:anim calcmode="lin" valueType="num">
                                      <p:cBhvr additive="base">
                                        <p:cTn id="8" dur="500" fill="hold"/>
                                        <p:tgtEl>
                                          <p:spTgt spid="1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7"/>
                                        </p:tgtEl>
                                        <p:attrNameLst>
                                          <p:attrName>style.visibility</p:attrName>
                                        </p:attrNameLst>
                                      </p:cBhvr>
                                      <p:to>
                                        <p:strVal val="visible"/>
                                      </p:to>
                                    </p:set>
                                    <p:anim calcmode="lin" valueType="num">
                                      <p:cBhvr additive="base">
                                        <p:cTn id="11" dur="500" fill="hold"/>
                                        <p:tgtEl>
                                          <p:spTgt spid="127"/>
                                        </p:tgtEl>
                                        <p:attrNameLst>
                                          <p:attrName>ppt_x</p:attrName>
                                        </p:attrNameLst>
                                      </p:cBhvr>
                                      <p:tavLst>
                                        <p:tav tm="0">
                                          <p:val>
                                            <p:strVal val="#ppt_x"/>
                                          </p:val>
                                        </p:tav>
                                        <p:tav tm="100000">
                                          <p:val>
                                            <p:strVal val="#ppt_x"/>
                                          </p:val>
                                        </p:tav>
                                      </p:tavLst>
                                    </p:anim>
                                    <p:anim calcmode="lin" valueType="num">
                                      <p:cBhvr additive="base">
                                        <p:cTn id="12" dur="500" fill="hold"/>
                                        <p:tgtEl>
                                          <p:spTgt spid="1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6"/>
                                        </p:tgtEl>
                                        <p:attrNameLst>
                                          <p:attrName>style.visibility</p:attrName>
                                        </p:attrNameLst>
                                      </p:cBhvr>
                                      <p:to>
                                        <p:strVal val="visible"/>
                                      </p:to>
                                    </p:set>
                                    <p:anim calcmode="lin" valueType="num">
                                      <p:cBhvr additive="base">
                                        <p:cTn id="15" dur="500" fill="hold"/>
                                        <p:tgtEl>
                                          <p:spTgt spid="126"/>
                                        </p:tgtEl>
                                        <p:attrNameLst>
                                          <p:attrName>ppt_x</p:attrName>
                                        </p:attrNameLst>
                                      </p:cBhvr>
                                      <p:tavLst>
                                        <p:tav tm="0">
                                          <p:val>
                                            <p:strVal val="#ppt_x"/>
                                          </p:val>
                                        </p:tav>
                                        <p:tav tm="100000">
                                          <p:val>
                                            <p:strVal val="#ppt_x"/>
                                          </p:val>
                                        </p:tav>
                                      </p:tavLst>
                                    </p:anim>
                                    <p:anim calcmode="lin" valueType="num">
                                      <p:cBhvr additive="base">
                                        <p:cTn id="16" dur="500" fill="hold"/>
                                        <p:tgtEl>
                                          <p:spTgt spid="12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additive="base">
                                        <p:cTn id="19" dur="500" fill="hold"/>
                                        <p:tgtEl>
                                          <p:spTgt spid="128"/>
                                        </p:tgtEl>
                                        <p:attrNameLst>
                                          <p:attrName>ppt_x</p:attrName>
                                        </p:attrNameLst>
                                      </p:cBhvr>
                                      <p:tavLst>
                                        <p:tav tm="0">
                                          <p:val>
                                            <p:strVal val="#ppt_x"/>
                                          </p:val>
                                        </p:tav>
                                        <p:tav tm="100000">
                                          <p:val>
                                            <p:strVal val="#ppt_x"/>
                                          </p:val>
                                        </p:tav>
                                      </p:tavLst>
                                    </p:anim>
                                    <p:anim calcmode="lin" valueType="num">
                                      <p:cBhvr additive="base">
                                        <p:cTn id="20" dur="500" fill="hold"/>
                                        <p:tgtEl>
                                          <p:spTgt spid="1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p:bldP spid="126" grpId="0" animBg="1"/>
      <p:bldP spid="127" grpId="0" animBg="1"/>
      <p:bldP spid="1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1219041" y="171451"/>
            <a:ext cx="10057091" cy="487363"/>
          </a:xfrm>
        </p:spPr>
        <p:txBody>
          <a:bodyPr/>
          <a:lstStyle/>
          <a:p>
            <a:pPr eaLnBrk="1" hangingPunct="1"/>
            <a:r>
              <a:rPr lang="zh-CN" altLang="en-US" sz="4000" b="1" smtClean="0">
                <a:latin typeface="微软雅黑" panose="020B0503020204020204" pitchFamily="34" charset="-122"/>
                <a:ea typeface="微软雅黑" panose="020B0503020204020204" pitchFamily="34" charset="-122"/>
              </a:rPr>
              <a:t>线性分类器：数学表述（</a:t>
            </a:r>
            <a:r>
              <a:rPr lang="en-US" altLang="zh-CN" sz="4000" b="1" smtClean="0">
                <a:latin typeface="微软雅黑" panose="020B0503020204020204" pitchFamily="34" charset="-122"/>
                <a:ea typeface="微软雅黑" panose="020B0503020204020204" pitchFamily="34" charset="-122"/>
              </a:rPr>
              <a:t>1/2</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20" name="Rectangle 3"/>
              <p:cNvSpPr txBox="1">
                <a:spLocks noChangeArrowheads="1"/>
              </p:cNvSpPr>
              <p:nvPr/>
            </p:nvSpPr>
            <p:spPr bwMode="black">
              <a:xfrm>
                <a:off x="2044699" y="4838700"/>
                <a:ext cx="3067843" cy="14859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v"/>
                  <a:defRPr sz="2800" kern="1200">
                    <a:solidFill>
                      <a:schemeClr val="tx1"/>
                    </a:solidFill>
                    <a:latin typeface="华文楷体" panose="02010600040101010101" pitchFamily="2" charset="-122"/>
                    <a:ea typeface="华文楷体" panose="02010600040101010101" pitchFamily="2" charset="-122"/>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600" kern="1200">
                    <a:solidFill>
                      <a:schemeClr val="tx1"/>
                    </a:solidFill>
                    <a:latin typeface="华文楷体" panose="02010600040101010101" pitchFamily="2" charset="-122"/>
                    <a:ea typeface="华文楷体" panose="02010600040101010101" pitchFamily="2" charset="-122"/>
                    <a:cs typeface="+mn-cs"/>
                  </a:defRPr>
                </a:lvl2pPr>
                <a:lvl3pPr marL="1143000" indent="-228600" algn="l" rtl="0" eaLnBrk="0" fontAlgn="base" hangingPunct="0">
                  <a:spcBef>
                    <a:spcPct val="20000"/>
                  </a:spcBef>
                  <a:spcAft>
                    <a:spcPct val="0"/>
                  </a:spcAft>
                  <a:buClr>
                    <a:schemeClr val="accent2"/>
                  </a:buClr>
                  <a:buChar char="•"/>
                  <a:defRPr sz="2400" kern="1200">
                    <a:solidFill>
                      <a:schemeClr val="tx1"/>
                    </a:solidFill>
                    <a:latin typeface="华文楷体" panose="02010600040101010101" pitchFamily="2" charset="-122"/>
                    <a:ea typeface="华文楷体" panose="02010600040101010101" pitchFamily="2" charset="-122"/>
                    <a:cs typeface="+mn-cs"/>
                  </a:defRPr>
                </a:lvl3pPr>
                <a:lvl4pPr marL="1600200" indent="-228600" algn="l" rtl="0" eaLnBrk="0" fontAlgn="base" hangingPunct="0">
                  <a:spcBef>
                    <a:spcPct val="20000"/>
                  </a:spcBef>
                  <a:spcAft>
                    <a:spcPct val="0"/>
                  </a:spcAft>
                  <a:buChar char="–"/>
                  <a:defRPr sz="2000" kern="1200">
                    <a:solidFill>
                      <a:schemeClr val="tx1"/>
                    </a:solidFill>
                    <a:latin typeface="华文楷体" panose="02010600040101010101" pitchFamily="2" charset="-122"/>
                    <a:ea typeface="华文楷体" panose="02010600040101010101" pitchFamily="2" charset="-122"/>
                    <a:cs typeface="+mn-cs"/>
                  </a:defRPr>
                </a:lvl4pPr>
                <a:lvl5pPr marL="2057400" indent="-228600" algn="l" rtl="0" eaLnBrk="0" fontAlgn="base" hangingPunct="0">
                  <a:spcBef>
                    <a:spcPct val="20000"/>
                  </a:spcBef>
                  <a:spcAft>
                    <a:spcPct val="0"/>
                  </a:spcAft>
                  <a:buChar char="»"/>
                  <a:defRPr sz="2000" kern="1200">
                    <a:solidFill>
                      <a:schemeClr val="tx1"/>
                    </a:solidFill>
                    <a:latin typeface="华文楷体" panose="02010600040101010101" pitchFamily="2" charset="-122"/>
                    <a:ea typeface="华文楷体" panose="0201060004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eaLnBrk="1" hangingPunct="1"/>
                <a14:m>
                  <m:oMath xmlns:m="http://schemas.openxmlformats.org/officeDocument/2006/math">
                    <m:r>
                      <a:rPr lang="en-US" altLang="zh-CN" sz="2400" b="0" i="1" dirty="0" smtClean="0">
                        <a:latin typeface="Cambria Math"/>
                        <a:ea typeface="宋体" panose="02010600030101010101" pitchFamily="2" charset="-122"/>
                      </a:rPr>
                      <m:t>𝑤</m:t>
                    </m:r>
                    <m:sSup>
                      <m:sSupPr>
                        <m:ctrlPr>
                          <a:rPr lang="en-US" altLang="zh-CN" sz="2400" b="0" i="1" dirty="0" smtClean="0">
                            <a:latin typeface="Cambria Math"/>
                            <a:ea typeface="宋体" panose="02010600030101010101" pitchFamily="2" charset="-122"/>
                          </a:rPr>
                        </m:ctrlPr>
                      </m:sSupPr>
                      <m:e>
                        <m:r>
                          <a:rPr lang="en-US" altLang="zh-CN" sz="2400" b="0" i="1" dirty="0" smtClean="0">
                            <a:latin typeface="Cambria Math"/>
                            <a:ea typeface="宋体" panose="02010600030101010101" pitchFamily="2" charset="-122"/>
                          </a:rPr>
                          <m:t>𝑥</m:t>
                        </m:r>
                      </m:e>
                      <m:sup>
                        <m:r>
                          <a:rPr lang="en-US" altLang="zh-CN" sz="2400" b="0" i="1" dirty="0" smtClean="0">
                            <a:latin typeface="Cambria Math"/>
                            <a:ea typeface="宋体" panose="02010600030101010101" pitchFamily="2" charset="-122"/>
                          </a:rPr>
                          <m:t>+</m:t>
                        </m:r>
                      </m:sup>
                    </m:sSup>
                    <m:r>
                      <a:rPr lang="en-US" altLang="zh-CN" sz="2400" b="0" i="1" dirty="0" smtClean="0">
                        <a:latin typeface="Cambria Math"/>
                        <a:ea typeface="宋体" panose="02010600030101010101" pitchFamily="2" charset="-122"/>
                      </a:rPr>
                      <m:t> + </m:t>
                    </m:r>
                    <m:r>
                      <a:rPr lang="en-US" altLang="zh-CN" sz="2400" b="0" i="1" dirty="0" smtClean="0">
                        <a:latin typeface="Cambria Math"/>
                        <a:ea typeface="宋体" panose="02010600030101010101" pitchFamily="2" charset="-122"/>
                      </a:rPr>
                      <m:t>𝑏</m:t>
                    </m:r>
                    <m:r>
                      <a:rPr lang="en-US" altLang="zh-CN" sz="2400" b="0" i="1" dirty="0" smtClean="0">
                        <a:latin typeface="Cambria Math"/>
                        <a:ea typeface="宋体" panose="02010600030101010101" pitchFamily="2" charset="-122"/>
                      </a:rPr>
                      <m:t> = +1 </m:t>
                    </m:r>
                  </m:oMath>
                </a14:m>
                <a:endParaRPr lang="en-US" altLang="zh-CN" sz="2400" b="0" i="1" dirty="0" smtClean="0">
                  <a:latin typeface="Times New Roman" panose="02020603050405020304" pitchFamily="18" charset="0"/>
                  <a:ea typeface="宋体" panose="02010600030101010101" pitchFamily="2" charset="-122"/>
                </a:endParaRPr>
              </a:p>
              <a:p>
                <a:pPr eaLnBrk="1" hangingPunct="1"/>
                <a14:m>
                  <m:oMath xmlns:m="http://schemas.openxmlformats.org/officeDocument/2006/math">
                    <m:r>
                      <a:rPr lang="en-US" altLang="zh-CN" sz="2400" b="0" i="1" dirty="0" smtClean="0">
                        <a:latin typeface="Cambria Math"/>
                        <a:ea typeface="宋体" panose="02010600030101010101" pitchFamily="2" charset="-122"/>
                      </a:rPr>
                      <m:t>𝑤</m:t>
                    </m:r>
                    <m:sSup>
                      <m:sSupPr>
                        <m:ctrlPr>
                          <a:rPr lang="en-US" altLang="zh-CN" sz="2400" b="0" i="1" dirty="0" smtClean="0">
                            <a:latin typeface="Cambria Math"/>
                            <a:ea typeface="宋体" panose="02010600030101010101" pitchFamily="2" charset="-122"/>
                          </a:rPr>
                        </m:ctrlPr>
                      </m:sSupPr>
                      <m:e>
                        <m:r>
                          <a:rPr lang="en-US" altLang="zh-CN" sz="2400" b="0" i="1" dirty="0" smtClean="0">
                            <a:latin typeface="Cambria Math"/>
                            <a:ea typeface="宋体" panose="02010600030101010101" pitchFamily="2" charset="-122"/>
                          </a:rPr>
                          <m:t>𝑥</m:t>
                        </m:r>
                      </m:e>
                      <m:sup>
                        <m:r>
                          <a:rPr lang="en-US" altLang="zh-CN" sz="2400" b="0" i="1" dirty="0" smtClean="0">
                            <a:latin typeface="Cambria Math"/>
                            <a:ea typeface="宋体" panose="02010600030101010101" pitchFamily="2" charset="-122"/>
                          </a:rPr>
                          <m:t>−</m:t>
                        </m:r>
                      </m:sup>
                    </m:sSup>
                    <m:r>
                      <a:rPr lang="en-US" altLang="zh-CN" sz="2400" b="0" i="1" dirty="0" smtClean="0">
                        <a:latin typeface="Cambria Math"/>
                        <a:ea typeface="宋体" panose="02010600030101010101" pitchFamily="2" charset="-122"/>
                      </a:rPr>
                      <m:t> + </m:t>
                    </m:r>
                    <m:r>
                      <a:rPr lang="en-US" altLang="zh-CN" sz="2400" b="0" i="1" dirty="0" smtClean="0">
                        <a:latin typeface="Cambria Math"/>
                        <a:ea typeface="宋体" panose="02010600030101010101" pitchFamily="2" charset="-122"/>
                      </a:rPr>
                      <m:t>𝑏</m:t>
                    </m:r>
                    <m:r>
                      <a:rPr lang="en-US" altLang="zh-CN" sz="2400" b="0" i="1" dirty="0" smtClean="0">
                        <a:latin typeface="Cambria Math"/>
                        <a:ea typeface="宋体" panose="02010600030101010101" pitchFamily="2" charset="-122"/>
                      </a:rPr>
                      <m:t> = 1 </m:t>
                    </m:r>
                  </m:oMath>
                </a14:m>
                <a:endParaRPr lang="en-US" altLang="zh-CN" sz="2400" b="0" i="1" dirty="0" smtClean="0">
                  <a:latin typeface="Times New Roman" panose="02020603050405020304" pitchFamily="18" charset="0"/>
                  <a:ea typeface="宋体" panose="02010600030101010101" pitchFamily="2" charset="-122"/>
                </a:endParaRPr>
              </a:p>
              <a:p>
                <a:pPr eaLnBrk="1" hangingPunct="1"/>
                <a14:m>
                  <m:oMath xmlns:m="http://schemas.openxmlformats.org/officeDocument/2006/math">
                    <m:r>
                      <a:rPr lang="en-US" altLang="zh-CN" sz="2400" b="0" i="1" dirty="0" smtClean="0">
                        <a:latin typeface="Cambria Math"/>
                        <a:ea typeface="宋体" panose="02010600030101010101" pitchFamily="2" charset="-122"/>
                      </a:rPr>
                      <m:t>𝑤</m:t>
                    </m:r>
                    <m:r>
                      <a:rPr lang="en-US" altLang="zh-CN" sz="2400" b="0" i="1" dirty="0" smtClean="0">
                        <a:latin typeface="Cambria Math"/>
                        <a:ea typeface="宋体" panose="02010600030101010101" pitchFamily="2" charset="-122"/>
                      </a:rPr>
                      <m:t>(</m:t>
                    </m:r>
                    <m:sSup>
                      <m:sSupPr>
                        <m:ctrlPr>
                          <a:rPr lang="en-US" altLang="zh-CN" sz="2400" b="0" i="1" dirty="0">
                            <a:latin typeface="Cambria Math"/>
                            <a:ea typeface="宋体" panose="02010600030101010101" pitchFamily="2" charset="-122"/>
                          </a:rPr>
                        </m:ctrlPr>
                      </m:sSupPr>
                      <m:e>
                        <m:r>
                          <a:rPr lang="en-US" altLang="zh-CN" sz="2400" b="0" i="1" dirty="0">
                            <a:latin typeface="Cambria Math"/>
                            <a:ea typeface="宋体" panose="02010600030101010101" pitchFamily="2" charset="-122"/>
                          </a:rPr>
                          <m:t>𝑥</m:t>
                        </m:r>
                      </m:e>
                      <m:sup>
                        <m:r>
                          <a:rPr lang="en-US" altLang="zh-CN" sz="2400" b="0" i="1" dirty="0">
                            <a:latin typeface="Cambria Math"/>
                            <a:ea typeface="宋体" panose="02010600030101010101" pitchFamily="2" charset="-122"/>
                          </a:rPr>
                          <m:t>+</m:t>
                        </m:r>
                      </m:sup>
                    </m:sSup>
                    <m:r>
                      <a:rPr lang="en-US" altLang="zh-CN" sz="2400" b="0" i="1" dirty="0" smtClean="0">
                        <a:latin typeface="Cambria Math"/>
                        <a:ea typeface="宋体" panose="02010600030101010101" pitchFamily="2" charset="-122"/>
                        <a:sym typeface="Symbol"/>
                      </a:rPr>
                      <m:t></m:t>
                    </m:r>
                    <m:sSup>
                      <m:sSupPr>
                        <m:ctrlPr>
                          <a:rPr lang="en-US" altLang="zh-CN" sz="2400" b="0" i="1" dirty="0">
                            <a:latin typeface="Cambria Math"/>
                            <a:ea typeface="宋体" panose="02010600030101010101" pitchFamily="2" charset="-122"/>
                          </a:rPr>
                        </m:ctrlPr>
                      </m:sSupPr>
                      <m:e>
                        <m:r>
                          <a:rPr lang="en-US" altLang="zh-CN" sz="2400" b="0" i="1" dirty="0">
                            <a:latin typeface="Cambria Math"/>
                            <a:ea typeface="宋体" panose="02010600030101010101" pitchFamily="2" charset="-122"/>
                          </a:rPr>
                          <m:t>𝑥</m:t>
                        </m:r>
                      </m:e>
                      <m:sup>
                        <m:r>
                          <a:rPr lang="en-US" altLang="zh-CN" sz="2400" b="0" i="1" dirty="0">
                            <a:latin typeface="Cambria Math"/>
                            <a:ea typeface="宋体" panose="02010600030101010101" pitchFamily="2" charset="-122"/>
                          </a:rPr>
                          <m:t>−</m:t>
                        </m:r>
                      </m:sup>
                    </m:sSup>
                    <m:r>
                      <a:rPr lang="en-US" altLang="zh-CN" sz="2400" b="0" i="1" dirty="0" smtClean="0">
                        <a:latin typeface="Cambria Math"/>
                        <a:ea typeface="宋体" panose="02010600030101010101" pitchFamily="2" charset="-122"/>
                      </a:rPr>
                      <m:t>) = 2 </m:t>
                    </m:r>
                  </m:oMath>
                </a14:m>
                <a:endParaRPr lang="en-US" altLang="zh-CN" sz="2400" b="0" dirty="0" smtClean="0">
                  <a:latin typeface="Times New Roman" panose="02020603050405020304" pitchFamily="18" charset="0"/>
                  <a:ea typeface="宋体" panose="02010600030101010101" pitchFamily="2" charset="-122"/>
                </a:endParaRPr>
              </a:p>
            </p:txBody>
          </p:sp>
        </mc:Choice>
        <mc:Fallback xmlns="">
          <p:sp>
            <p:nvSpPr>
              <p:cNvPr id="20" name="Rectangle 3"/>
              <p:cNvSpPr txBox="1">
                <a:spLocks noRot="1" noChangeAspect="1" noMove="1" noResize="1" noEditPoints="1" noAdjustHandles="1" noChangeArrowheads="1" noChangeShapeType="1" noTextEdit="1"/>
              </p:cNvSpPr>
              <p:nvPr/>
            </p:nvSpPr>
            <p:spPr bwMode="black">
              <a:xfrm>
                <a:off x="2044699" y="4838700"/>
                <a:ext cx="3067843" cy="1485900"/>
              </a:xfrm>
              <a:prstGeom prst="rect">
                <a:avLst/>
              </a:prstGeom>
              <a:blipFill rotWithShape="1">
                <a:blip r:embed="rId2"/>
                <a:stretch>
                  <a:fillRect l="-2579" t="-163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21" name="Line 4"/>
          <p:cNvSpPr>
            <a:spLocks noChangeShapeType="1"/>
          </p:cNvSpPr>
          <p:nvPr/>
        </p:nvSpPr>
        <p:spPr bwMode="auto">
          <a:xfrm rot="20000665">
            <a:off x="4196556" y="2390775"/>
            <a:ext cx="2971800" cy="0"/>
          </a:xfrm>
          <a:prstGeom prst="line">
            <a:avLst/>
          </a:prstGeom>
          <a:noFill/>
          <a:ln w="1270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2" name="Line 5"/>
          <p:cNvSpPr>
            <a:spLocks noChangeShapeType="1"/>
          </p:cNvSpPr>
          <p:nvPr/>
        </p:nvSpPr>
        <p:spPr bwMode="auto">
          <a:xfrm rot="20000665">
            <a:off x="4342606" y="2681288"/>
            <a:ext cx="29718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3" name="Line 6"/>
          <p:cNvSpPr>
            <a:spLocks noChangeShapeType="1"/>
          </p:cNvSpPr>
          <p:nvPr/>
        </p:nvSpPr>
        <p:spPr bwMode="auto">
          <a:xfrm rot="20000665">
            <a:off x="4487068" y="2970213"/>
            <a:ext cx="2971800" cy="0"/>
          </a:xfrm>
          <a:prstGeom prst="line">
            <a:avLst/>
          </a:prstGeom>
          <a:noFill/>
          <a:ln w="127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4" name="Text Box 7"/>
          <p:cNvSpPr txBox="1">
            <a:spLocks noChangeArrowheads="1"/>
          </p:cNvSpPr>
          <p:nvPr/>
        </p:nvSpPr>
        <p:spPr bwMode="auto">
          <a:xfrm rot="20013014">
            <a:off x="3588543" y="1916113"/>
            <a:ext cx="304800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r>
              <a:rPr lang="zh-CN" altLang="en-US" sz="2000" b="0" dirty="0">
                <a:solidFill>
                  <a:srgbClr val="FF0000"/>
                </a:solidFill>
                <a:latin typeface="Times New Roman" panose="02020603050405020304" pitchFamily="18" charset="0"/>
                <a:ea typeface="宋体" panose="02010600030101010101" pitchFamily="2" charset="-122"/>
              </a:rPr>
              <a:t>“</a:t>
            </a:r>
            <a:r>
              <a:rPr lang="en-US" altLang="zh-CN" sz="2000" b="0" dirty="0">
                <a:solidFill>
                  <a:srgbClr val="FF0000"/>
                </a:solidFill>
                <a:latin typeface="Times New Roman" panose="02020603050405020304" pitchFamily="18" charset="0"/>
                <a:ea typeface="宋体" panose="02010600030101010101" pitchFamily="2" charset="-122"/>
              </a:rPr>
              <a:t>Predict Class = +1” zone</a:t>
            </a:r>
          </a:p>
        </p:txBody>
      </p:sp>
      <p:sp>
        <p:nvSpPr>
          <p:cNvPr id="25" name="Text Box 8"/>
          <p:cNvSpPr txBox="1">
            <a:spLocks noChangeArrowheads="1"/>
          </p:cNvSpPr>
          <p:nvPr/>
        </p:nvSpPr>
        <p:spPr bwMode="auto">
          <a:xfrm rot="20013014">
            <a:off x="4678811" y="3413642"/>
            <a:ext cx="317033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r>
              <a:rPr lang="zh-CN" altLang="en-US" sz="2000" b="0" dirty="0">
                <a:solidFill>
                  <a:srgbClr val="33CC33"/>
                </a:solidFill>
                <a:latin typeface="Times New Roman" panose="02020603050405020304" pitchFamily="18" charset="0"/>
                <a:ea typeface="宋体" panose="02010600030101010101" pitchFamily="2" charset="-122"/>
              </a:rPr>
              <a:t>“</a:t>
            </a:r>
            <a:r>
              <a:rPr lang="en-US" altLang="zh-CN" sz="2000" b="0" dirty="0">
                <a:solidFill>
                  <a:srgbClr val="33CC33"/>
                </a:solidFill>
                <a:latin typeface="Times New Roman" panose="02020603050405020304" pitchFamily="18" charset="0"/>
                <a:ea typeface="宋体" panose="02010600030101010101" pitchFamily="2" charset="-122"/>
              </a:rPr>
              <a:t>Predict Class = -1” zone</a:t>
            </a:r>
          </a:p>
        </p:txBody>
      </p:sp>
      <mc:AlternateContent xmlns:mc="http://schemas.openxmlformats.org/markup-compatibility/2006" xmlns:a14="http://schemas.microsoft.com/office/drawing/2010/main">
        <mc:Choice Requires="a14">
          <p:sp>
            <p:nvSpPr>
              <p:cNvPr id="26" name="Text Box 9"/>
              <p:cNvSpPr txBox="1">
                <a:spLocks noChangeArrowheads="1"/>
              </p:cNvSpPr>
              <p:nvPr/>
            </p:nvSpPr>
            <p:spPr bwMode="auto">
              <a:xfrm rot="19822108">
                <a:off x="2810875" y="3298210"/>
                <a:ext cx="1493837" cy="336550"/>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1600" b="0" i="1" dirty="0" smtClean="0">
                          <a:solidFill>
                            <a:schemeClr val="hlink"/>
                          </a:solidFill>
                          <a:latin typeface="Cambria Math"/>
                          <a:ea typeface="宋体" panose="02010600030101010101" pitchFamily="2" charset="-122"/>
                        </a:rPr>
                        <m:t>𝑤𝑥</m:t>
                      </m:r>
                      <m:r>
                        <a:rPr lang="en-US" altLang="zh-CN" sz="1600" b="0" i="1" dirty="0" smtClean="0">
                          <a:solidFill>
                            <a:schemeClr val="hlink"/>
                          </a:solidFill>
                          <a:latin typeface="Cambria Math"/>
                          <a:ea typeface="宋体" panose="02010600030101010101" pitchFamily="2" charset="-122"/>
                        </a:rPr>
                        <m:t>+</m:t>
                      </m:r>
                      <m:r>
                        <a:rPr lang="en-US" altLang="zh-CN" sz="1600" b="0" i="1" dirty="0" smtClean="0">
                          <a:solidFill>
                            <a:schemeClr val="hlink"/>
                          </a:solidFill>
                          <a:latin typeface="Cambria Math"/>
                          <a:ea typeface="宋体" panose="02010600030101010101" pitchFamily="2" charset="-122"/>
                        </a:rPr>
                        <m:t>𝑏</m:t>
                      </m:r>
                      <m:r>
                        <a:rPr lang="en-US" altLang="zh-CN" sz="1600" b="0" i="1" dirty="0">
                          <a:solidFill>
                            <a:schemeClr val="hlink"/>
                          </a:solidFill>
                          <a:latin typeface="Cambria Math"/>
                          <a:ea typeface="宋体" panose="02010600030101010101" pitchFamily="2" charset="-122"/>
                        </a:rPr>
                        <m:t>=</m:t>
                      </m:r>
                      <m:r>
                        <a:rPr lang="en-US" altLang="zh-CN" sz="1600" b="0" i="1" dirty="0" smtClean="0">
                          <a:solidFill>
                            <a:schemeClr val="hlink"/>
                          </a:solidFill>
                          <a:latin typeface="Cambria Math"/>
                          <a:ea typeface="宋体" panose="02010600030101010101" pitchFamily="2" charset="-122"/>
                        </a:rPr>
                        <m:t>+</m:t>
                      </m:r>
                      <m:r>
                        <a:rPr lang="en-US" altLang="zh-CN" sz="1600" b="0" i="1" dirty="0">
                          <a:solidFill>
                            <a:schemeClr val="hlink"/>
                          </a:solidFill>
                          <a:latin typeface="Cambria Math"/>
                          <a:ea typeface="宋体" panose="02010600030101010101" pitchFamily="2" charset="-122"/>
                        </a:rPr>
                        <m:t>1</m:t>
                      </m:r>
                    </m:oMath>
                  </m:oMathPara>
                </a14:m>
                <a:endParaRPr lang="en-US" altLang="zh-CN" sz="1600" b="0" dirty="0">
                  <a:solidFill>
                    <a:schemeClr val="hlink"/>
                  </a:solidFill>
                  <a:latin typeface="Times New Roman" panose="02020603050405020304" pitchFamily="18" charset="0"/>
                  <a:ea typeface="宋体" panose="02010600030101010101" pitchFamily="2" charset="-122"/>
                </a:endParaRPr>
              </a:p>
            </p:txBody>
          </p:sp>
        </mc:Choice>
        <mc:Fallback xmlns="">
          <p:sp>
            <p:nvSpPr>
              <p:cNvPr id="26" name="Text Box 9"/>
              <p:cNvSpPr txBox="1">
                <a:spLocks noRot="1" noChangeAspect="1" noMove="1" noResize="1" noEditPoints="1" noAdjustHandles="1" noChangeArrowheads="1" noChangeShapeType="1" noTextEdit="1"/>
              </p:cNvSpPr>
              <p:nvPr/>
            </p:nvSpPr>
            <p:spPr bwMode="auto">
              <a:xfrm rot="19822108">
                <a:off x="2810875" y="3298210"/>
                <a:ext cx="1493837" cy="336550"/>
              </a:xfrm>
              <a:prstGeom prst="rect">
                <a:avLst/>
              </a:prstGeom>
              <a:blipFill rotWithShape="1">
                <a:blip r:embed="rId3"/>
                <a:stretch>
                  <a:fillRect r="-1245"/>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Text Box 10"/>
              <p:cNvSpPr txBox="1">
                <a:spLocks noChangeArrowheads="1"/>
              </p:cNvSpPr>
              <p:nvPr/>
            </p:nvSpPr>
            <p:spPr bwMode="auto">
              <a:xfrm rot="19822108">
                <a:off x="3180459" y="3497640"/>
                <a:ext cx="1198281" cy="338554"/>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1600" b="0" i="1" dirty="0" smtClean="0">
                          <a:latin typeface="Cambria Math"/>
                          <a:ea typeface="宋体" panose="02010600030101010101" pitchFamily="2" charset="-122"/>
                        </a:rPr>
                        <m:t>𝑤𝑥</m:t>
                      </m:r>
                      <m:r>
                        <a:rPr lang="en-US" altLang="zh-CN" sz="1600" b="0" i="1" dirty="0" smtClean="0">
                          <a:latin typeface="Cambria Math"/>
                          <a:ea typeface="宋体" panose="02010600030101010101" pitchFamily="2" charset="-122"/>
                        </a:rPr>
                        <m:t>+</m:t>
                      </m:r>
                      <m:r>
                        <a:rPr lang="en-US" altLang="zh-CN" sz="1600" b="0" i="1" dirty="0" smtClean="0">
                          <a:latin typeface="Cambria Math"/>
                          <a:ea typeface="宋体" panose="02010600030101010101" pitchFamily="2" charset="-122"/>
                        </a:rPr>
                        <m:t>𝑏</m:t>
                      </m:r>
                      <m:r>
                        <a:rPr lang="en-US" altLang="zh-CN" sz="1600" b="0" i="1" dirty="0">
                          <a:latin typeface="Cambria Math"/>
                          <a:ea typeface="宋体" panose="02010600030101010101" pitchFamily="2" charset="-122"/>
                        </a:rPr>
                        <m:t>=0</m:t>
                      </m:r>
                    </m:oMath>
                  </m:oMathPara>
                </a14:m>
                <a:endParaRPr lang="en-US" altLang="zh-CN" sz="1600" b="0" dirty="0">
                  <a:latin typeface="Times New Roman" panose="02020603050405020304" pitchFamily="18" charset="0"/>
                  <a:ea typeface="宋体" panose="02010600030101010101" pitchFamily="2" charset="-122"/>
                </a:endParaRPr>
              </a:p>
            </p:txBody>
          </p:sp>
        </mc:Choice>
        <mc:Fallback xmlns="">
          <p:sp>
            <p:nvSpPr>
              <p:cNvPr id="27" name="Text Box 10"/>
              <p:cNvSpPr txBox="1">
                <a:spLocks noRot="1" noChangeAspect="1" noMove="1" noResize="1" noEditPoints="1" noAdjustHandles="1" noChangeArrowheads="1" noChangeShapeType="1" noTextEdit="1"/>
              </p:cNvSpPr>
              <p:nvPr/>
            </p:nvSpPr>
            <p:spPr bwMode="auto">
              <a:xfrm rot="19822108">
                <a:off x="3180459" y="3497640"/>
                <a:ext cx="1198281" cy="338554"/>
              </a:xfrm>
              <a:prstGeom prst="rect">
                <a:avLst/>
              </a:prstGeom>
              <a:blipFill rotWithShape="1">
                <a:blip r:embed="rId4"/>
                <a:stretch>
                  <a:fillRect r="-6500"/>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Text Box 11"/>
              <p:cNvSpPr txBox="1">
                <a:spLocks noChangeArrowheads="1"/>
              </p:cNvSpPr>
              <p:nvPr/>
            </p:nvSpPr>
            <p:spPr bwMode="auto">
              <a:xfrm rot="19822108">
                <a:off x="3202651" y="3869971"/>
                <a:ext cx="1419388" cy="338554"/>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1600" b="0" i="1" dirty="0" smtClean="0">
                          <a:solidFill>
                            <a:srgbClr val="747E26"/>
                          </a:solidFill>
                          <a:latin typeface="Cambria Math"/>
                          <a:ea typeface="宋体" panose="02010600030101010101" pitchFamily="2" charset="-122"/>
                        </a:rPr>
                        <m:t>𝑤𝑥</m:t>
                      </m:r>
                      <m:r>
                        <a:rPr lang="en-US" altLang="zh-CN" sz="1600" b="0" i="1" dirty="0" smtClean="0">
                          <a:solidFill>
                            <a:srgbClr val="747E26"/>
                          </a:solidFill>
                          <a:latin typeface="Cambria Math"/>
                          <a:ea typeface="宋体" panose="02010600030101010101" pitchFamily="2" charset="-122"/>
                        </a:rPr>
                        <m:t>+</m:t>
                      </m:r>
                      <m:r>
                        <a:rPr lang="en-US" altLang="zh-CN" sz="1600" b="0" i="1" dirty="0" smtClean="0">
                          <a:solidFill>
                            <a:srgbClr val="747E26"/>
                          </a:solidFill>
                          <a:latin typeface="Cambria Math"/>
                          <a:ea typeface="宋体" panose="02010600030101010101" pitchFamily="2" charset="-122"/>
                        </a:rPr>
                        <m:t>𝑏</m:t>
                      </m:r>
                      <m:r>
                        <a:rPr lang="en-US" altLang="zh-CN" sz="1600" b="0" i="1" dirty="0">
                          <a:solidFill>
                            <a:srgbClr val="747E26"/>
                          </a:solidFill>
                          <a:latin typeface="Cambria Math"/>
                          <a:ea typeface="宋体" panose="02010600030101010101" pitchFamily="2" charset="-122"/>
                        </a:rPr>
                        <m:t>=−1</m:t>
                      </m:r>
                    </m:oMath>
                  </m:oMathPara>
                </a14:m>
                <a:endParaRPr lang="en-US" altLang="zh-CN" sz="1600" b="0" dirty="0">
                  <a:solidFill>
                    <a:srgbClr val="747E26"/>
                  </a:solidFill>
                  <a:latin typeface="Times New Roman" panose="02020603050405020304" pitchFamily="18" charset="0"/>
                  <a:ea typeface="宋体" panose="02010600030101010101" pitchFamily="2" charset="-122"/>
                </a:endParaRPr>
              </a:p>
            </p:txBody>
          </p:sp>
        </mc:Choice>
        <mc:Fallback xmlns="">
          <p:sp>
            <p:nvSpPr>
              <p:cNvPr id="28" name="Text Box 11"/>
              <p:cNvSpPr txBox="1">
                <a:spLocks noRot="1" noChangeAspect="1" noMove="1" noResize="1" noEditPoints="1" noAdjustHandles="1" noChangeArrowheads="1" noChangeShapeType="1" noTextEdit="1"/>
              </p:cNvSpPr>
              <p:nvPr/>
            </p:nvSpPr>
            <p:spPr bwMode="auto">
              <a:xfrm rot="19822108">
                <a:off x="3202651" y="3869971"/>
                <a:ext cx="1419388" cy="338554"/>
              </a:xfrm>
              <a:prstGeom prst="rect">
                <a:avLst/>
              </a:prstGeom>
              <a:blipFill rotWithShape="1">
                <a:blip r:embed="rId5"/>
                <a:stretch>
                  <a:fillRect r="-3463"/>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29" name="Line 12"/>
          <p:cNvSpPr>
            <a:spLocks noChangeShapeType="1"/>
          </p:cNvSpPr>
          <p:nvPr/>
        </p:nvSpPr>
        <p:spPr bwMode="auto">
          <a:xfrm>
            <a:off x="7074693" y="1700213"/>
            <a:ext cx="327025" cy="598487"/>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30" name="Oval 13"/>
          <p:cNvSpPr>
            <a:spLocks noChangeArrowheads="1"/>
          </p:cNvSpPr>
          <p:nvPr/>
        </p:nvSpPr>
        <p:spPr bwMode="auto">
          <a:xfrm>
            <a:off x="6019006" y="2890838"/>
            <a:ext cx="76200" cy="76200"/>
          </a:xfrm>
          <a:prstGeom prst="ellipse">
            <a:avLst/>
          </a:prstGeom>
          <a:solidFill>
            <a:srgbClr val="990099"/>
          </a:solidFill>
          <a:ln w="19050" cap="rnd" algn="ctr">
            <a:solidFill>
              <a:schemeClr val="tx1"/>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mc:AlternateContent xmlns:mc="http://schemas.openxmlformats.org/markup-compatibility/2006" xmlns:a14="http://schemas.microsoft.com/office/drawing/2010/main">
        <mc:Choice Requires="a14">
          <p:sp>
            <p:nvSpPr>
              <p:cNvPr id="31" name="Text Box 14"/>
              <p:cNvSpPr txBox="1">
                <a:spLocks noChangeArrowheads="1"/>
              </p:cNvSpPr>
              <p:nvPr/>
            </p:nvSpPr>
            <p:spPr bwMode="auto">
              <a:xfrm>
                <a:off x="6171406" y="2738438"/>
                <a:ext cx="457200" cy="392993"/>
              </a:xfrm>
              <a:prstGeom prst="rect">
                <a:avLst/>
              </a:prstGeom>
              <a:solidFill>
                <a:schemeClr val="bg1"/>
              </a:solidFill>
              <a:ln w="19050" algn="ctr">
                <a:solidFill>
                  <a:srgbClr val="990099"/>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14:m>
                  <m:oMathPara xmlns:m="http://schemas.openxmlformats.org/officeDocument/2006/math">
                    <m:oMathParaPr>
                      <m:jc m:val="centerGroup"/>
                    </m:oMathParaPr>
                    <m:oMath xmlns:m="http://schemas.openxmlformats.org/officeDocument/2006/math">
                      <m:sSup>
                        <m:sSupPr>
                          <m:ctrlPr>
                            <a:rPr lang="en-US" altLang="zh-CN" sz="2000" b="0" i="1" smtClean="0">
                              <a:solidFill>
                                <a:srgbClr val="990099"/>
                              </a:solidFill>
                              <a:latin typeface="Cambria Math"/>
                              <a:ea typeface="宋体" panose="02010600030101010101" pitchFamily="2" charset="-122"/>
                            </a:rPr>
                          </m:ctrlPr>
                        </m:sSupPr>
                        <m:e>
                          <m:r>
                            <a:rPr lang="en-US" altLang="zh-CN" sz="2000" b="0" i="1" smtClean="0">
                              <a:solidFill>
                                <a:srgbClr val="990099"/>
                              </a:solidFill>
                              <a:latin typeface="Cambria Math"/>
                              <a:ea typeface="宋体" panose="02010600030101010101" pitchFamily="2" charset="-122"/>
                            </a:rPr>
                            <m:t>𝑥</m:t>
                          </m:r>
                        </m:e>
                        <m:sup>
                          <m:r>
                            <a:rPr lang="en-US" altLang="zh-CN" sz="2000" b="0" i="1" smtClean="0">
                              <a:solidFill>
                                <a:srgbClr val="990099"/>
                              </a:solidFill>
                              <a:latin typeface="Cambria Math"/>
                              <a:ea typeface="宋体" panose="02010600030101010101" pitchFamily="2" charset="-122"/>
                            </a:rPr>
                            <m:t>−</m:t>
                          </m:r>
                        </m:sup>
                      </m:sSup>
                    </m:oMath>
                  </m:oMathPara>
                </a14:m>
                <a:endParaRPr lang="en-US" altLang="zh-CN" sz="2000" b="0" baseline="40000" dirty="0">
                  <a:solidFill>
                    <a:srgbClr val="990099"/>
                  </a:solidFill>
                  <a:latin typeface="Times New Roman" panose="02020603050405020304" pitchFamily="18" charset="0"/>
                  <a:ea typeface="宋体" panose="02010600030101010101" pitchFamily="2" charset="-122"/>
                </a:endParaRPr>
              </a:p>
            </p:txBody>
          </p:sp>
        </mc:Choice>
        <mc:Fallback xmlns="">
          <p:sp>
            <p:nvSpPr>
              <p:cNvPr id="31" name="Text Box 14"/>
              <p:cNvSpPr txBox="1">
                <a:spLocks noRot="1" noChangeAspect="1" noMove="1" noResize="1" noEditPoints="1" noAdjustHandles="1" noChangeArrowheads="1" noChangeShapeType="1" noTextEdit="1"/>
              </p:cNvSpPr>
              <p:nvPr/>
            </p:nvSpPr>
            <p:spPr bwMode="auto">
              <a:xfrm>
                <a:off x="6171406" y="2738438"/>
                <a:ext cx="457200" cy="392993"/>
              </a:xfrm>
              <a:prstGeom prst="rect">
                <a:avLst/>
              </a:prstGeom>
              <a:blipFill rotWithShape="1">
                <a:blip r:embed="rId6"/>
                <a:stretch>
                  <a:fillRect/>
                </a:stretch>
              </a:blipFill>
              <a:ln w="19050" algn="ctr">
                <a:solidFill>
                  <a:srgbClr val="9900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32" name="Oval 15"/>
          <p:cNvSpPr>
            <a:spLocks noChangeArrowheads="1"/>
          </p:cNvSpPr>
          <p:nvPr/>
        </p:nvSpPr>
        <p:spPr bwMode="auto">
          <a:xfrm>
            <a:off x="6093618" y="2141538"/>
            <a:ext cx="76200" cy="76200"/>
          </a:xfrm>
          <a:prstGeom prst="ellipse">
            <a:avLst/>
          </a:prstGeom>
          <a:solidFill>
            <a:srgbClr val="CC3300"/>
          </a:solidFill>
          <a:ln>
            <a:noFill/>
          </a:ln>
          <a:effectLst/>
          <a:extLst>
            <a:ext uri="{91240B29-F687-4F45-9708-019B960494DF}">
              <a14:hiddenLine xmlns:a14="http://schemas.microsoft.com/office/drawing/2010/main" w="19050"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mc:AlternateContent xmlns:mc="http://schemas.openxmlformats.org/markup-compatibility/2006" xmlns:a14="http://schemas.microsoft.com/office/drawing/2010/main">
        <mc:Choice Requires="a14">
          <p:sp>
            <p:nvSpPr>
              <p:cNvPr id="33" name="Text Box 16"/>
              <p:cNvSpPr txBox="1">
                <a:spLocks noChangeArrowheads="1"/>
              </p:cNvSpPr>
              <p:nvPr/>
            </p:nvSpPr>
            <p:spPr bwMode="auto">
              <a:xfrm>
                <a:off x="6204743" y="1703388"/>
                <a:ext cx="515938" cy="461665"/>
              </a:xfrm>
              <a:prstGeom prst="rect">
                <a:avLst/>
              </a:prstGeom>
              <a:solidFill>
                <a:schemeClr val="bg1"/>
              </a:solidFill>
              <a:ln w="19050" algn="ctr">
                <a:solidFill>
                  <a:srgbClr val="CC3300"/>
                </a:solidFill>
                <a:miter lim="800000"/>
                <a:headEnd/>
                <a:tailEnd/>
              </a:ln>
              <a:effectLst/>
              <a:extLst>
                <a:ext uri="{AF507438-7753-43E0-B8FC-AC1667EBCBE1}">
                  <a14:hiddenEffects>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14:m>
                  <m:oMathPara xmlns:m="http://schemas.openxmlformats.org/officeDocument/2006/math">
                    <m:oMathParaPr>
                      <m:jc m:val="centerGroup"/>
                    </m:oMathParaPr>
                    <m:oMath xmlns:m="http://schemas.openxmlformats.org/officeDocument/2006/math">
                      <m:sSup>
                        <m:sSupPr>
                          <m:ctrlPr>
                            <a:rPr lang="en-US" altLang="zh-CN" sz="2400" b="0" i="1" smtClean="0">
                              <a:solidFill>
                                <a:srgbClr val="CC3300"/>
                              </a:solidFill>
                              <a:latin typeface="Cambria Math"/>
                              <a:ea typeface="宋体" panose="02010600030101010101" pitchFamily="2" charset="-122"/>
                            </a:rPr>
                          </m:ctrlPr>
                        </m:sSupPr>
                        <m:e>
                          <m:r>
                            <a:rPr lang="en-US" altLang="zh-CN" sz="2400" b="0" i="1" smtClean="0">
                              <a:solidFill>
                                <a:srgbClr val="CC3300"/>
                              </a:solidFill>
                              <a:latin typeface="Cambria Math"/>
                              <a:ea typeface="宋体" panose="02010600030101010101" pitchFamily="2" charset="-122"/>
                            </a:rPr>
                            <m:t>𝑥</m:t>
                          </m:r>
                        </m:e>
                        <m:sup>
                          <m:r>
                            <a:rPr lang="en-US" altLang="zh-CN" sz="2400" b="0" i="1" smtClean="0">
                              <a:solidFill>
                                <a:srgbClr val="CC3300"/>
                              </a:solidFill>
                              <a:latin typeface="Cambria Math"/>
                              <a:ea typeface="宋体" panose="02010600030101010101" pitchFamily="2" charset="-122"/>
                            </a:rPr>
                            <m:t>+</m:t>
                          </m:r>
                        </m:sup>
                      </m:sSup>
                    </m:oMath>
                  </m:oMathPara>
                </a14:m>
                <a:endParaRPr lang="en-US" altLang="zh-CN" sz="2400" b="0" i="1" dirty="0">
                  <a:solidFill>
                    <a:srgbClr val="CC3300"/>
                  </a:solidFill>
                  <a:latin typeface="Times New Roman" panose="02020603050405020304" pitchFamily="18" charset="0"/>
                  <a:ea typeface="宋体" panose="02010600030101010101" pitchFamily="2" charset="-122"/>
                </a:endParaRPr>
              </a:p>
            </p:txBody>
          </p:sp>
        </mc:Choice>
        <mc:Fallback xmlns="">
          <p:sp>
            <p:nvSpPr>
              <p:cNvPr id="33" name="Text Box 16"/>
              <p:cNvSpPr txBox="1">
                <a:spLocks noRot="1" noChangeAspect="1" noMove="1" noResize="1" noEditPoints="1" noAdjustHandles="1" noChangeArrowheads="1" noChangeShapeType="1" noTextEdit="1"/>
              </p:cNvSpPr>
              <p:nvPr/>
            </p:nvSpPr>
            <p:spPr bwMode="auto">
              <a:xfrm>
                <a:off x="6204743" y="1703388"/>
                <a:ext cx="515938" cy="461665"/>
              </a:xfrm>
              <a:prstGeom prst="rect">
                <a:avLst/>
              </a:prstGeom>
              <a:blipFill rotWithShape="1">
                <a:blip r:embed="rId7"/>
                <a:stretch>
                  <a:fillRect/>
                </a:stretch>
              </a:blipFill>
              <a:ln w="19050" algn="ctr">
                <a:solidFill>
                  <a:srgbClr val="CC3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Text Box 18"/>
              <p:cNvSpPr txBox="1">
                <a:spLocks noChangeArrowheads="1"/>
              </p:cNvSpPr>
              <p:nvPr/>
            </p:nvSpPr>
            <p:spPr bwMode="auto">
              <a:xfrm>
                <a:off x="7543006" y="1747838"/>
                <a:ext cx="2743200" cy="457200"/>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14:m>
                  <m:oMath xmlns:m="http://schemas.openxmlformats.org/officeDocument/2006/math">
                    <m:r>
                      <a:rPr lang="en-US" altLang="zh-CN" sz="2400" i="1" dirty="0" smtClean="0">
                        <a:latin typeface="Cambria Math"/>
                        <a:ea typeface="宋体" panose="02010600030101010101" pitchFamily="2" charset="-122"/>
                      </a:rPr>
                      <m:t>𝑀</m:t>
                    </m:r>
                  </m:oMath>
                </a14:m>
                <a:r>
                  <a:rPr lang="en-US" altLang="zh-CN" sz="2400" b="0" dirty="0">
                    <a:latin typeface="Times New Roman" panose="02020603050405020304" pitchFamily="18" charset="0"/>
                    <a:ea typeface="宋体" panose="02010600030101010101" pitchFamily="2" charset="-122"/>
                  </a:rPr>
                  <a:t>=</a:t>
                </a:r>
                <a:r>
                  <a:rPr lang="zh-CN" altLang="en-US" sz="2400" b="0" dirty="0">
                    <a:latin typeface="Times New Roman" panose="02020603050405020304" pitchFamily="18" charset="0"/>
                    <a:ea typeface="宋体" panose="02010600030101010101" pitchFamily="2" charset="-122"/>
                  </a:rPr>
                  <a:t>间隔宽度</a:t>
                </a:r>
                <a:endParaRPr lang="zh-CN" altLang="en-US" sz="2400" b="0" i="1" dirty="0">
                  <a:latin typeface="Times New Roman" panose="02020603050405020304" pitchFamily="18" charset="0"/>
                  <a:ea typeface="宋体" panose="02010600030101010101" pitchFamily="2" charset="-122"/>
                </a:endParaRPr>
              </a:p>
            </p:txBody>
          </p:sp>
        </mc:Choice>
        <mc:Fallback xmlns="">
          <p:sp>
            <p:nvSpPr>
              <p:cNvPr id="35" name="Text Box 18"/>
              <p:cNvSpPr txBox="1">
                <a:spLocks noRot="1" noChangeAspect="1" noMove="1" noResize="1" noEditPoints="1" noAdjustHandles="1" noChangeArrowheads="1" noChangeShapeType="1" noTextEdit="1"/>
              </p:cNvSpPr>
              <p:nvPr/>
            </p:nvSpPr>
            <p:spPr bwMode="auto">
              <a:xfrm>
                <a:off x="7543006" y="1747838"/>
                <a:ext cx="2743200" cy="457200"/>
              </a:xfrm>
              <a:prstGeom prst="rect">
                <a:avLst/>
              </a:prstGeom>
              <a:blipFill rotWithShape="1">
                <a:blip r:embed="rId8"/>
                <a:stretch>
                  <a:fillRect l="-444" t="-14667" b="-32000"/>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7238205" y="4986350"/>
                <a:ext cx="3565656" cy="95725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zh-CN" sz="2600" b="0" i="1" smtClean="0">
                          <a:latin typeface="Cambria Math"/>
                        </a:rPr>
                        <m:t>𝑀</m:t>
                      </m:r>
                      <m:r>
                        <a:rPr lang="en-US" altLang="zh-CN" sz="2600" b="0" i="1" smtClean="0">
                          <a:latin typeface="Cambria Math"/>
                        </a:rPr>
                        <m:t>=</m:t>
                      </m:r>
                      <m:f>
                        <m:fPr>
                          <m:ctrlPr>
                            <a:rPr lang="en-US" altLang="zh-CN" sz="2600" b="0" i="1" smtClean="0">
                              <a:latin typeface="Cambria Math"/>
                            </a:rPr>
                          </m:ctrlPr>
                        </m:fPr>
                        <m:num>
                          <m:sSup>
                            <m:sSupPr>
                              <m:ctrlPr>
                                <a:rPr lang="en-US" altLang="zh-CN" sz="2600" b="0" i="1" smtClean="0">
                                  <a:latin typeface="Cambria Math"/>
                                </a:rPr>
                              </m:ctrlPr>
                            </m:sSupPr>
                            <m:e>
                              <m:d>
                                <m:dPr>
                                  <m:ctrlPr>
                                    <a:rPr lang="en-US" altLang="zh-CN" sz="2600" b="0" i="1">
                                      <a:latin typeface="Cambria Math"/>
                                    </a:rPr>
                                  </m:ctrlPr>
                                </m:dPr>
                                <m:e>
                                  <m:sSup>
                                    <m:sSupPr>
                                      <m:ctrlPr>
                                        <a:rPr lang="en-US" altLang="zh-CN" sz="2600" b="0" i="1" dirty="0">
                                          <a:latin typeface="Cambria Math"/>
                                          <a:ea typeface="宋体" panose="02010600030101010101" pitchFamily="2" charset="-122"/>
                                        </a:rPr>
                                      </m:ctrlPr>
                                    </m:sSupPr>
                                    <m:e>
                                      <m:acc>
                                        <m:accPr>
                                          <m:chr m:val="⃗"/>
                                          <m:ctrlPr>
                                            <a:rPr lang="en-US" altLang="zh-CN" sz="2600" b="0" i="1" dirty="0">
                                              <a:latin typeface="Cambria Math"/>
                                              <a:ea typeface="宋体" panose="02010600030101010101" pitchFamily="2" charset="-122"/>
                                            </a:rPr>
                                          </m:ctrlPr>
                                        </m:accPr>
                                        <m:e>
                                          <m:r>
                                            <a:rPr lang="en-US" altLang="zh-CN" sz="2600" b="0" i="1" dirty="0">
                                              <a:latin typeface="Cambria Math"/>
                                              <a:ea typeface="宋体" panose="02010600030101010101" pitchFamily="2" charset="-122"/>
                                            </a:rPr>
                                            <m:t>𝑥</m:t>
                                          </m:r>
                                        </m:e>
                                      </m:acc>
                                    </m:e>
                                    <m:sup>
                                      <m:r>
                                        <a:rPr lang="en-US" altLang="zh-CN" sz="2600" b="0" i="1" dirty="0">
                                          <a:latin typeface="Cambria Math"/>
                                          <a:ea typeface="宋体" panose="02010600030101010101" pitchFamily="2" charset="-122"/>
                                        </a:rPr>
                                        <m:t>+</m:t>
                                      </m:r>
                                    </m:sup>
                                  </m:sSup>
                                  <m:r>
                                    <a:rPr lang="en-US" altLang="zh-CN" sz="2600" b="0" i="1" dirty="0">
                                      <a:latin typeface="Cambria Math"/>
                                      <a:ea typeface="宋体" panose="02010600030101010101" pitchFamily="2" charset="-122"/>
                                      <a:sym typeface="Symbol"/>
                                    </a:rPr>
                                    <m:t></m:t>
                                  </m:r>
                                  <m:sSup>
                                    <m:sSupPr>
                                      <m:ctrlPr>
                                        <a:rPr lang="en-US" altLang="zh-CN" sz="2600" b="0" i="1" dirty="0">
                                          <a:latin typeface="Cambria Math"/>
                                          <a:ea typeface="宋体" panose="02010600030101010101" pitchFamily="2" charset="-122"/>
                                        </a:rPr>
                                      </m:ctrlPr>
                                    </m:sSupPr>
                                    <m:e>
                                      <m:acc>
                                        <m:accPr>
                                          <m:chr m:val="⃗"/>
                                          <m:ctrlPr>
                                            <a:rPr lang="en-US" altLang="zh-CN" sz="2600" b="0" i="1" dirty="0">
                                              <a:latin typeface="Cambria Math"/>
                                              <a:ea typeface="宋体" panose="02010600030101010101" pitchFamily="2" charset="-122"/>
                                            </a:rPr>
                                          </m:ctrlPr>
                                        </m:accPr>
                                        <m:e>
                                          <m:r>
                                            <a:rPr lang="en-US" altLang="zh-CN" sz="2600" b="0" i="1" dirty="0">
                                              <a:latin typeface="Cambria Math"/>
                                              <a:ea typeface="宋体" panose="02010600030101010101" pitchFamily="2" charset="-122"/>
                                            </a:rPr>
                                            <m:t>𝑥</m:t>
                                          </m:r>
                                        </m:e>
                                      </m:acc>
                                    </m:e>
                                    <m:sup>
                                      <m:r>
                                        <a:rPr lang="en-US" altLang="zh-CN" sz="2600" b="0" i="1" dirty="0">
                                          <a:latin typeface="Cambria Math"/>
                                          <a:ea typeface="宋体" panose="02010600030101010101" pitchFamily="2" charset="-122"/>
                                        </a:rPr>
                                        <m:t>−</m:t>
                                      </m:r>
                                    </m:sup>
                                  </m:sSup>
                                </m:e>
                              </m:d>
                            </m:e>
                            <m:sup>
                              <m:r>
                                <m:rPr>
                                  <m:sty m:val="p"/>
                                </m:rPr>
                                <a:rPr lang="en-US" altLang="zh-CN" sz="2600" b="0" i="0" smtClean="0">
                                  <a:latin typeface="Cambria Math"/>
                                </a:rPr>
                                <m:t>T</m:t>
                              </m:r>
                            </m:sup>
                          </m:sSup>
                          <m:acc>
                            <m:accPr>
                              <m:chr m:val="⃗"/>
                              <m:ctrlPr>
                                <a:rPr lang="en-US" altLang="zh-CN" sz="2600" b="0" i="1">
                                  <a:latin typeface="Cambria Math"/>
                                </a:rPr>
                              </m:ctrlPr>
                            </m:accPr>
                            <m:e>
                              <m:r>
                                <a:rPr lang="en-US" altLang="zh-CN" sz="2600" b="0" i="1">
                                  <a:latin typeface="Cambria Math"/>
                                </a:rPr>
                                <m:t>𝑤</m:t>
                              </m:r>
                            </m:e>
                          </m:acc>
                        </m:num>
                        <m:den>
                          <m:d>
                            <m:dPr>
                              <m:begChr m:val="|"/>
                              <m:endChr m:val="|"/>
                              <m:ctrlPr>
                                <a:rPr lang="en-US" altLang="zh-CN" sz="2600" b="0" i="1" smtClean="0">
                                  <a:latin typeface="Cambria Math"/>
                                </a:rPr>
                              </m:ctrlPr>
                            </m:dPr>
                            <m:e>
                              <m:acc>
                                <m:accPr>
                                  <m:chr m:val="⃗"/>
                                  <m:ctrlPr>
                                    <a:rPr lang="en-US" altLang="zh-CN" sz="2600" b="0" i="1" smtClean="0">
                                      <a:latin typeface="Cambria Math"/>
                                    </a:rPr>
                                  </m:ctrlPr>
                                </m:accPr>
                                <m:e>
                                  <m:r>
                                    <a:rPr lang="en-US" altLang="zh-CN" sz="2600" b="0" i="1" smtClean="0">
                                      <a:latin typeface="Cambria Math"/>
                                    </a:rPr>
                                    <m:t>𝑤</m:t>
                                  </m:r>
                                </m:e>
                              </m:acc>
                            </m:e>
                          </m:d>
                        </m:den>
                      </m:f>
                      <m:r>
                        <a:rPr lang="en-US" altLang="zh-CN" sz="2600" b="0" i="1" smtClean="0">
                          <a:latin typeface="Cambria Math"/>
                        </a:rPr>
                        <m:t>=</m:t>
                      </m:r>
                      <m:f>
                        <m:fPr>
                          <m:ctrlPr>
                            <a:rPr lang="en-US" altLang="zh-CN" sz="2600" b="0" i="1" smtClean="0">
                              <a:latin typeface="Cambria Math"/>
                            </a:rPr>
                          </m:ctrlPr>
                        </m:fPr>
                        <m:num>
                          <m:r>
                            <a:rPr lang="en-US" altLang="zh-CN" sz="2600" b="0" i="1" smtClean="0">
                              <a:latin typeface="Cambria Math"/>
                            </a:rPr>
                            <m:t>2</m:t>
                          </m:r>
                        </m:num>
                        <m:den>
                          <m:d>
                            <m:dPr>
                              <m:begChr m:val="|"/>
                              <m:endChr m:val="|"/>
                              <m:ctrlPr>
                                <a:rPr lang="en-US" altLang="zh-CN" sz="2600" b="0" i="1" smtClean="0">
                                  <a:latin typeface="Cambria Math"/>
                                </a:rPr>
                              </m:ctrlPr>
                            </m:dPr>
                            <m:e>
                              <m:acc>
                                <m:accPr>
                                  <m:chr m:val="⃗"/>
                                  <m:ctrlPr>
                                    <a:rPr lang="en-US" altLang="zh-CN" sz="2600" b="0" i="1" smtClean="0">
                                      <a:latin typeface="Cambria Math"/>
                                    </a:rPr>
                                  </m:ctrlPr>
                                </m:accPr>
                                <m:e>
                                  <m:r>
                                    <a:rPr lang="en-US" altLang="zh-CN" sz="2600" b="0" i="1" smtClean="0">
                                      <a:latin typeface="Cambria Math"/>
                                    </a:rPr>
                                    <m:t>𝑤</m:t>
                                  </m:r>
                                </m:e>
                              </m:acc>
                            </m:e>
                          </m:d>
                        </m:den>
                      </m:f>
                    </m:oMath>
                  </m:oMathPara>
                </a14:m>
                <a:endParaRPr lang="zh-CN" altLang="en-US" sz="2600" b="0" dirty="0"/>
              </a:p>
            </p:txBody>
          </p:sp>
        </mc:Choice>
        <mc:Fallback xmlns="">
          <p:sp>
            <p:nvSpPr>
              <p:cNvPr id="2" name="TextBox 1"/>
              <p:cNvSpPr txBox="1">
                <a:spLocks noRot="1" noChangeAspect="1" noMove="1" noResize="1" noEditPoints="1" noAdjustHandles="1" noChangeArrowheads="1" noChangeShapeType="1" noTextEdit="1"/>
              </p:cNvSpPr>
              <p:nvPr/>
            </p:nvSpPr>
            <p:spPr>
              <a:xfrm>
                <a:off x="7238205" y="4986350"/>
                <a:ext cx="3565656" cy="957250"/>
              </a:xfrm>
              <a:prstGeom prst="rect">
                <a:avLst/>
              </a:prstGeom>
              <a:blipFill rotWithShape="1">
                <a:blip r:embed="rId9"/>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7169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线性分类器：数学表述（</a:t>
            </a:r>
            <a:r>
              <a:rPr lang="en-US" altLang="zh-CN" dirty="0"/>
              <a:t>2/2</a:t>
            </a:r>
            <a:r>
              <a:rPr lang="zh-CN" altLang="en-US" dirty="0"/>
              <a:t>）</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a:lnSpc>
                    <a:spcPct val="125000"/>
                  </a:lnSpc>
                </a:pPr>
                <a:r>
                  <a:rPr lang="zh-CN" altLang="en-US" dirty="0" smtClean="0">
                    <a:solidFill>
                      <a:srgbClr val="000000"/>
                    </a:solidFill>
                    <a:latin typeface="Times New Roman" panose="02020603050405020304" pitchFamily="18" charset="0"/>
                  </a:rPr>
                  <a:t>目标</a:t>
                </a:r>
                <a:r>
                  <a:rPr lang="en-US" altLang="zh-CN" dirty="0" smtClean="0">
                    <a:solidFill>
                      <a:srgbClr val="000000"/>
                    </a:solidFill>
                    <a:latin typeface="Times New Roman" panose="02020603050405020304" pitchFamily="18" charset="0"/>
                  </a:rPr>
                  <a:t>1</a:t>
                </a:r>
                <a:r>
                  <a:rPr lang="zh-CN" altLang="en-US" dirty="0" smtClean="0">
                    <a:solidFill>
                      <a:srgbClr val="000000"/>
                    </a:solidFill>
                    <a:latin typeface="Times New Roman" panose="02020603050405020304" pitchFamily="18" charset="0"/>
                  </a:rPr>
                  <a:t>：把</a:t>
                </a:r>
                <a:r>
                  <a:rPr lang="zh-CN" altLang="en-US" dirty="0">
                    <a:solidFill>
                      <a:srgbClr val="000000"/>
                    </a:solidFill>
                    <a:latin typeface="Times New Roman" panose="02020603050405020304" pitchFamily="18" charset="0"/>
                  </a:rPr>
                  <a:t>所有数据正确</a:t>
                </a:r>
                <a:r>
                  <a:rPr lang="zh-CN" altLang="en-US" dirty="0" smtClean="0">
                    <a:solidFill>
                      <a:srgbClr val="000000"/>
                    </a:solidFill>
                    <a:latin typeface="Times New Roman" panose="02020603050405020304" pitchFamily="18" charset="0"/>
                  </a:rPr>
                  <a:t>分开</a:t>
                </a:r>
                <a:endParaRPr lang="en-US" altLang="zh-CN" dirty="0" smtClean="0">
                  <a:solidFill>
                    <a:srgbClr val="000000"/>
                  </a:solidFill>
                  <a:latin typeface="Times New Roman" panose="02020603050405020304" pitchFamily="18" charset="0"/>
                </a:endParaRPr>
              </a:p>
              <a:p>
                <a:pPr lvl="1">
                  <a:lnSpc>
                    <a:spcPct val="125000"/>
                  </a:lnSpc>
                </a:pPr>
                <a14:m>
                  <m:oMath xmlns:m="http://schemas.openxmlformats.org/officeDocument/2006/math">
                    <m:sSup>
                      <m:sSupPr>
                        <m:ctrlPr>
                          <a:rPr lang="en-US" altLang="zh-CN" i="1">
                            <a:latin typeface="Cambria Math"/>
                          </a:rPr>
                        </m:ctrlPr>
                      </m:sSupPr>
                      <m:e>
                        <m:acc>
                          <m:accPr>
                            <m:chr m:val="⃗"/>
                            <m:ctrlPr>
                              <a:rPr lang="en-US" altLang="zh-CN" i="1">
                                <a:latin typeface="Cambria Math"/>
                              </a:rPr>
                            </m:ctrlPr>
                          </m:accPr>
                          <m:e>
                            <m:r>
                              <a:rPr lang="en-US" altLang="zh-CN" i="1">
                                <a:latin typeface="Cambria Math"/>
                              </a:rPr>
                              <m:t>𝑤</m:t>
                            </m:r>
                          </m:e>
                        </m:acc>
                      </m:e>
                      <m:sup>
                        <m:r>
                          <m:rPr>
                            <m:sty m:val="p"/>
                          </m:rPr>
                          <a:rPr lang="en-US" altLang="zh-CN">
                            <a:latin typeface="Cambria Math"/>
                          </a:rPr>
                          <m:t>T</m:t>
                        </m:r>
                      </m:sup>
                    </m:sSup>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𝑖</m:t>
                        </m:r>
                      </m:sub>
                    </m:sSub>
                    <m:r>
                      <a:rPr lang="en-US" altLang="zh-CN" i="1">
                        <a:latin typeface="Cambria Math"/>
                      </a:rPr>
                      <m:t>+</m:t>
                    </m:r>
                    <m:r>
                      <a:rPr lang="en-US" altLang="zh-CN" i="1">
                        <a:latin typeface="Cambria Math"/>
                      </a:rPr>
                      <m:t>𝑏</m:t>
                    </m:r>
                    <m:r>
                      <a:rPr lang="en-US" altLang="zh-CN" i="1">
                        <a:latin typeface="Cambria Math"/>
                        <a:ea typeface="Cambria Math"/>
                      </a:rPr>
                      <m:t>≥+1</m:t>
                    </m:r>
                  </m:oMath>
                </a14:m>
                <a:r>
                  <a:rPr lang="zh-CN" altLang="en-US" dirty="0" smtClean="0"/>
                  <a:t>，</a:t>
                </a:r>
                <a:r>
                  <a:rPr lang="en-US" altLang="zh-CN" dirty="0">
                    <a:solidFill>
                      <a:srgbClr val="006633"/>
                    </a:solidFill>
                  </a:rPr>
                  <a:t> </a:t>
                </a:r>
                <a14:m>
                  <m:oMath xmlns:m="http://schemas.openxmlformats.org/officeDocument/2006/math">
                    <m:r>
                      <a:rPr lang="en-US" altLang="zh-CN" i="1" dirty="0" smtClean="0">
                        <a:solidFill>
                          <a:srgbClr val="006633"/>
                        </a:solidFill>
                        <a:latin typeface="Cambria Math"/>
                        <a:ea typeface="Cambria Math"/>
                      </a:rPr>
                      <m:t>∀</m:t>
                    </m:r>
                    <m:sSub>
                      <m:sSubPr>
                        <m:ctrlPr>
                          <a:rPr lang="en-US" altLang="zh-CN" i="1" dirty="0" smtClean="0">
                            <a:solidFill>
                              <a:srgbClr val="006633"/>
                            </a:solidFill>
                            <a:latin typeface="Cambria Math"/>
                          </a:rPr>
                        </m:ctrlPr>
                      </m:sSubPr>
                      <m:e>
                        <m:r>
                          <a:rPr lang="en-US" altLang="zh-CN" b="0" i="1" dirty="0" smtClean="0">
                            <a:solidFill>
                              <a:srgbClr val="006633"/>
                            </a:solidFill>
                            <a:latin typeface="Cambria Math"/>
                          </a:rPr>
                          <m:t>𝑖</m:t>
                        </m:r>
                        <m:r>
                          <a:rPr lang="en-US" altLang="zh-CN" b="0" i="1" dirty="0" smtClean="0">
                            <a:solidFill>
                              <a:srgbClr val="006633"/>
                            </a:solidFill>
                            <a:latin typeface="Cambria Math"/>
                          </a:rPr>
                          <m:t>: </m:t>
                        </m:r>
                        <m:r>
                          <a:rPr lang="en-US" altLang="zh-CN" i="1" dirty="0">
                            <a:solidFill>
                              <a:srgbClr val="006633"/>
                            </a:solidFill>
                            <a:latin typeface="Cambria Math"/>
                          </a:rPr>
                          <m:t>𝑦</m:t>
                        </m:r>
                      </m:e>
                      <m:sub>
                        <m:r>
                          <a:rPr lang="en-US" altLang="zh-CN" i="1" dirty="0">
                            <a:solidFill>
                              <a:srgbClr val="006633"/>
                            </a:solidFill>
                            <a:latin typeface="Cambria Math"/>
                          </a:rPr>
                          <m:t>𝑖</m:t>
                        </m:r>
                      </m:sub>
                    </m:sSub>
                    <m:r>
                      <a:rPr lang="en-US" altLang="zh-CN" b="0" i="1" dirty="0" smtClean="0">
                        <a:solidFill>
                          <a:srgbClr val="006633"/>
                        </a:solidFill>
                        <a:latin typeface="Cambria Math"/>
                      </a:rPr>
                      <m:t>=+1</m:t>
                    </m:r>
                  </m:oMath>
                </a14:m>
                <a:endParaRPr lang="zh-CN" altLang="en-US" dirty="0"/>
              </a:p>
              <a:p>
                <a:pPr lvl="1">
                  <a:lnSpc>
                    <a:spcPct val="125000"/>
                  </a:lnSpc>
                </a:pPr>
                <a14:m>
                  <m:oMath xmlns:m="http://schemas.openxmlformats.org/officeDocument/2006/math">
                    <m:sSup>
                      <m:sSupPr>
                        <m:ctrlPr>
                          <a:rPr lang="en-US" altLang="zh-CN" i="1">
                            <a:latin typeface="Cambria Math"/>
                          </a:rPr>
                        </m:ctrlPr>
                      </m:sSupPr>
                      <m:e>
                        <m:acc>
                          <m:accPr>
                            <m:chr m:val="⃗"/>
                            <m:ctrlPr>
                              <a:rPr lang="en-US" altLang="zh-CN" i="1">
                                <a:latin typeface="Cambria Math"/>
                              </a:rPr>
                            </m:ctrlPr>
                          </m:accPr>
                          <m:e>
                            <m:r>
                              <a:rPr lang="en-US" altLang="zh-CN" i="1">
                                <a:latin typeface="Cambria Math"/>
                              </a:rPr>
                              <m:t>𝑤</m:t>
                            </m:r>
                          </m:e>
                        </m:acc>
                      </m:e>
                      <m:sup>
                        <m:r>
                          <m:rPr>
                            <m:sty m:val="p"/>
                          </m:rPr>
                          <a:rPr lang="en-US" altLang="zh-CN">
                            <a:latin typeface="Cambria Math"/>
                          </a:rPr>
                          <m:t>T</m:t>
                        </m:r>
                      </m:sup>
                    </m:sSup>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𝑖</m:t>
                        </m:r>
                      </m:sub>
                    </m:sSub>
                    <m:r>
                      <a:rPr lang="en-US" altLang="zh-CN" i="1">
                        <a:latin typeface="Cambria Math"/>
                      </a:rPr>
                      <m:t>+</m:t>
                    </m:r>
                    <m:r>
                      <a:rPr lang="en-US" altLang="zh-CN" i="1">
                        <a:latin typeface="Cambria Math"/>
                      </a:rPr>
                      <m:t>𝑏</m:t>
                    </m:r>
                    <m:r>
                      <a:rPr lang="en-US" altLang="zh-CN" i="1">
                        <a:latin typeface="Cambria Math"/>
                        <a:ea typeface="Cambria Math"/>
                      </a:rPr>
                      <m:t>≤−1</m:t>
                    </m:r>
                  </m:oMath>
                </a14:m>
                <a:r>
                  <a:rPr lang="zh-CN" altLang="en-US" dirty="0" smtClean="0"/>
                  <a:t>，</a:t>
                </a:r>
                <a:r>
                  <a:rPr lang="en-US" altLang="zh-CN" dirty="0">
                    <a:solidFill>
                      <a:srgbClr val="006633"/>
                    </a:solidFill>
                  </a:rPr>
                  <a:t> </a:t>
                </a:r>
                <a14:m>
                  <m:oMath xmlns:m="http://schemas.openxmlformats.org/officeDocument/2006/math">
                    <m:sSub>
                      <m:sSubPr>
                        <m:ctrlPr>
                          <a:rPr lang="en-US" altLang="zh-CN" i="1" dirty="0">
                            <a:solidFill>
                              <a:srgbClr val="006633"/>
                            </a:solidFill>
                            <a:latin typeface="Cambria Math"/>
                          </a:rPr>
                        </m:ctrlPr>
                      </m:sSubPr>
                      <m:e>
                        <m:r>
                          <a:rPr lang="en-US" altLang="zh-CN" i="1" dirty="0" smtClean="0">
                            <a:solidFill>
                              <a:srgbClr val="006633"/>
                            </a:solidFill>
                            <a:latin typeface="Cambria Math"/>
                            <a:ea typeface="Cambria Math"/>
                          </a:rPr>
                          <m:t>∀</m:t>
                        </m:r>
                        <m:r>
                          <a:rPr lang="en-US" altLang="zh-CN" b="0" i="1" dirty="0" smtClean="0">
                            <a:solidFill>
                              <a:srgbClr val="006633"/>
                            </a:solidFill>
                            <a:latin typeface="Cambria Math"/>
                          </a:rPr>
                          <m:t>𝑖</m:t>
                        </m:r>
                        <m:r>
                          <a:rPr lang="en-US" altLang="zh-CN" b="0" i="1" dirty="0" smtClean="0">
                            <a:solidFill>
                              <a:srgbClr val="006633"/>
                            </a:solidFill>
                            <a:latin typeface="Cambria Math"/>
                          </a:rPr>
                          <m:t>: </m:t>
                        </m:r>
                        <m:r>
                          <a:rPr lang="en-US" altLang="zh-CN" i="1" dirty="0">
                            <a:solidFill>
                              <a:srgbClr val="006633"/>
                            </a:solidFill>
                            <a:latin typeface="Cambria Math"/>
                          </a:rPr>
                          <m:t>𝑦</m:t>
                        </m:r>
                      </m:e>
                      <m:sub>
                        <m:r>
                          <a:rPr lang="en-US" altLang="zh-CN" i="1" dirty="0">
                            <a:solidFill>
                              <a:srgbClr val="006633"/>
                            </a:solidFill>
                            <a:latin typeface="Cambria Math"/>
                          </a:rPr>
                          <m:t>𝑖</m:t>
                        </m:r>
                        <m:r>
                          <a:rPr lang="en-US" altLang="zh-CN" b="0" i="1" dirty="0" smtClean="0">
                            <a:solidFill>
                              <a:srgbClr val="006633"/>
                            </a:solidFill>
                            <a:latin typeface="Cambria Math"/>
                          </a:rPr>
                          <m:t>  </m:t>
                        </m:r>
                      </m:sub>
                    </m:sSub>
                    <m:r>
                      <a:rPr lang="en-US" altLang="zh-CN" i="1" dirty="0">
                        <a:solidFill>
                          <a:srgbClr val="006633"/>
                        </a:solidFill>
                        <a:latin typeface="Cambria Math"/>
                      </a:rPr>
                      <m:t>=</m:t>
                    </m:r>
                    <m:r>
                      <a:rPr lang="en-US" altLang="zh-CN" b="0" i="1" dirty="0" smtClean="0">
                        <a:solidFill>
                          <a:srgbClr val="006633"/>
                        </a:solidFill>
                        <a:latin typeface="Cambria Math"/>
                      </a:rPr>
                      <m:t>−</m:t>
                    </m:r>
                    <m:r>
                      <a:rPr lang="en-US" altLang="zh-CN" i="1" dirty="0">
                        <a:solidFill>
                          <a:srgbClr val="006633"/>
                        </a:solidFill>
                        <a:latin typeface="Cambria Math"/>
                      </a:rPr>
                      <m:t>1</m:t>
                    </m:r>
                  </m:oMath>
                </a14:m>
                <a:endParaRPr lang="zh-CN" altLang="en-US" dirty="0"/>
              </a:p>
              <a:p>
                <a:pPr>
                  <a:lnSpc>
                    <a:spcPct val="125000"/>
                  </a:lnSpc>
                </a:pPr>
                <a:r>
                  <a:rPr lang="zh-CN" altLang="en-US" dirty="0" smtClean="0">
                    <a:solidFill>
                      <a:srgbClr val="000000"/>
                    </a:solidFill>
                    <a:latin typeface="Times New Roman" panose="02020603050405020304" pitchFamily="18" charset="0"/>
                  </a:rPr>
                  <a:t>目标</a:t>
                </a:r>
                <a:r>
                  <a:rPr lang="en-US" altLang="zh-CN" dirty="0" smtClean="0">
                    <a:solidFill>
                      <a:srgbClr val="000000"/>
                    </a:solidFill>
                    <a:latin typeface="Times New Roman" panose="02020603050405020304" pitchFamily="18" charset="0"/>
                  </a:rPr>
                  <a:t>2</a:t>
                </a:r>
                <a:r>
                  <a:rPr lang="zh-CN" altLang="en-US" dirty="0" smtClean="0">
                    <a:solidFill>
                      <a:srgbClr val="000000"/>
                    </a:solidFill>
                    <a:latin typeface="Times New Roman" panose="02020603050405020304" pitchFamily="18" charset="0"/>
                  </a:rPr>
                  <a:t>：最大化间隔</a:t>
                </a:r>
                <a14:m>
                  <m:oMath xmlns:m="http://schemas.openxmlformats.org/officeDocument/2006/math">
                    <m:r>
                      <a:rPr lang="en-US" altLang="zh-CN" sz="2800" b="0" i="1" smtClean="0">
                        <a:latin typeface="Cambria Math"/>
                      </a:rPr>
                      <m:t>𝑀</m:t>
                    </m:r>
                    <m:r>
                      <a:rPr lang="en-US" altLang="zh-CN" sz="2800" i="1">
                        <a:latin typeface="Cambria Math"/>
                      </a:rPr>
                      <m:t>=</m:t>
                    </m:r>
                    <m:f>
                      <m:fPr>
                        <m:ctrlPr>
                          <a:rPr lang="en-US" altLang="zh-CN" sz="2800" i="1">
                            <a:latin typeface="Cambria Math"/>
                          </a:rPr>
                        </m:ctrlPr>
                      </m:fPr>
                      <m:num>
                        <m:r>
                          <a:rPr lang="en-US" altLang="zh-CN" sz="2800" i="1">
                            <a:latin typeface="Cambria Math"/>
                          </a:rPr>
                          <m:t>2</m:t>
                        </m:r>
                      </m:num>
                      <m:den>
                        <m:d>
                          <m:dPr>
                            <m:begChr m:val="|"/>
                            <m:endChr m:val="|"/>
                            <m:ctrlPr>
                              <a:rPr lang="en-US" altLang="zh-CN" sz="2800" i="1">
                                <a:latin typeface="Cambria Math"/>
                              </a:rPr>
                            </m:ctrlPr>
                          </m:dPr>
                          <m:e>
                            <m:acc>
                              <m:accPr>
                                <m:chr m:val="⃗"/>
                                <m:ctrlPr>
                                  <a:rPr lang="en-US" altLang="zh-CN" sz="2800" i="1">
                                    <a:latin typeface="Cambria Math"/>
                                  </a:rPr>
                                </m:ctrlPr>
                              </m:accPr>
                              <m:e>
                                <m:r>
                                  <a:rPr lang="en-US" altLang="zh-CN" sz="2800" i="1">
                                    <a:latin typeface="Cambria Math"/>
                                  </a:rPr>
                                  <m:t>𝑤</m:t>
                                </m:r>
                              </m:e>
                            </m:acc>
                          </m:e>
                        </m:d>
                      </m:den>
                    </m:f>
                  </m:oMath>
                </a14:m>
                <a:r>
                  <a:rPr lang="zh-CN" altLang="en-US" sz="2800" dirty="0" smtClean="0"/>
                  <a:t>，等价于最小化</a:t>
                </a:r>
                <a14:m>
                  <m:oMath xmlns:m="http://schemas.openxmlformats.org/officeDocument/2006/math">
                    <m:f>
                      <m:fPr>
                        <m:ctrlPr>
                          <a:rPr lang="en-US" altLang="zh-CN" sz="2800" i="1" smtClean="0">
                            <a:latin typeface="Cambria Math"/>
                          </a:rPr>
                        </m:ctrlPr>
                      </m:fPr>
                      <m:num>
                        <m:r>
                          <a:rPr lang="en-US" altLang="zh-CN" sz="2800" b="0" i="1" smtClean="0">
                            <a:latin typeface="Cambria Math"/>
                          </a:rPr>
                          <m:t>1</m:t>
                        </m:r>
                      </m:num>
                      <m:den>
                        <m:r>
                          <a:rPr lang="en-US" altLang="zh-CN" sz="2800" b="0" i="1" smtClean="0">
                            <a:latin typeface="Cambria Math"/>
                          </a:rPr>
                          <m:t>2</m:t>
                        </m:r>
                      </m:den>
                    </m:f>
                    <m:sSup>
                      <m:sSupPr>
                        <m:ctrlPr>
                          <a:rPr lang="en-US" altLang="zh-CN" sz="2800" i="1" smtClean="0">
                            <a:latin typeface="Cambria Math"/>
                          </a:rPr>
                        </m:ctrlPr>
                      </m:sSupPr>
                      <m:e>
                        <m:acc>
                          <m:accPr>
                            <m:chr m:val="⃗"/>
                            <m:ctrlPr>
                              <a:rPr lang="en-US" altLang="zh-CN" sz="2800" i="1" smtClean="0">
                                <a:latin typeface="Cambria Math"/>
                              </a:rPr>
                            </m:ctrlPr>
                          </m:accPr>
                          <m:e>
                            <m:r>
                              <a:rPr lang="en-US" altLang="zh-CN" sz="2800" b="0" i="1" smtClean="0">
                                <a:latin typeface="Cambria Math"/>
                              </a:rPr>
                              <m:t>𝑤</m:t>
                            </m:r>
                          </m:e>
                        </m:acc>
                      </m:e>
                      <m:sup>
                        <m:r>
                          <m:rPr>
                            <m:sty m:val="p"/>
                          </m:rPr>
                          <a:rPr lang="en-US" altLang="zh-CN" sz="2800" b="0" i="0" smtClean="0">
                            <a:latin typeface="Cambria Math"/>
                          </a:rPr>
                          <m:t>T</m:t>
                        </m:r>
                      </m:sup>
                    </m:sSup>
                    <m:acc>
                      <m:accPr>
                        <m:chr m:val="⃗"/>
                        <m:ctrlPr>
                          <a:rPr lang="en-US" altLang="zh-CN" sz="2800" i="1" smtClean="0">
                            <a:latin typeface="Cambria Math"/>
                          </a:rPr>
                        </m:ctrlPr>
                      </m:accPr>
                      <m:e>
                        <m:r>
                          <a:rPr lang="en-US" altLang="zh-CN" sz="2800" b="0" i="1" smtClean="0">
                            <a:latin typeface="Cambria Math"/>
                          </a:rPr>
                          <m:t>𝑤</m:t>
                        </m:r>
                      </m:e>
                    </m:acc>
                  </m:oMath>
                </a14:m>
                <a:endParaRPr lang="en-US" altLang="zh-CN" sz="2800" dirty="0" smtClean="0"/>
              </a:p>
              <a:p>
                <a:pPr>
                  <a:lnSpc>
                    <a:spcPct val="125000"/>
                  </a:lnSpc>
                </a:pPr>
                <a:r>
                  <a:rPr lang="zh-CN" altLang="en-US" dirty="0" smtClean="0">
                    <a:solidFill>
                      <a:srgbClr val="000000"/>
                    </a:solidFill>
                    <a:latin typeface="Times New Roman" panose="02020603050405020304" pitchFamily="18" charset="0"/>
                  </a:rPr>
                  <a:t>表述</a:t>
                </a:r>
                <a:r>
                  <a:rPr lang="zh-CN" altLang="en-US" dirty="0">
                    <a:solidFill>
                      <a:srgbClr val="000000"/>
                    </a:solidFill>
                    <a:latin typeface="Times New Roman" panose="02020603050405020304" pitchFamily="18" charset="0"/>
                  </a:rPr>
                  <a:t>为求解</a:t>
                </a:r>
                <a14:m>
                  <m:oMath xmlns:m="http://schemas.openxmlformats.org/officeDocument/2006/math">
                    <m:acc>
                      <m:accPr>
                        <m:chr m:val="⃗"/>
                        <m:ctrlPr>
                          <a:rPr lang="en-US" altLang="zh-CN" i="1">
                            <a:latin typeface="Cambria Math"/>
                          </a:rPr>
                        </m:ctrlPr>
                      </m:accPr>
                      <m:e>
                        <m:r>
                          <a:rPr lang="en-US" altLang="zh-CN" i="1">
                            <a:latin typeface="Cambria Math"/>
                          </a:rPr>
                          <m:t>𝑤</m:t>
                        </m:r>
                      </m:e>
                    </m:acc>
                  </m:oMath>
                </a14:m>
                <a:r>
                  <a:rPr lang="zh-CN" altLang="en-US" dirty="0">
                    <a:solidFill>
                      <a:srgbClr val="000000"/>
                    </a:solidFill>
                    <a:latin typeface="Times New Roman" panose="02020603050405020304" pitchFamily="18" charset="0"/>
                  </a:rPr>
                  <a:t>和</a:t>
                </a:r>
                <a:r>
                  <a:rPr lang="en-US" altLang="zh-CN" i="1" dirty="0">
                    <a:solidFill>
                      <a:srgbClr val="000000"/>
                    </a:solidFill>
                    <a:latin typeface="Times New Roman" panose="02020603050405020304" pitchFamily="18" charset="0"/>
                  </a:rPr>
                  <a:t>b</a:t>
                </a:r>
                <a:r>
                  <a:rPr lang="zh-CN" altLang="en-US" dirty="0">
                    <a:solidFill>
                      <a:srgbClr val="000000"/>
                    </a:solidFill>
                    <a:latin typeface="Times New Roman" panose="02020603050405020304" pitchFamily="18" charset="0"/>
                  </a:rPr>
                  <a:t>的二次优化问题（</a:t>
                </a:r>
                <a:r>
                  <a:rPr lang="en-US" altLang="zh-CN" dirty="0">
                    <a:solidFill>
                      <a:srgbClr val="000000"/>
                    </a:solidFill>
                    <a:latin typeface="Times New Roman" panose="02020603050405020304" pitchFamily="18" charset="0"/>
                  </a:rPr>
                  <a:t>Quadratic Optimization Problem</a:t>
                </a:r>
                <a:r>
                  <a:rPr lang="zh-CN" altLang="en-US" dirty="0">
                    <a:solidFill>
                      <a:srgbClr val="000000"/>
                    </a:solidFill>
                    <a:latin typeface="Times New Roman" panose="02020603050405020304" pitchFamily="18" charset="0"/>
                  </a:rPr>
                  <a:t>）</a:t>
                </a:r>
                <a:endParaRPr lang="en-US" altLang="zh-CN" i="1" dirty="0">
                  <a:solidFill>
                    <a:srgbClr val="000000"/>
                  </a:solidFill>
                  <a:latin typeface="Times New Roman" panose="02020603050405020304" pitchFamily="18" charset="0"/>
                </a:endParaRPr>
              </a:p>
              <a:p>
                <a:pPr>
                  <a:lnSpc>
                    <a:spcPct val="125000"/>
                  </a:lnSpc>
                </a:pPr>
                <a:endParaRPr lang="zh-CN" altLang="en-US" sz="2800"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96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6096255" y="2057400"/>
                <a:ext cx="3351751" cy="543995"/>
              </a:xfrm>
              <a:prstGeom prst="rect">
                <a:avLst/>
              </a:prstGeom>
              <a:noFill/>
            </p:spPr>
            <p:txBody>
              <a:bodyPr wrap="none" rtlCol="0">
                <a:spAutoFit/>
              </a:bodyPr>
              <a:lstStyle/>
              <a:p>
                <a14:m>
                  <m:oMath xmlns:m="http://schemas.openxmlformats.org/officeDocument/2006/math">
                    <m:sSub>
                      <m:sSubPr>
                        <m:ctrlPr>
                          <a:rPr lang="en-US" altLang="zh-CN" sz="2600" b="0" i="1" smtClean="0">
                            <a:latin typeface="Cambria Math"/>
                          </a:rPr>
                        </m:ctrlPr>
                      </m:sSubPr>
                      <m:e>
                        <m:r>
                          <a:rPr lang="en-US" altLang="zh-CN" sz="2600" b="0" i="1" smtClean="0">
                            <a:latin typeface="Cambria Math"/>
                          </a:rPr>
                          <m:t>𝑦</m:t>
                        </m:r>
                      </m:e>
                      <m:sub>
                        <m:r>
                          <a:rPr lang="en-US" altLang="zh-CN" sz="2600" b="0" i="1" smtClean="0">
                            <a:latin typeface="Cambria Math"/>
                          </a:rPr>
                          <m:t>𝑖</m:t>
                        </m:r>
                      </m:sub>
                    </m:sSub>
                    <m:d>
                      <m:dPr>
                        <m:ctrlPr>
                          <a:rPr lang="en-US" altLang="zh-CN" sz="2600" b="0" i="1" smtClean="0">
                            <a:latin typeface="Cambria Math"/>
                          </a:rPr>
                        </m:ctrlPr>
                      </m:dPr>
                      <m:e>
                        <m:sSup>
                          <m:sSupPr>
                            <m:ctrlPr>
                              <a:rPr lang="en-US" altLang="zh-CN" sz="2600" b="0" i="1">
                                <a:latin typeface="Cambria Math"/>
                              </a:rPr>
                            </m:ctrlPr>
                          </m:sSupPr>
                          <m:e>
                            <m:acc>
                              <m:accPr>
                                <m:chr m:val="⃗"/>
                                <m:ctrlPr>
                                  <a:rPr lang="en-US" altLang="zh-CN" sz="2600" b="0" i="1">
                                    <a:latin typeface="Cambria Math"/>
                                  </a:rPr>
                                </m:ctrlPr>
                              </m:accPr>
                              <m:e>
                                <m:r>
                                  <a:rPr lang="en-US" altLang="zh-CN" sz="2600" b="0" i="1">
                                    <a:latin typeface="Cambria Math"/>
                                  </a:rPr>
                                  <m:t>𝑤</m:t>
                                </m:r>
                              </m:e>
                            </m:acc>
                          </m:e>
                          <m:sup>
                            <m:r>
                              <m:rPr>
                                <m:sty m:val="p"/>
                              </m:rPr>
                              <a:rPr lang="en-US" altLang="zh-CN" sz="2600" b="0">
                                <a:latin typeface="Cambria Math"/>
                              </a:rPr>
                              <m:t>T</m:t>
                            </m:r>
                          </m:sup>
                        </m:sSup>
                        <m:sSub>
                          <m:sSubPr>
                            <m:ctrlPr>
                              <a:rPr lang="en-US" altLang="zh-CN" sz="2600" b="0" i="1">
                                <a:latin typeface="Cambria Math"/>
                              </a:rPr>
                            </m:ctrlPr>
                          </m:sSubPr>
                          <m:e>
                            <m:acc>
                              <m:accPr>
                                <m:chr m:val="⃗"/>
                                <m:ctrlPr>
                                  <a:rPr lang="en-US" altLang="zh-CN" sz="2600" b="0" i="1">
                                    <a:latin typeface="Cambria Math"/>
                                  </a:rPr>
                                </m:ctrlPr>
                              </m:accPr>
                              <m:e>
                                <m:r>
                                  <a:rPr lang="en-US" altLang="zh-CN" sz="2600" b="0" i="1">
                                    <a:latin typeface="Cambria Math"/>
                                  </a:rPr>
                                  <m:t>𝑥</m:t>
                                </m:r>
                              </m:e>
                            </m:acc>
                          </m:e>
                          <m:sub>
                            <m:r>
                              <a:rPr lang="en-US" altLang="zh-CN" sz="2600" b="0" i="1">
                                <a:latin typeface="Cambria Math"/>
                              </a:rPr>
                              <m:t>𝑖</m:t>
                            </m:r>
                          </m:sub>
                        </m:sSub>
                        <m:r>
                          <a:rPr lang="en-US" altLang="zh-CN" sz="2600" b="0" i="1">
                            <a:latin typeface="Cambria Math"/>
                          </a:rPr>
                          <m:t>+</m:t>
                        </m:r>
                        <m:r>
                          <a:rPr lang="en-US" altLang="zh-CN" sz="2600" b="0" i="1">
                            <a:latin typeface="Cambria Math"/>
                          </a:rPr>
                          <m:t>𝑏</m:t>
                        </m:r>
                      </m:e>
                    </m:d>
                    <m:r>
                      <a:rPr lang="en-US" altLang="zh-CN" sz="2600" b="0" i="1" smtClean="0">
                        <a:latin typeface="Cambria Math"/>
                        <a:ea typeface="Cambria Math"/>
                      </a:rPr>
                      <m:t>≥1</m:t>
                    </m:r>
                  </m:oMath>
                </a14:m>
                <a:r>
                  <a:rPr lang="zh-CN" altLang="en-US" sz="2600" b="0" dirty="0" smtClean="0"/>
                  <a:t>，</a:t>
                </a:r>
                <a14:m>
                  <m:oMath xmlns:m="http://schemas.openxmlformats.org/officeDocument/2006/math">
                    <m:r>
                      <a:rPr lang="zh-CN" altLang="en-US" sz="2600" b="0" i="1" dirty="0" smtClean="0">
                        <a:latin typeface="Cambria Math"/>
                      </a:rPr>
                      <m:t>∀</m:t>
                    </m:r>
                    <m:r>
                      <a:rPr lang="en-US" altLang="zh-CN" sz="2600" b="0" i="1" dirty="0" smtClean="0">
                        <a:latin typeface="Cambria Math"/>
                      </a:rPr>
                      <m:t>𝑖</m:t>
                    </m:r>
                  </m:oMath>
                </a14:m>
                <a:endParaRPr lang="zh-CN" altLang="en-US" sz="2600" b="0" dirty="0"/>
              </a:p>
            </p:txBody>
          </p:sp>
        </mc:Choice>
        <mc:Fallback xmlns="">
          <p:sp>
            <p:nvSpPr>
              <p:cNvPr id="5" name="TextBox 4"/>
              <p:cNvSpPr txBox="1">
                <a:spLocks noRot="1" noChangeAspect="1" noMove="1" noResize="1" noEditPoints="1" noAdjustHandles="1" noChangeArrowheads="1" noChangeShapeType="1" noTextEdit="1"/>
              </p:cNvSpPr>
              <p:nvPr/>
            </p:nvSpPr>
            <p:spPr>
              <a:xfrm>
                <a:off x="6096255" y="2057400"/>
                <a:ext cx="3351751" cy="543995"/>
              </a:xfrm>
              <a:prstGeom prst="rect">
                <a:avLst/>
              </a:prstGeom>
              <a:blipFill rotWithShape="1">
                <a:blip r:embed="rId3"/>
                <a:stretch>
                  <a:fillRect t="-8989" b="-17978"/>
                </a:stretch>
              </a:blipFill>
            </p:spPr>
            <p:txBody>
              <a:bodyPr/>
              <a:lstStyle/>
              <a:p>
                <a:r>
                  <a:rPr lang="zh-CN" altLang="en-US">
                    <a:noFill/>
                  </a:rPr>
                  <a:t> </a:t>
                </a:r>
              </a:p>
            </p:txBody>
          </p:sp>
        </mc:Fallback>
      </mc:AlternateContent>
      <p:grpSp>
        <p:nvGrpSpPr>
          <p:cNvPr id="15" name="组合 14"/>
          <p:cNvGrpSpPr/>
          <p:nvPr/>
        </p:nvGrpSpPr>
        <p:grpSpPr>
          <a:xfrm>
            <a:off x="456406" y="4800600"/>
            <a:ext cx="5638800" cy="1676400"/>
            <a:chOff x="1066006" y="4800600"/>
            <a:chExt cx="5638800" cy="1676400"/>
          </a:xfrm>
        </p:grpSpPr>
        <p:sp>
          <p:nvSpPr>
            <p:cNvPr id="6" name="矩形 5"/>
            <p:cNvSpPr/>
            <p:nvPr/>
          </p:nvSpPr>
          <p:spPr bwMode="auto">
            <a:xfrm>
              <a:off x="1066006" y="4800600"/>
              <a:ext cx="5638800" cy="16764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14" name="组合 13"/>
            <p:cNvGrpSpPr/>
            <p:nvPr/>
          </p:nvGrpSpPr>
          <p:grpSpPr>
            <a:xfrm>
              <a:off x="1303729" y="4910879"/>
              <a:ext cx="5163354" cy="1455842"/>
              <a:chOff x="1388003" y="4812175"/>
              <a:chExt cx="5163354" cy="1455842"/>
            </a:xfrm>
          </p:grpSpPr>
          <p:sp>
            <p:nvSpPr>
              <p:cNvPr id="7" name="TextBox 6"/>
              <p:cNvSpPr txBox="1"/>
              <p:nvPr/>
            </p:nvSpPr>
            <p:spPr>
              <a:xfrm>
                <a:off x="1554715" y="4986678"/>
                <a:ext cx="1184940" cy="492443"/>
              </a:xfrm>
              <a:prstGeom prst="rect">
                <a:avLst/>
              </a:prstGeom>
              <a:noFill/>
            </p:spPr>
            <p:txBody>
              <a:bodyPr wrap="none" rtlCol="0">
                <a:spAutoFit/>
              </a:bodyPr>
              <a:lstStyle/>
              <a:p>
                <a:r>
                  <a:rPr lang="zh-CN" altLang="en-US" sz="2600" b="0" dirty="0" smtClean="0">
                    <a:latin typeface="Times New Roman" pitchFamily="18" charset="0"/>
                    <a:ea typeface="华文楷体" pitchFamily="2" charset="-122"/>
                  </a:rPr>
                  <a:t>最小化</a:t>
                </a:r>
                <a:endParaRPr lang="zh-CN" altLang="en-US" sz="2600" b="0" dirty="0">
                  <a:latin typeface="Times New Roman" pitchFamily="18" charset="0"/>
                  <a:ea typeface="华文楷体" pitchFamily="2" charset="-122"/>
                </a:endParaRPr>
              </a:p>
            </p:txBody>
          </p:sp>
          <p:sp>
            <p:nvSpPr>
              <p:cNvPr id="8" name="TextBox 7"/>
              <p:cNvSpPr txBox="1"/>
              <p:nvPr/>
            </p:nvSpPr>
            <p:spPr>
              <a:xfrm>
                <a:off x="1388003" y="5749798"/>
                <a:ext cx="1518364" cy="492443"/>
              </a:xfrm>
              <a:prstGeom prst="rect">
                <a:avLst/>
              </a:prstGeom>
              <a:noFill/>
            </p:spPr>
            <p:txBody>
              <a:bodyPr wrap="none" rtlCol="0">
                <a:spAutoFit/>
              </a:bodyPr>
              <a:lstStyle/>
              <a:p>
                <a:r>
                  <a:rPr lang="zh-CN" altLang="en-US" sz="2600" b="0" dirty="0" smtClean="0">
                    <a:latin typeface="Times New Roman" pitchFamily="18" charset="0"/>
                    <a:ea typeface="华文楷体" pitchFamily="2" charset="-122"/>
                  </a:rPr>
                  <a:t>约束条件</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9" name="TextBox 8"/>
                  <p:cNvSpPr txBox="1"/>
                  <p:nvPr/>
                </p:nvSpPr>
                <p:spPr>
                  <a:xfrm>
                    <a:off x="3199606" y="5724022"/>
                    <a:ext cx="3351751" cy="543995"/>
                  </a:xfrm>
                  <a:prstGeom prst="rect">
                    <a:avLst/>
                  </a:prstGeom>
                  <a:noFill/>
                </p:spPr>
                <p:txBody>
                  <a:bodyPr wrap="none" rtlCol="0">
                    <a:spAutoFit/>
                  </a:bodyPr>
                  <a:lstStyle/>
                  <a:p>
                    <a14:m>
                      <m:oMath xmlns:m="http://schemas.openxmlformats.org/officeDocument/2006/math">
                        <m:sSub>
                          <m:sSubPr>
                            <m:ctrlPr>
                              <a:rPr lang="en-US" altLang="zh-CN" sz="2600" b="0" i="1" smtClean="0">
                                <a:latin typeface="Cambria Math"/>
                              </a:rPr>
                            </m:ctrlPr>
                          </m:sSubPr>
                          <m:e>
                            <m:r>
                              <a:rPr lang="en-US" altLang="zh-CN" sz="2600" b="0" i="1" smtClean="0">
                                <a:latin typeface="Cambria Math"/>
                              </a:rPr>
                              <m:t>𝑦</m:t>
                            </m:r>
                          </m:e>
                          <m:sub>
                            <m:r>
                              <a:rPr lang="en-US" altLang="zh-CN" sz="2600" b="0" i="1" smtClean="0">
                                <a:latin typeface="Cambria Math"/>
                              </a:rPr>
                              <m:t>𝑖</m:t>
                            </m:r>
                          </m:sub>
                        </m:sSub>
                        <m:d>
                          <m:dPr>
                            <m:ctrlPr>
                              <a:rPr lang="en-US" altLang="zh-CN" sz="2600" b="0" i="1" smtClean="0">
                                <a:latin typeface="Cambria Math"/>
                              </a:rPr>
                            </m:ctrlPr>
                          </m:dPr>
                          <m:e>
                            <m:sSup>
                              <m:sSupPr>
                                <m:ctrlPr>
                                  <a:rPr lang="en-US" altLang="zh-CN" sz="2600" b="0" i="1">
                                    <a:latin typeface="Cambria Math"/>
                                  </a:rPr>
                                </m:ctrlPr>
                              </m:sSupPr>
                              <m:e>
                                <m:acc>
                                  <m:accPr>
                                    <m:chr m:val="⃗"/>
                                    <m:ctrlPr>
                                      <a:rPr lang="en-US" altLang="zh-CN" sz="2600" b="0" i="1">
                                        <a:latin typeface="Cambria Math"/>
                                      </a:rPr>
                                    </m:ctrlPr>
                                  </m:accPr>
                                  <m:e>
                                    <m:r>
                                      <a:rPr lang="en-US" altLang="zh-CN" sz="2600" b="0" i="1">
                                        <a:latin typeface="Cambria Math"/>
                                      </a:rPr>
                                      <m:t>𝑤</m:t>
                                    </m:r>
                                  </m:e>
                                </m:acc>
                              </m:e>
                              <m:sup>
                                <m:r>
                                  <m:rPr>
                                    <m:sty m:val="p"/>
                                  </m:rPr>
                                  <a:rPr lang="en-US" altLang="zh-CN" sz="2600" b="0">
                                    <a:latin typeface="Cambria Math"/>
                                  </a:rPr>
                                  <m:t>T</m:t>
                                </m:r>
                              </m:sup>
                            </m:sSup>
                            <m:sSub>
                              <m:sSubPr>
                                <m:ctrlPr>
                                  <a:rPr lang="en-US" altLang="zh-CN" sz="2600" b="0" i="1">
                                    <a:latin typeface="Cambria Math"/>
                                  </a:rPr>
                                </m:ctrlPr>
                              </m:sSubPr>
                              <m:e>
                                <m:acc>
                                  <m:accPr>
                                    <m:chr m:val="⃗"/>
                                    <m:ctrlPr>
                                      <a:rPr lang="en-US" altLang="zh-CN" sz="2600" b="0" i="1">
                                        <a:latin typeface="Cambria Math"/>
                                      </a:rPr>
                                    </m:ctrlPr>
                                  </m:accPr>
                                  <m:e>
                                    <m:r>
                                      <a:rPr lang="en-US" altLang="zh-CN" sz="2600" b="0" i="1">
                                        <a:latin typeface="Cambria Math"/>
                                      </a:rPr>
                                      <m:t>𝑥</m:t>
                                    </m:r>
                                  </m:e>
                                </m:acc>
                              </m:e>
                              <m:sub>
                                <m:r>
                                  <a:rPr lang="en-US" altLang="zh-CN" sz="2600" b="0" i="1">
                                    <a:latin typeface="Cambria Math"/>
                                  </a:rPr>
                                  <m:t>𝑖</m:t>
                                </m:r>
                              </m:sub>
                            </m:sSub>
                            <m:r>
                              <a:rPr lang="en-US" altLang="zh-CN" sz="2600" b="0" i="1">
                                <a:latin typeface="Cambria Math"/>
                              </a:rPr>
                              <m:t>+</m:t>
                            </m:r>
                            <m:r>
                              <a:rPr lang="en-US" altLang="zh-CN" sz="2600" b="0" i="1">
                                <a:latin typeface="Cambria Math"/>
                              </a:rPr>
                              <m:t>𝑏</m:t>
                            </m:r>
                          </m:e>
                        </m:d>
                        <m:r>
                          <a:rPr lang="en-US" altLang="zh-CN" sz="2600" b="0" i="1" smtClean="0">
                            <a:latin typeface="Cambria Math"/>
                            <a:ea typeface="Cambria Math"/>
                          </a:rPr>
                          <m:t>≥1</m:t>
                        </m:r>
                      </m:oMath>
                    </a14:m>
                    <a:r>
                      <a:rPr lang="zh-CN" altLang="en-US" sz="2600" b="0" dirty="0" smtClean="0"/>
                      <a:t>，</a:t>
                    </a:r>
                    <a14:m>
                      <m:oMath xmlns:m="http://schemas.openxmlformats.org/officeDocument/2006/math">
                        <m:r>
                          <a:rPr lang="zh-CN" altLang="en-US" sz="2600" b="0" i="1" dirty="0" smtClean="0">
                            <a:latin typeface="Cambria Math"/>
                          </a:rPr>
                          <m:t>∀</m:t>
                        </m:r>
                        <m:r>
                          <a:rPr lang="en-US" altLang="zh-CN" sz="2600" b="0" i="1" dirty="0" smtClean="0">
                            <a:latin typeface="Cambria Math"/>
                          </a:rPr>
                          <m:t>𝑖</m:t>
                        </m:r>
                      </m:oMath>
                    </a14:m>
                    <a:endParaRPr lang="zh-CN" altLang="en-US" sz="2600" b="0" dirty="0"/>
                  </a:p>
                </p:txBody>
              </p:sp>
            </mc:Choice>
            <mc:Fallback xmlns="">
              <p:sp>
                <p:nvSpPr>
                  <p:cNvPr id="9" name="TextBox 8"/>
                  <p:cNvSpPr txBox="1">
                    <a:spLocks noRot="1" noChangeAspect="1" noMove="1" noResize="1" noEditPoints="1" noAdjustHandles="1" noChangeArrowheads="1" noChangeShapeType="1" noTextEdit="1"/>
                  </p:cNvSpPr>
                  <p:nvPr/>
                </p:nvSpPr>
                <p:spPr>
                  <a:xfrm>
                    <a:off x="3199606" y="5724022"/>
                    <a:ext cx="3351751" cy="543995"/>
                  </a:xfrm>
                  <a:prstGeom prst="rect">
                    <a:avLst/>
                  </a:prstGeom>
                  <a:blipFill rotWithShape="1">
                    <a:blip r:embed="rId4"/>
                    <a:stretch>
                      <a:fillRect t="-8989" b="-1910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矩形 9"/>
                  <p:cNvSpPr/>
                  <p:nvPr/>
                </p:nvSpPr>
                <p:spPr>
                  <a:xfrm>
                    <a:off x="4268520" y="4812175"/>
                    <a:ext cx="1213922" cy="8414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altLang="zh-CN" sz="2600" i="1">
                                  <a:latin typeface="Cambria Math"/>
                                </a:rPr>
                              </m:ctrlPr>
                            </m:fPr>
                            <m:num>
                              <m:r>
                                <a:rPr lang="en-US" altLang="zh-CN" sz="2600" b="0" i="1">
                                  <a:latin typeface="Cambria Math"/>
                                </a:rPr>
                                <m:t>1</m:t>
                              </m:r>
                            </m:num>
                            <m:den>
                              <m:r>
                                <a:rPr lang="en-US" altLang="zh-CN" sz="2600" b="0" i="1">
                                  <a:latin typeface="Cambria Math"/>
                                </a:rPr>
                                <m:t>2</m:t>
                              </m:r>
                            </m:den>
                          </m:f>
                          <m:sSup>
                            <m:sSupPr>
                              <m:ctrlPr>
                                <a:rPr lang="en-US" altLang="zh-CN" sz="2600" i="1">
                                  <a:latin typeface="Cambria Math"/>
                                </a:rPr>
                              </m:ctrlPr>
                            </m:sSupPr>
                            <m:e>
                              <m:acc>
                                <m:accPr>
                                  <m:chr m:val="⃗"/>
                                  <m:ctrlPr>
                                    <a:rPr lang="en-US" altLang="zh-CN" sz="2600" i="1">
                                      <a:latin typeface="Cambria Math"/>
                                    </a:rPr>
                                  </m:ctrlPr>
                                </m:accPr>
                                <m:e>
                                  <m:r>
                                    <a:rPr lang="en-US" altLang="zh-CN" sz="2600" b="0" i="1">
                                      <a:latin typeface="Cambria Math"/>
                                    </a:rPr>
                                    <m:t>𝑤</m:t>
                                  </m:r>
                                </m:e>
                              </m:acc>
                            </m:e>
                            <m:sup>
                              <m:r>
                                <m:rPr>
                                  <m:sty m:val="p"/>
                                </m:rPr>
                                <a:rPr lang="en-US" altLang="zh-CN" sz="2600" b="0">
                                  <a:latin typeface="Cambria Math"/>
                                </a:rPr>
                                <m:t>T</m:t>
                              </m:r>
                            </m:sup>
                          </m:sSup>
                          <m:acc>
                            <m:accPr>
                              <m:chr m:val="⃗"/>
                              <m:ctrlPr>
                                <a:rPr lang="en-US" altLang="zh-CN" sz="2600" i="1">
                                  <a:latin typeface="Cambria Math"/>
                                </a:rPr>
                              </m:ctrlPr>
                            </m:accPr>
                            <m:e>
                              <m:r>
                                <a:rPr lang="en-US" altLang="zh-CN" sz="2600" b="0" i="1">
                                  <a:latin typeface="Cambria Math"/>
                                </a:rPr>
                                <m:t>𝑤</m:t>
                              </m:r>
                            </m:e>
                          </m:acc>
                        </m:oMath>
                      </m:oMathPara>
                    </a14:m>
                    <a:endParaRPr lang="zh-CN" altLang="en-US" sz="2600" dirty="0"/>
                  </a:p>
                </p:txBody>
              </p:sp>
            </mc:Choice>
            <mc:Fallback xmlns="">
              <p:sp>
                <p:nvSpPr>
                  <p:cNvPr id="10" name="矩形 9"/>
                  <p:cNvSpPr>
                    <a:spLocks noRot="1" noChangeAspect="1" noMove="1" noResize="1" noEditPoints="1" noAdjustHandles="1" noChangeArrowheads="1" noChangeShapeType="1" noTextEdit="1"/>
                  </p:cNvSpPr>
                  <p:nvPr/>
                </p:nvSpPr>
                <p:spPr>
                  <a:xfrm>
                    <a:off x="4268520" y="4812175"/>
                    <a:ext cx="1213922" cy="841449"/>
                  </a:xfrm>
                  <a:prstGeom prst="rect">
                    <a:avLst/>
                  </a:prstGeom>
                  <a:blipFill rotWithShape="1">
                    <a:blip r:embed="rId5"/>
                    <a:stretch>
                      <a:fillRect/>
                    </a:stretch>
                  </a:blipFill>
                </p:spPr>
                <p:txBody>
                  <a:bodyPr/>
                  <a:lstStyle/>
                  <a:p>
                    <a:r>
                      <a:rPr lang="zh-CN" altLang="en-US">
                        <a:noFill/>
                      </a:rPr>
                      <a:t> </a:t>
                    </a:r>
                  </a:p>
                </p:txBody>
              </p:sp>
            </mc:Fallback>
          </mc:AlternateContent>
        </p:grpSp>
      </p:grpSp>
      <p:sp>
        <p:nvSpPr>
          <p:cNvPr id="11" name="右大括号 10"/>
          <p:cNvSpPr/>
          <p:nvPr/>
        </p:nvSpPr>
        <p:spPr bwMode="auto">
          <a:xfrm>
            <a:off x="5616435" y="1872197"/>
            <a:ext cx="381000" cy="914400"/>
          </a:xfrm>
          <a:prstGeom prst="rightBrace">
            <a:avLst/>
          </a:prstGeom>
          <a:no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27" name="组合 26"/>
          <p:cNvGrpSpPr/>
          <p:nvPr/>
        </p:nvGrpSpPr>
        <p:grpSpPr>
          <a:xfrm>
            <a:off x="7150602" y="4800600"/>
            <a:ext cx="4507204" cy="1676400"/>
            <a:chOff x="6236202" y="4800600"/>
            <a:chExt cx="4507204" cy="1676400"/>
          </a:xfrm>
        </p:grpSpPr>
        <p:sp>
          <p:nvSpPr>
            <p:cNvPr id="17" name="矩形 16"/>
            <p:cNvSpPr/>
            <p:nvPr/>
          </p:nvSpPr>
          <p:spPr bwMode="auto">
            <a:xfrm>
              <a:off x="6236202" y="4800600"/>
              <a:ext cx="4507204" cy="16764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26" name="组合 25"/>
            <p:cNvGrpSpPr/>
            <p:nvPr/>
          </p:nvGrpSpPr>
          <p:grpSpPr>
            <a:xfrm>
              <a:off x="6530344" y="4855740"/>
              <a:ext cx="3918921" cy="1566121"/>
              <a:chOff x="6641268" y="4800600"/>
              <a:chExt cx="3918921" cy="1566121"/>
            </a:xfrm>
          </p:grpSpPr>
          <mc:AlternateContent xmlns:mc="http://schemas.openxmlformats.org/markup-compatibility/2006" xmlns:a14="http://schemas.microsoft.com/office/drawing/2010/main">
            <mc:Choice Requires="a14">
              <p:sp>
                <p:nvSpPr>
                  <p:cNvPr id="19" name="TextBox 18"/>
                  <p:cNvSpPr txBox="1"/>
                  <p:nvPr/>
                </p:nvSpPr>
                <p:spPr>
                  <a:xfrm>
                    <a:off x="6641268" y="4800600"/>
                    <a:ext cx="1816138" cy="8675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600" b="0" i="1" smtClean="0">
                                  <a:latin typeface="Cambria Math"/>
                                  <a:ea typeface="华文楷体" pitchFamily="2" charset="-122"/>
                                </a:rPr>
                              </m:ctrlPr>
                            </m:funcPr>
                            <m:fName>
                              <m:limLow>
                                <m:limLowPr>
                                  <m:ctrlPr>
                                    <a:rPr lang="en-US" altLang="zh-CN" sz="2600" b="0" i="1" smtClean="0">
                                      <a:latin typeface="Cambria Math"/>
                                      <a:ea typeface="华文楷体" pitchFamily="2" charset="-122"/>
                                    </a:rPr>
                                  </m:ctrlPr>
                                </m:limLowPr>
                                <m:e>
                                  <m:r>
                                    <m:rPr>
                                      <m:sty m:val="p"/>
                                    </m:rPr>
                                    <a:rPr lang="en-US" altLang="zh-CN" sz="2600" b="0" i="0" smtClean="0">
                                      <a:latin typeface="Cambria Math"/>
                                      <a:ea typeface="华文楷体" pitchFamily="2" charset="-122"/>
                                    </a:rPr>
                                    <m:t>min</m:t>
                                  </m:r>
                                </m:e>
                                <m:lim>
                                  <m:acc>
                                    <m:accPr>
                                      <m:chr m:val="⃗"/>
                                      <m:ctrlPr>
                                        <a:rPr lang="en-US" altLang="zh-CN" sz="2600" b="0" i="1" smtClean="0">
                                          <a:latin typeface="Cambria Math"/>
                                          <a:ea typeface="华文楷体" pitchFamily="2" charset="-122"/>
                                        </a:rPr>
                                      </m:ctrlPr>
                                    </m:accPr>
                                    <m:e>
                                      <m:r>
                                        <a:rPr lang="en-US" altLang="zh-CN" sz="2600" b="0" i="1" smtClean="0">
                                          <a:latin typeface="Cambria Math"/>
                                          <a:ea typeface="华文楷体" pitchFamily="2" charset="-122"/>
                                        </a:rPr>
                                        <m:t>𝑤</m:t>
                                      </m:r>
                                    </m:e>
                                  </m:acc>
                                  <m:r>
                                    <a:rPr lang="en-US" altLang="zh-CN" sz="2600" b="0" i="1" smtClean="0">
                                      <a:latin typeface="Cambria Math"/>
                                      <a:ea typeface="华文楷体" pitchFamily="2" charset="-122"/>
                                    </a:rPr>
                                    <m:t>,</m:t>
                                  </m:r>
                                  <m:r>
                                    <a:rPr lang="en-US" altLang="zh-CN" sz="2600" b="0" i="1" smtClean="0">
                                      <a:latin typeface="Cambria Math"/>
                                      <a:ea typeface="华文楷体" pitchFamily="2" charset="-122"/>
                                    </a:rPr>
                                    <m:t>𝑏</m:t>
                                  </m:r>
                                </m:lim>
                              </m:limLow>
                            </m:fName>
                            <m:e>
                              <m:f>
                                <m:fPr>
                                  <m:ctrlPr>
                                    <a:rPr lang="en-US" altLang="zh-CN" sz="2600" i="1">
                                      <a:latin typeface="Cambria Math"/>
                                    </a:rPr>
                                  </m:ctrlPr>
                                </m:fPr>
                                <m:num>
                                  <m:r>
                                    <a:rPr lang="en-US" altLang="zh-CN" sz="2600" b="0" i="1">
                                      <a:latin typeface="Cambria Math"/>
                                    </a:rPr>
                                    <m:t>1</m:t>
                                  </m:r>
                                </m:num>
                                <m:den>
                                  <m:r>
                                    <a:rPr lang="en-US" altLang="zh-CN" sz="2600" b="0" i="1">
                                      <a:latin typeface="Cambria Math"/>
                                    </a:rPr>
                                    <m:t>2</m:t>
                                  </m:r>
                                </m:den>
                              </m:f>
                              <m:sSup>
                                <m:sSupPr>
                                  <m:ctrlPr>
                                    <a:rPr lang="en-US" altLang="zh-CN" sz="2600" i="1">
                                      <a:latin typeface="Cambria Math"/>
                                    </a:rPr>
                                  </m:ctrlPr>
                                </m:sSupPr>
                                <m:e>
                                  <m:acc>
                                    <m:accPr>
                                      <m:chr m:val="⃗"/>
                                      <m:ctrlPr>
                                        <a:rPr lang="en-US" altLang="zh-CN" sz="2600" i="1">
                                          <a:latin typeface="Cambria Math"/>
                                        </a:rPr>
                                      </m:ctrlPr>
                                    </m:accPr>
                                    <m:e>
                                      <m:r>
                                        <a:rPr lang="en-US" altLang="zh-CN" sz="2600" b="0" i="1">
                                          <a:latin typeface="Cambria Math"/>
                                        </a:rPr>
                                        <m:t>𝑤</m:t>
                                      </m:r>
                                    </m:e>
                                  </m:acc>
                                </m:e>
                                <m:sup>
                                  <m:r>
                                    <m:rPr>
                                      <m:sty m:val="p"/>
                                    </m:rPr>
                                    <a:rPr lang="en-US" altLang="zh-CN" sz="2600" b="0">
                                      <a:latin typeface="Cambria Math"/>
                                    </a:rPr>
                                    <m:t>T</m:t>
                                  </m:r>
                                </m:sup>
                              </m:sSup>
                              <m:acc>
                                <m:accPr>
                                  <m:chr m:val="⃗"/>
                                  <m:ctrlPr>
                                    <a:rPr lang="en-US" altLang="zh-CN" sz="2600" i="1">
                                      <a:latin typeface="Cambria Math"/>
                                    </a:rPr>
                                  </m:ctrlPr>
                                </m:accPr>
                                <m:e>
                                  <m:r>
                                    <a:rPr lang="en-US" altLang="zh-CN" sz="2600" b="0" i="1">
                                      <a:latin typeface="Cambria Math"/>
                                    </a:rPr>
                                    <m:t>𝑤</m:t>
                                  </m:r>
                                </m:e>
                              </m:acc>
                            </m:e>
                          </m:func>
                        </m:oMath>
                      </m:oMathPara>
                    </a14:m>
                    <a:endParaRPr lang="zh-CN" altLang="en-US" sz="2600" b="0" dirty="0">
                      <a:latin typeface="Times New Roman" pitchFamily="18" charset="0"/>
                      <a:ea typeface="华文楷体" pitchFamily="2" charset="-122"/>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6641268" y="4800600"/>
                    <a:ext cx="1816138" cy="867545"/>
                  </a:xfrm>
                  <a:prstGeom prst="rect">
                    <a:avLst/>
                  </a:prstGeom>
                  <a:blipFill rotWithShape="1">
                    <a:blip r:embed="rId6"/>
                    <a:stretch>
                      <a:fillRect/>
                    </a:stretch>
                  </a:blipFill>
                </p:spPr>
                <p:txBody>
                  <a:bodyPr/>
                  <a:lstStyle/>
                  <a:p>
                    <a:r>
                      <a:rPr lang="zh-CN" altLang="en-US">
                        <a:noFill/>
                      </a:rPr>
                      <a:t> </a:t>
                    </a:r>
                  </a:p>
                </p:txBody>
              </p:sp>
            </mc:Fallback>
          </mc:AlternateContent>
          <p:grpSp>
            <p:nvGrpSpPr>
              <p:cNvPr id="25" name="组合 24"/>
              <p:cNvGrpSpPr/>
              <p:nvPr/>
            </p:nvGrpSpPr>
            <p:grpSpPr>
              <a:xfrm>
                <a:off x="6641268" y="5822726"/>
                <a:ext cx="3918921" cy="543995"/>
                <a:chOff x="6747236" y="5822726"/>
                <a:chExt cx="3918921" cy="543995"/>
              </a:xfrm>
            </p:grpSpPr>
            <p:sp>
              <p:nvSpPr>
                <p:cNvPr id="20" name="TextBox 19"/>
                <p:cNvSpPr txBox="1"/>
                <p:nvPr/>
              </p:nvSpPr>
              <p:spPr>
                <a:xfrm>
                  <a:off x="6747236" y="5848502"/>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21" name="TextBox 20"/>
                    <p:cNvSpPr txBox="1"/>
                    <p:nvPr/>
                  </p:nvSpPr>
                  <p:spPr>
                    <a:xfrm>
                      <a:off x="7314406" y="5822726"/>
                      <a:ext cx="3351751" cy="543995"/>
                    </a:xfrm>
                    <a:prstGeom prst="rect">
                      <a:avLst/>
                    </a:prstGeom>
                    <a:noFill/>
                  </p:spPr>
                  <p:txBody>
                    <a:bodyPr wrap="none" rtlCol="0">
                      <a:spAutoFit/>
                    </a:bodyPr>
                    <a:lstStyle/>
                    <a:p>
                      <a14:m>
                        <m:oMath xmlns:m="http://schemas.openxmlformats.org/officeDocument/2006/math">
                          <m:sSub>
                            <m:sSubPr>
                              <m:ctrlPr>
                                <a:rPr lang="en-US" altLang="zh-CN" sz="2600" b="0" i="1" smtClean="0">
                                  <a:latin typeface="Cambria Math"/>
                                </a:rPr>
                              </m:ctrlPr>
                            </m:sSubPr>
                            <m:e>
                              <m:r>
                                <a:rPr lang="en-US" altLang="zh-CN" sz="2600" b="0" i="1" smtClean="0">
                                  <a:latin typeface="Cambria Math"/>
                                </a:rPr>
                                <m:t>𝑦</m:t>
                              </m:r>
                            </m:e>
                            <m:sub>
                              <m:r>
                                <a:rPr lang="en-US" altLang="zh-CN" sz="2600" b="0" i="1" smtClean="0">
                                  <a:latin typeface="Cambria Math"/>
                                </a:rPr>
                                <m:t>𝑖</m:t>
                              </m:r>
                            </m:sub>
                          </m:sSub>
                          <m:d>
                            <m:dPr>
                              <m:ctrlPr>
                                <a:rPr lang="en-US" altLang="zh-CN" sz="2600" b="0" i="1" smtClean="0">
                                  <a:latin typeface="Cambria Math"/>
                                </a:rPr>
                              </m:ctrlPr>
                            </m:dPr>
                            <m:e>
                              <m:sSup>
                                <m:sSupPr>
                                  <m:ctrlPr>
                                    <a:rPr lang="en-US" altLang="zh-CN" sz="2600" b="0" i="1">
                                      <a:latin typeface="Cambria Math"/>
                                    </a:rPr>
                                  </m:ctrlPr>
                                </m:sSupPr>
                                <m:e>
                                  <m:acc>
                                    <m:accPr>
                                      <m:chr m:val="⃗"/>
                                      <m:ctrlPr>
                                        <a:rPr lang="en-US" altLang="zh-CN" sz="2600" b="0" i="1">
                                          <a:latin typeface="Cambria Math"/>
                                        </a:rPr>
                                      </m:ctrlPr>
                                    </m:accPr>
                                    <m:e>
                                      <m:r>
                                        <a:rPr lang="en-US" altLang="zh-CN" sz="2600" b="0" i="1">
                                          <a:latin typeface="Cambria Math"/>
                                        </a:rPr>
                                        <m:t>𝑤</m:t>
                                      </m:r>
                                    </m:e>
                                  </m:acc>
                                </m:e>
                                <m:sup>
                                  <m:r>
                                    <m:rPr>
                                      <m:sty m:val="p"/>
                                    </m:rPr>
                                    <a:rPr lang="en-US" altLang="zh-CN" sz="2600" b="0">
                                      <a:latin typeface="Cambria Math"/>
                                    </a:rPr>
                                    <m:t>T</m:t>
                                  </m:r>
                                </m:sup>
                              </m:sSup>
                              <m:sSub>
                                <m:sSubPr>
                                  <m:ctrlPr>
                                    <a:rPr lang="en-US" altLang="zh-CN" sz="2600" b="0" i="1">
                                      <a:latin typeface="Cambria Math"/>
                                    </a:rPr>
                                  </m:ctrlPr>
                                </m:sSubPr>
                                <m:e>
                                  <m:acc>
                                    <m:accPr>
                                      <m:chr m:val="⃗"/>
                                      <m:ctrlPr>
                                        <a:rPr lang="en-US" altLang="zh-CN" sz="2600" b="0" i="1">
                                          <a:latin typeface="Cambria Math"/>
                                        </a:rPr>
                                      </m:ctrlPr>
                                    </m:accPr>
                                    <m:e>
                                      <m:r>
                                        <a:rPr lang="en-US" altLang="zh-CN" sz="2600" b="0" i="1">
                                          <a:latin typeface="Cambria Math"/>
                                        </a:rPr>
                                        <m:t>𝑥</m:t>
                                      </m:r>
                                    </m:e>
                                  </m:acc>
                                </m:e>
                                <m:sub>
                                  <m:r>
                                    <a:rPr lang="en-US" altLang="zh-CN" sz="2600" b="0" i="1">
                                      <a:latin typeface="Cambria Math"/>
                                    </a:rPr>
                                    <m:t>𝑖</m:t>
                                  </m:r>
                                </m:sub>
                              </m:sSub>
                              <m:r>
                                <a:rPr lang="en-US" altLang="zh-CN" sz="2600" b="0" i="1">
                                  <a:latin typeface="Cambria Math"/>
                                </a:rPr>
                                <m:t>+</m:t>
                              </m:r>
                              <m:r>
                                <a:rPr lang="en-US" altLang="zh-CN" sz="2600" b="0" i="1">
                                  <a:latin typeface="Cambria Math"/>
                                </a:rPr>
                                <m:t>𝑏</m:t>
                              </m:r>
                            </m:e>
                          </m:d>
                          <m:r>
                            <a:rPr lang="en-US" altLang="zh-CN" sz="2600" b="0" i="1" smtClean="0">
                              <a:latin typeface="Cambria Math"/>
                              <a:ea typeface="Cambria Math"/>
                            </a:rPr>
                            <m:t>≥1</m:t>
                          </m:r>
                        </m:oMath>
                      </a14:m>
                      <a:r>
                        <a:rPr lang="zh-CN" altLang="en-US" sz="2600" b="0" dirty="0" smtClean="0"/>
                        <a:t>，</a:t>
                      </a:r>
                      <a14:m>
                        <m:oMath xmlns:m="http://schemas.openxmlformats.org/officeDocument/2006/math">
                          <m:r>
                            <a:rPr lang="zh-CN" altLang="en-US" sz="2600" b="0" i="1" dirty="0" smtClean="0">
                              <a:latin typeface="Cambria Math"/>
                            </a:rPr>
                            <m:t>∀</m:t>
                          </m:r>
                          <m:r>
                            <a:rPr lang="en-US" altLang="zh-CN" sz="2600" b="0" i="1" dirty="0" smtClean="0">
                              <a:latin typeface="Cambria Math"/>
                            </a:rPr>
                            <m:t>𝑖</m:t>
                          </m:r>
                        </m:oMath>
                      </a14:m>
                      <a:endParaRPr lang="zh-CN" altLang="en-US" sz="2600" b="0" dirty="0"/>
                    </a:p>
                  </p:txBody>
                </p:sp>
              </mc:Choice>
              <mc:Fallback xmlns="">
                <p:sp>
                  <p:nvSpPr>
                    <p:cNvPr id="21" name="TextBox 20"/>
                    <p:cNvSpPr txBox="1">
                      <a:spLocks noRot="1" noChangeAspect="1" noMove="1" noResize="1" noEditPoints="1" noAdjustHandles="1" noChangeArrowheads="1" noChangeShapeType="1" noTextEdit="1"/>
                    </p:cNvSpPr>
                    <p:nvPr/>
                  </p:nvSpPr>
                  <p:spPr>
                    <a:xfrm>
                      <a:off x="7314406" y="5822726"/>
                      <a:ext cx="3351751" cy="543995"/>
                    </a:xfrm>
                    <a:prstGeom prst="rect">
                      <a:avLst/>
                    </a:prstGeom>
                    <a:blipFill rotWithShape="1">
                      <a:blip r:embed="rId7"/>
                      <a:stretch>
                        <a:fillRect t="-8989" b="-19101"/>
                      </a:stretch>
                    </a:blipFill>
                  </p:spPr>
                  <p:txBody>
                    <a:bodyPr/>
                    <a:lstStyle/>
                    <a:p>
                      <a:r>
                        <a:rPr lang="zh-CN" altLang="en-US">
                          <a:noFill/>
                        </a:rPr>
                        <a:t> </a:t>
                      </a:r>
                    </a:p>
                  </p:txBody>
                </p:sp>
              </mc:Fallback>
            </mc:AlternateContent>
          </p:grpSp>
        </p:grpSp>
      </p:grpSp>
    </p:spTree>
    <p:extLst>
      <p:ext uri="{BB962C8B-B14F-4D97-AF65-F5344CB8AC3E}">
        <p14:creationId xmlns:p14="http://schemas.microsoft.com/office/powerpoint/2010/main" val="236621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barn(inVertical)">
                                      <p:cBhvr>
                                        <p:cTn id="3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求解优化问题</a:t>
            </a:r>
            <a:r>
              <a:rPr lang="zh-CN" altLang="en-US" dirty="0" smtClean="0"/>
              <a:t>（</a:t>
            </a:r>
            <a:r>
              <a:rPr lang="en-US" altLang="zh-CN" dirty="0" smtClean="0"/>
              <a:t>1/2</a:t>
            </a:r>
            <a:r>
              <a:rPr lang="zh-CN" altLang="en-US" dirty="0"/>
              <a:t>）</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lstStyle/>
              <a:p>
                <a:pPr algn="just" eaLnBrk="1" hangingPunct="1">
                  <a:lnSpc>
                    <a:spcPct val="125000"/>
                  </a:lnSpc>
                </a:pPr>
                <a:r>
                  <a:rPr lang="zh-CN" altLang="en-US" dirty="0">
                    <a:latin typeface="Times New Roman" panose="02020603050405020304" pitchFamily="18" charset="0"/>
                  </a:rPr>
                  <a:t>优化具有</a:t>
                </a:r>
                <a:r>
                  <a:rPr lang="zh-CN" altLang="en-US" b="1" dirty="0">
                    <a:solidFill>
                      <a:srgbClr val="FF0000"/>
                    </a:solidFill>
                    <a:latin typeface="Times New Roman" panose="02020603050405020304" pitchFamily="18" charset="0"/>
                  </a:rPr>
                  <a:t>线性约束</a:t>
                </a:r>
                <a:r>
                  <a:rPr lang="zh-CN" altLang="en-US" dirty="0">
                    <a:latin typeface="Times New Roman" panose="02020603050405020304" pitchFamily="18" charset="0"/>
                  </a:rPr>
                  <a:t>的</a:t>
                </a:r>
                <a:r>
                  <a:rPr lang="zh-CN" altLang="en-US" b="1" dirty="0">
                    <a:solidFill>
                      <a:srgbClr val="FF0000"/>
                    </a:solidFill>
                    <a:latin typeface="Times New Roman" panose="02020603050405020304" pitchFamily="18" charset="0"/>
                  </a:rPr>
                  <a:t>二次优化问题</a:t>
                </a:r>
                <a:r>
                  <a:rPr lang="zh-CN" altLang="en-US" dirty="0">
                    <a:latin typeface="Times New Roman" panose="02020603050405020304" pitchFamily="18" charset="0"/>
                  </a:rPr>
                  <a:t>，有大量算法可以直接求解</a:t>
                </a:r>
                <a:endParaRPr lang="en-US" altLang="zh-CN" dirty="0">
                  <a:latin typeface="Times New Roman" panose="02020603050405020304" pitchFamily="18" charset="0"/>
                </a:endParaRPr>
              </a:p>
              <a:p>
                <a:pPr algn="just" eaLnBrk="1" hangingPunct="1">
                  <a:lnSpc>
                    <a:spcPct val="125000"/>
                  </a:lnSpc>
                </a:pPr>
                <a:r>
                  <a:rPr lang="zh-CN" altLang="en-US" dirty="0">
                    <a:latin typeface="Times New Roman" panose="02020603050405020304" pitchFamily="18" charset="0"/>
                  </a:rPr>
                  <a:t>通常需要构造其</a:t>
                </a:r>
                <a:r>
                  <a:rPr lang="zh-CN" altLang="en-US" b="1" dirty="0">
                    <a:solidFill>
                      <a:srgbClr val="FF0000"/>
                    </a:solidFill>
                    <a:latin typeface="Times New Roman" panose="02020603050405020304" pitchFamily="18" charset="0"/>
                  </a:rPr>
                  <a:t>对偶问题</a:t>
                </a:r>
                <a:r>
                  <a:rPr lang="zh-CN" altLang="en-US" dirty="0">
                    <a:latin typeface="Times New Roman" panose="02020603050405020304" pitchFamily="18" charset="0"/>
                  </a:rPr>
                  <a:t>，在对偶问题中每个</a:t>
                </a:r>
                <a:r>
                  <a:rPr lang="zh-CN" altLang="en-US" b="1" dirty="0">
                    <a:solidFill>
                      <a:srgbClr val="FF0000"/>
                    </a:solidFill>
                    <a:latin typeface="Times New Roman" panose="02020603050405020304" pitchFamily="18" charset="0"/>
                  </a:rPr>
                  <a:t>拉格朗日（</a:t>
                </a:r>
                <a:r>
                  <a:rPr lang="en-US" altLang="zh-CN" b="1" dirty="0">
                    <a:solidFill>
                      <a:srgbClr val="FF0000"/>
                    </a:solidFill>
                    <a:latin typeface="Times New Roman" panose="02020603050405020304" pitchFamily="18" charset="0"/>
                  </a:rPr>
                  <a:t>Lagrange</a:t>
                </a:r>
                <a:r>
                  <a:rPr lang="zh-CN" altLang="en-US" b="1" dirty="0">
                    <a:solidFill>
                      <a:srgbClr val="FF0000"/>
                    </a:solidFill>
                    <a:latin typeface="Times New Roman" panose="02020603050405020304" pitchFamily="18" charset="0"/>
                  </a:rPr>
                  <a:t>）乘子</a:t>
                </a:r>
                <a14:m>
                  <m:oMath xmlns:m="http://schemas.openxmlformats.org/officeDocument/2006/math">
                    <m:sSub>
                      <m:sSubPr>
                        <m:ctrlPr>
                          <a:rPr lang="en-US" altLang="zh-CN" i="1">
                            <a:latin typeface="Cambria Math"/>
                          </a:rPr>
                        </m:ctrlPr>
                      </m:sSubPr>
                      <m:e>
                        <m:r>
                          <a:rPr lang="zh-CN" altLang="en-US" i="1">
                            <a:latin typeface="Cambria Math"/>
                          </a:rPr>
                          <m:t>𝛼</m:t>
                        </m:r>
                      </m:e>
                      <m:sub>
                        <m:r>
                          <a:rPr lang="en-US" altLang="zh-CN" i="1">
                            <a:latin typeface="Cambria Math"/>
                          </a:rPr>
                          <m:t>𝑖</m:t>
                        </m:r>
                      </m:sub>
                    </m:sSub>
                  </m:oMath>
                </a14:m>
                <a:r>
                  <a:rPr lang="zh-CN" altLang="en-US" dirty="0">
                    <a:latin typeface="Times New Roman" panose="02020603050405020304" pitchFamily="18" charset="0"/>
                  </a:rPr>
                  <a:t>对应</a:t>
                </a:r>
                <a:r>
                  <a:rPr lang="zh-CN" altLang="en-US" b="1" dirty="0">
                    <a:solidFill>
                      <a:srgbClr val="FF0000"/>
                    </a:solidFill>
                    <a:latin typeface="Times New Roman" panose="02020603050405020304" pitchFamily="18" charset="0"/>
                  </a:rPr>
                  <a:t>原始问题</a:t>
                </a:r>
                <a:r>
                  <a:rPr lang="zh-CN" altLang="en-US" dirty="0">
                    <a:latin typeface="Times New Roman" panose="02020603050405020304" pitchFamily="18" charset="0"/>
                  </a:rPr>
                  <a:t>的约束条件，拉格朗日乘子的数量与训练样本的数量</a:t>
                </a:r>
                <a:r>
                  <a:rPr lang="zh-CN" altLang="en-US" dirty="0" smtClean="0">
                    <a:latin typeface="Times New Roman" panose="02020603050405020304" pitchFamily="18" charset="0"/>
                  </a:rPr>
                  <a:t>相同</a:t>
                </a:r>
                <a:endParaRPr lang="zh-CN" altLang="en-US" dirty="0">
                  <a:latin typeface="Times New Roman" panose="02020603050405020304" pitchFamily="18" charset="0"/>
                </a:endParaRPr>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rotWithShape="1">
                <a:blip r:embed="rId2"/>
                <a:stretch>
                  <a:fillRect l="-965" r="-1072"/>
                </a:stretch>
              </a:blipFill>
            </p:spPr>
            <p:txBody>
              <a:bodyPr/>
              <a:lstStyle/>
              <a:p>
                <a:r>
                  <a:rPr lang="zh-CN" altLang="en-US">
                    <a:noFill/>
                  </a:rPr>
                  <a:t> </a:t>
                </a:r>
              </a:p>
            </p:txBody>
          </p:sp>
        </mc:Fallback>
      </mc:AlternateContent>
      <p:grpSp>
        <p:nvGrpSpPr>
          <p:cNvPr id="21" name="组合 20"/>
          <p:cNvGrpSpPr/>
          <p:nvPr/>
        </p:nvGrpSpPr>
        <p:grpSpPr>
          <a:xfrm>
            <a:off x="368802" y="4076700"/>
            <a:ext cx="4507204" cy="2171700"/>
            <a:chOff x="368802" y="4076700"/>
            <a:chExt cx="4507204" cy="2171700"/>
          </a:xfrm>
        </p:grpSpPr>
        <p:grpSp>
          <p:nvGrpSpPr>
            <p:cNvPr id="4" name="组合 3"/>
            <p:cNvGrpSpPr/>
            <p:nvPr/>
          </p:nvGrpSpPr>
          <p:grpSpPr>
            <a:xfrm>
              <a:off x="368802" y="4076700"/>
              <a:ext cx="4507204" cy="1676400"/>
              <a:chOff x="6236202" y="4800600"/>
              <a:chExt cx="4507204" cy="1676400"/>
            </a:xfrm>
          </p:grpSpPr>
          <p:sp>
            <p:nvSpPr>
              <p:cNvPr id="5" name="矩形 4"/>
              <p:cNvSpPr/>
              <p:nvPr/>
            </p:nvSpPr>
            <p:spPr bwMode="auto">
              <a:xfrm>
                <a:off x="6236202" y="4800600"/>
                <a:ext cx="4507204" cy="16764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6" name="组合 5"/>
              <p:cNvGrpSpPr/>
              <p:nvPr/>
            </p:nvGrpSpPr>
            <p:grpSpPr>
              <a:xfrm>
                <a:off x="6530344" y="4855740"/>
                <a:ext cx="3918921" cy="1566121"/>
                <a:chOff x="6641268" y="4800600"/>
                <a:chExt cx="3918921" cy="1566121"/>
              </a:xfrm>
            </p:grpSpPr>
            <mc:AlternateContent xmlns:mc="http://schemas.openxmlformats.org/markup-compatibility/2006" xmlns:a14="http://schemas.microsoft.com/office/drawing/2010/main">
              <mc:Choice Requires="a14">
                <p:sp>
                  <p:nvSpPr>
                    <p:cNvPr id="7" name="TextBox 6"/>
                    <p:cNvSpPr txBox="1"/>
                    <p:nvPr/>
                  </p:nvSpPr>
                  <p:spPr>
                    <a:xfrm>
                      <a:off x="6641268" y="4800600"/>
                      <a:ext cx="1816138" cy="8675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600" b="0" i="1" smtClean="0">
                                    <a:latin typeface="Cambria Math"/>
                                    <a:ea typeface="华文楷体" pitchFamily="2" charset="-122"/>
                                  </a:rPr>
                                </m:ctrlPr>
                              </m:funcPr>
                              <m:fName>
                                <m:limLow>
                                  <m:limLowPr>
                                    <m:ctrlPr>
                                      <a:rPr lang="en-US" altLang="zh-CN" sz="2600" b="0" i="1" smtClean="0">
                                        <a:latin typeface="Cambria Math"/>
                                        <a:ea typeface="华文楷体" pitchFamily="2" charset="-122"/>
                                      </a:rPr>
                                    </m:ctrlPr>
                                  </m:limLowPr>
                                  <m:e>
                                    <m:r>
                                      <m:rPr>
                                        <m:sty m:val="p"/>
                                      </m:rPr>
                                      <a:rPr lang="en-US" altLang="zh-CN" sz="2600" b="0" i="0" smtClean="0">
                                        <a:latin typeface="Cambria Math"/>
                                        <a:ea typeface="华文楷体" pitchFamily="2" charset="-122"/>
                                      </a:rPr>
                                      <m:t>min</m:t>
                                    </m:r>
                                  </m:e>
                                  <m:lim>
                                    <m:acc>
                                      <m:accPr>
                                        <m:chr m:val="⃗"/>
                                        <m:ctrlPr>
                                          <a:rPr lang="en-US" altLang="zh-CN" sz="2600" b="0" i="1" smtClean="0">
                                            <a:latin typeface="Cambria Math"/>
                                            <a:ea typeface="华文楷体" pitchFamily="2" charset="-122"/>
                                          </a:rPr>
                                        </m:ctrlPr>
                                      </m:accPr>
                                      <m:e>
                                        <m:r>
                                          <a:rPr lang="en-US" altLang="zh-CN" sz="2600" b="0" i="1" smtClean="0">
                                            <a:latin typeface="Cambria Math"/>
                                            <a:ea typeface="华文楷体" pitchFamily="2" charset="-122"/>
                                          </a:rPr>
                                          <m:t>𝑤</m:t>
                                        </m:r>
                                      </m:e>
                                    </m:acc>
                                    <m:r>
                                      <a:rPr lang="en-US" altLang="zh-CN" sz="2600" b="0" i="1" smtClean="0">
                                        <a:latin typeface="Cambria Math"/>
                                        <a:ea typeface="华文楷体" pitchFamily="2" charset="-122"/>
                                      </a:rPr>
                                      <m:t>,</m:t>
                                    </m:r>
                                    <m:r>
                                      <a:rPr lang="en-US" altLang="zh-CN" sz="2600" b="0" i="1" smtClean="0">
                                        <a:latin typeface="Cambria Math"/>
                                        <a:ea typeface="华文楷体" pitchFamily="2" charset="-122"/>
                                      </a:rPr>
                                      <m:t>𝑏</m:t>
                                    </m:r>
                                  </m:lim>
                                </m:limLow>
                              </m:fName>
                              <m:e>
                                <m:f>
                                  <m:fPr>
                                    <m:ctrlPr>
                                      <a:rPr lang="en-US" altLang="zh-CN" sz="2600" i="1">
                                        <a:latin typeface="Cambria Math"/>
                                      </a:rPr>
                                    </m:ctrlPr>
                                  </m:fPr>
                                  <m:num>
                                    <m:r>
                                      <a:rPr lang="en-US" altLang="zh-CN" sz="2600" b="0" i="1">
                                        <a:latin typeface="Cambria Math"/>
                                      </a:rPr>
                                      <m:t>1</m:t>
                                    </m:r>
                                  </m:num>
                                  <m:den>
                                    <m:r>
                                      <a:rPr lang="en-US" altLang="zh-CN" sz="2600" b="0" i="1">
                                        <a:latin typeface="Cambria Math"/>
                                      </a:rPr>
                                      <m:t>2</m:t>
                                    </m:r>
                                  </m:den>
                                </m:f>
                                <m:sSup>
                                  <m:sSupPr>
                                    <m:ctrlPr>
                                      <a:rPr lang="en-US" altLang="zh-CN" sz="2600" i="1">
                                        <a:latin typeface="Cambria Math"/>
                                      </a:rPr>
                                    </m:ctrlPr>
                                  </m:sSupPr>
                                  <m:e>
                                    <m:acc>
                                      <m:accPr>
                                        <m:chr m:val="⃗"/>
                                        <m:ctrlPr>
                                          <a:rPr lang="en-US" altLang="zh-CN" sz="2600" i="1">
                                            <a:latin typeface="Cambria Math"/>
                                          </a:rPr>
                                        </m:ctrlPr>
                                      </m:accPr>
                                      <m:e>
                                        <m:r>
                                          <a:rPr lang="en-US" altLang="zh-CN" sz="2600" b="0" i="1">
                                            <a:latin typeface="Cambria Math"/>
                                          </a:rPr>
                                          <m:t>𝑤</m:t>
                                        </m:r>
                                      </m:e>
                                    </m:acc>
                                  </m:e>
                                  <m:sup>
                                    <m:r>
                                      <m:rPr>
                                        <m:sty m:val="p"/>
                                      </m:rPr>
                                      <a:rPr lang="en-US" altLang="zh-CN" sz="2600" b="0">
                                        <a:latin typeface="Cambria Math"/>
                                      </a:rPr>
                                      <m:t>T</m:t>
                                    </m:r>
                                  </m:sup>
                                </m:sSup>
                                <m:acc>
                                  <m:accPr>
                                    <m:chr m:val="⃗"/>
                                    <m:ctrlPr>
                                      <a:rPr lang="en-US" altLang="zh-CN" sz="2600" i="1">
                                        <a:latin typeface="Cambria Math"/>
                                      </a:rPr>
                                    </m:ctrlPr>
                                  </m:accPr>
                                  <m:e>
                                    <m:r>
                                      <a:rPr lang="en-US" altLang="zh-CN" sz="2600" b="0" i="1">
                                        <a:latin typeface="Cambria Math"/>
                                      </a:rPr>
                                      <m:t>𝑤</m:t>
                                    </m:r>
                                  </m:e>
                                </m:acc>
                              </m:e>
                            </m:func>
                          </m:oMath>
                        </m:oMathPara>
                      </a14:m>
                      <a:endParaRPr lang="zh-CN" altLang="en-US" sz="2600" b="0" dirty="0">
                        <a:latin typeface="Times New Roman" pitchFamily="18" charset="0"/>
                        <a:ea typeface="华文楷体" pitchFamily="2" charset="-122"/>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641268" y="4800600"/>
                      <a:ext cx="1816138" cy="867545"/>
                    </a:xfrm>
                    <a:prstGeom prst="rect">
                      <a:avLst/>
                    </a:prstGeom>
                    <a:blipFill rotWithShape="1">
                      <a:blip r:embed="rId3"/>
                      <a:stretch>
                        <a:fillRect/>
                      </a:stretch>
                    </a:blipFill>
                  </p:spPr>
                  <p:txBody>
                    <a:bodyPr/>
                    <a:lstStyle/>
                    <a:p>
                      <a:r>
                        <a:rPr lang="zh-CN" altLang="en-US">
                          <a:noFill/>
                        </a:rPr>
                        <a:t> </a:t>
                      </a:r>
                    </a:p>
                  </p:txBody>
                </p:sp>
              </mc:Fallback>
            </mc:AlternateContent>
            <p:grpSp>
              <p:nvGrpSpPr>
                <p:cNvPr id="8" name="组合 7"/>
                <p:cNvGrpSpPr/>
                <p:nvPr/>
              </p:nvGrpSpPr>
              <p:grpSpPr>
                <a:xfrm>
                  <a:off x="6641268" y="5822726"/>
                  <a:ext cx="3918921" cy="543995"/>
                  <a:chOff x="6747236" y="5822726"/>
                  <a:chExt cx="3918921" cy="543995"/>
                </a:xfrm>
              </p:grpSpPr>
              <p:sp>
                <p:nvSpPr>
                  <p:cNvPr id="9" name="TextBox 8"/>
                  <p:cNvSpPr txBox="1"/>
                  <p:nvPr/>
                </p:nvSpPr>
                <p:spPr>
                  <a:xfrm>
                    <a:off x="6747236" y="5848502"/>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10" name="TextBox 9"/>
                      <p:cNvSpPr txBox="1"/>
                      <p:nvPr/>
                    </p:nvSpPr>
                    <p:spPr>
                      <a:xfrm>
                        <a:off x="7314406" y="5822726"/>
                        <a:ext cx="3351751" cy="543995"/>
                      </a:xfrm>
                      <a:prstGeom prst="rect">
                        <a:avLst/>
                      </a:prstGeom>
                      <a:noFill/>
                    </p:spPr>
                    <p:txBody>
                      <a:bodyPr wrap="none" rtlCol="0">
                        <a:spAutoFit/>
                      </a:bodyPr>
                      <a:lstStyle/>
                      <a:p>
                        <a14:m>
                          <m:oMath xmlns:m="http://schemas.openxmlformats.org/officeDocument/2006/math">
                            <m:sSub>
                              <m:sSubPr>
                                <m:ctrlPr>
                                  <a:rPr lang="en-US" altLang="zh-CN" sz="2600" b="0" i="1" smtClean="0">
                                    <a:latin typeface="Cambria Math"/>
                                  </a:rPr>
                                </m:ctrlPr>
                              </m:sSubPr>
                              <m:e>
                                <m:r>
                                  <a:rPr lang="en-US" altLang="zh-CN" sz="2600" b="0" i="1" smtClean="0">
                                    <a:latin typeface="Cambria Math"/>
                                  </a:rPr>
                                  <m:t>𝑦</m:t>
                                </m:r>
                              </m:e>
                              <m:sub>
                                <m:r>
                                  <a:rPr lang="en-US" altLang="zh-CN" sz="2600" b="0" i="1" smtClean="0">
                                    <a:latin typeface="Cambria Math"/>
                                  </a:rPr>
                                  <m:t>𝑖</m:t>
                                </m:r>
                              </m:sub>
                            </m:sSub>
                            <m:d>
                              <m:dPr>
                                <m:ctrlPr>
                                  <a:rPr lang="en-US" altLang="zh-CN" sz="2600" b="0" i="1" smtClean="0">
                                    <a:latin typeface="Cambria Math"/>
                                  </a:rPr>
                                </m:ctrlPr>
                              </m:dPr>
                              <m:e>
                                <m:sSup>
                                  <m:sSupPr>
                                    <m:ctrlPr>
                                      <a:rPr lang="en-US" altLang="zh-CN" sz="2600" b="0" i="1">
                                        <a:latin typeface="Cambria Math"/>
                                      </a:rPr>
                                    </m:ctrlPr>
                                  </m:sSupPr>
                                  <m:e>
                                    <m:acc>
                                      <m:accPr>
                                        <m:chr m:val="⃗"/>
                                        <m:ctrlPr>
                                          <a:rPr lang="en-US" altLang="zh-CN" sz="2600" b="0" i="1">
                                            <a:latin typeface="Cambria Math"/>
                                          </a:rPr>
                                        </m:ctrlPr>
                                      </m:accPr>
                                      <m:e>
                                        <m:r>
                                          <a:rPr lang="en-US" altLang="zh-CN" sz="2600" b="0" i="1">
                                            <a:latin typeface="Cambria Math"/>
                                          </a:rPr>
                                          <m:t>𝑤</m:t>
                                        </m:r>
                                      </m:e>
                                    </m:acc>
                                  </m:e>
                                  <m:sup>
                                    <m:r>
                                      <m:rPr>
                                        <m:sty m:val="p"/>
                                      </m:rPr>
                                      <a:rPr lang="en-US" altLang="zh-CN" sz="2600" b="0">
                                        <a:latin typeface="Cambria Math"/>
                                      </a:rPr>
                                      <m:t>T</m:t>
                                    </m:r>
                                  </m:sup>
                                </m:sSup>
                                <m:sSub>
                                  <m:sSubPr>
                                    <m:ctrlPr>
                                      <a:rPr lang="en-US" altLang="zh-CN" sz="2600" b="0" i="1">
                                        <a:latin typeface="Cambria Math"/>
                                      </a:rPr>
                                    </m:ctrlPr>
                                  </m:sSubPr>
                                  <m:e>
                                    <m:acc>
                                      <m:accPr>
                                        <m:chr m:val="⃗"/>
                                        <m:ctrlPr>
                                          <a:rPr lang="en-US" altLang="zh-CN" sz="2600" b="0" i="1">
                                            <a:latin typeface="Cambria Math"/>
                                          </a:rPr>
                                        </m:ctrlPr>
                                      </m:accPr>
                                      <m:e>
                                        <m:r>
                                          <a:rPr lang="en-US" altLang="zh-CN" sz="2600" b="0" i="1">
                                            <a:latin typeface="Cambria Math"/>
                                          </a:rPr>
                                          <m:t>𝑥</m:t>
                                        </m:r>
                                      </m:e>
                                    </m:acc>
                                  </m:e>
                                  <m:sub>
                                    <m:r>
                                      <a:rPr lang="en-US" altLang="zh-CN" sz="2600" b="0" i="1">
                                        <a:latin typeface="Cambria Math"/>
                                      </a:rPr>
                                      <m:t>𝑖</m:t>
                                    </m:r>
                                  </m:sub>
                                </m:sSub>
                                <m:r>
                                  <a:rPr lang="en-US" altLang="zh-CN" sz="2600" b="0" i="1">
                                    <a:latin typeface="Cambria Math"/>
                                  </a:rPr>
                                  <m:t>+</m:t>
                                </m:r>
                                <m:r>
                                  <a:rPr lang="en-US" altLang="zh-CN" sz="2600" b="0" i="1">
                                    <a:latin typeface="Cambria Math"/>
                                  </a:rPr>
                                  <m:t>𝑏</m:t>
                                </m:r>
                              </m:e>
                            </m:d>
                            <m:r>
                              <a:rPr lang="en-US" altLang="zh-CN" sz="2600" b="0" i="1" smtClean="0">
                                <a:latin typeface="Cambria Math"/>
                                <a:ea typeface="Cambria Math"/>
                              </a:rPr>
                              <m:t>≥1</m:t>
                            </m:r>
                          </m:oMath>
                        </a14:m>
                        <a:r>
                          <a:rPr lang="zh-CN" altLang="en-US" sz="2600" b="0" dirty="0" smtClean="0"/>
                          <a:t>，</a:t>
                        </a:r>
                        <a14:m>
                          <m:oMath xmlns:m="http://schemas.openxmlformats.org/officeDocument/2006/math">
                            <m:r>
                              <a:rPr lang="zh-CN" altLang="en-US" sz="2600" b="0" i="1" dirty="0" smtClean="0">
                                <a:latin typeface="Cambria Math"/>
                              </a:rPr>
                              <m:t>∀</m:t>
                            </m:r>
                            <m:r>
                              <a:rPr lang="en-US" altLang="zh-CN" sz="2600" b="0" i="1" dirty="0" smtClean="0">
                                <a:latin typeface="Cambria Math"/>
                              </a:rPr>
                              <m:t>𝑖</m:t>
                            </m:r>
                          </m:oMath>
                        </a14:m>
                        <a:endParaRPr lang="zh-CN" altLang="en-US" sz="2600" b="0" dirty="0"/>
                      </a:p>
                    </p:txBody>
                  </p:sp>
                </mc:Choice>
                <mc:Fallback xmlns="">
                  <p:sp>
                    <p:nvSpPr>
                      <p:cNvPr id="10" name="TextBox 9"/>
                      <p:cNvSpPr txBox="1">
                        <a:spLocks noRot="1" noChangeAspect="1" noMove="1" noResize="1" noEditPoints="1" noAdjustHandles="1" noChangeArrowheads="1" noChangeShapeType="1" noTextEdit="1"/>
                      </p:cNvSpPr>
                      <p:nvPr/>
                    </p:nvSpPr>
                    <p:spPr>
                      <a:xfrm>
                        <a:off x="7314406" y="5822726"/>
                        <a:ext cx="3351751" cy="543995"/>
                      </a:xfrm>
                      <a:prstGeom prst="rect">
                        <a:avLst/>
                      </a:prstGeom>
                      <a:blipFill rotWithShape="1">
                        <a:blip r:embed="rId4"/>
                        <a:stretch>
                          <a:fillRect t="-8889" b="-17778"/>
                        </a:stretch>
                      </a:blipFill>
                    </p:spPr>
                    <p:txBody>
                      <a:bodyPr/>
                      <a:lstStyle/>
                      <a:p>
                        <a:r>
                          <a:rPr lang="zh-CN" altLang="en-US">
                            <a:noFill/>
                          </a:rPr>
                          <a:t> </a:t>
                        </a:r>
                      </a:p>
                    </p:txBody>
                  </p:sp>
                </mc:Fallback>
              </mc:AlternateContent>
            </p:grpSp>
          </p:grpSp>
        </p:grpSp>
        <p:sp>
          <p:nvSpPr>
            <p:cNvPr id="19" name="TextBox 18"/>
            <p:cNvSpPr txBox="1"/>
            <p:nvPr/>
          </p:nvSpPr>
          <p:spPr>
            <a:xfrm>
              <a:off x="1914518" y="5786735"/>
              <a:ext cx="1415772" cy="461665"/>
            </a:xfrm>
            <a:prstGeom prst="rect">
              <a:avLst/>
            </a:prstGeom>
            <a:noFill/>
          </p:spPr>
          <p:txBody>
            <a:bodyPr wrap="none" rtlCol="0">
              <a:spAutoFit/>
            </a:bodyPr>
            <a:lstStyle/>
            <a:p>
              <a:r>
                <a:rPr lang="zh-CN" altLang="en-US" sz="2400" b="0" dirty="0" smtClean="0">
                  <a:latin typeface="华文楷体" pitchFamily="2" charset="-122"/>
                  <a:ea typeface="华文楷体" pitchFamily="2" charset="-122"/>
                </a:rPr>
                <a:t>原始问题</a:t>
              </a:r>
              <a:endParaRPr lang="zh-CN" altLang="en-US" sz="2400" b="0" dirty="0">
                <a:latin typeface="华文楷体" pitchFamily="2" charset="-122"/>
                <a:ea typeface="华文楷体" pitchFamily="2" charset="-122"/>
              </a:endParaRPr>
            </a:p>
          </p:txBody>
        </p:sp>
      </p:grpSp>
      <p:grpSp>
        <p:nvGrpSpPr>
          <p:cNvPr id="22" name="组合 21"/>
          <p:cNvGrpSpPr/>
          <p:nvPr/>
        </p:nvGrpSpPr>
        <p:grpSpPr>
          <a:xfrm>
            <a:off x="5333206" y="3657600"/>
            <a:ext cx="6553200" cy="3048000"/>
            <a:chOff x="5333206" y="3657600"/>
            <a:chExt cx="6553200" cy="3048000"/>
          </a:xfrm>
        </p:grpSpPr>
        <p:grpSp>
          <p:nvGrpSpPr>
            <p:cNvPr id="11" name="组合 10"/>
            <p:cNvGrpSpPr/>
            <p:nvPr/>
          </p:nvGrpSpPr>
          <p:grpSpPr>
            <a:xfrm>
              <a:off x="5333206" y="3657600"/>
              <a:ext cx="6553200" cy="2514600"/>
              <a:chOff x="3123406" y="1295400"/>
              <a:chExt cx="6553200" cy="2514600"/>
            </a:xfrm>
          </p:grpSpPr>
          <p:sp>
            <p:nvSpPr>
              <p:cNvPr id="12" name="矩形 11"/>
              <p:cNvSpPr/>
              <p:nvPr/>
            </p:nvSpPr>
            <p:spPr bwMode="auto">
              <a:xfrm>
                <a:off x="3123406" y="1295400"/>
                <a:ext cx="6553200" cy="25146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13" name="组合 12"/>
              <p:cNvGrpSpPr/>
              <p:nvPr/>
            </p:nvGrpSpPr>
            <p:grpSpPr>
              <a:xfrm>
                <a:off x="3387483" y="1363396"/>
                <a:ext cx="6025047" cy="2378609"/>
                <a:chOff x="3417548" y="1350540"/>
                <a:chExt cx="6025047" cy="2378609"/>
              </a:xfrm>
            </p:grpSpPr>
            <mc:AlternateContent xmlns:mc="http://schemas.openxmlformats.org/markup-compatibility/2006" xmlns:a14="http://schemas.microsoft.com/office/drawing/2010/main">
              <mc:Choice Requires="a14">
                <p:sp>
                  <p:nvSpPr>
                    <p:cNvPr id="14" name="TextBox 13"/>
                    <p:cNvSpPr txBox="1"/>
                    <p:nvPr/>
                  </p:nvSpPr>
                  <p:spPr>
                    <a:xfrm>
                      <a:off x="3417548" y="1350540"/>
                      <a:ext cx="6025047" cy="8900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400" b="0" i="1" smtClean="0">
                                    <a:latin typeface="Cambria Math"/>
                                    <a:ea typeface="华文楷体" pitchFamily="2" charset="-122"/>
                                  </a:rPr>
                                </m:ctrlPr>
                              </m:funcPr>
                              <m:fName>
                                <m:limLow>
                                  <m:limLowPr>
                                    <m:ctrlPr>
                                      <a:rPr lang="en-US" altLang="zh-CN" sz="2400" b="0" i="1" smtClean="0">
                                        <a:latin typeface="Cambria Math"/>
                                        <a:ea typeface="华文楷体" pitchFamily="2" charset="-122"/>
                                      </a:rPr>
                                    </m:ctrlPr>
                                  </m:limLowPr>
                                  <m:e>
                                    <m:r>
                                      <m:rPr>
                                        <m:sty m:val="p"/>
                                      </m:rPr>
                                      <a:rPr lang="en-US" altLang="zh-CN" sz="2400" b="0" i="0" smtClean="0">
                                        <a:latin typeface="Cambria Math"/>
                                        <a:ea typeface="华文楷体" pitchFamily="2" charset="-122"/>
                                      </a:rPr>
                                      <m:t>m</m:t>
                                    </m:r>
                                    <m:r>
                                      <a:rPr lang="en-US" altLang="zh-CN" sz="2400" b="0" i="1" smtClean="0">
                                        <a:latin typeface="Cambria Math"/>
                                        <a:ea typeface="华文楷体" pitchFamily="2" charset="-122"/>
                                      </a:rPr>
                                      <m:t>𝑎𝑥</m:t>
                                    </m:r>
                                  </m:e>
                                  <m:lim>
                                    <m:acc>
                                      <m:accPr>
                                        <m:chr m:val="⃗"/>
                                        <m:ctrlPr>
                                          <a:rPr lang="en-US" altLang="zh-CN" sz="2400" b="0" i="1" smtClean="0">
                                            <a:latin typeface="Cambria Math"/>
                                            <a:ea typeface="华文楷体" pitchFamily="2" charset="-122"/>
                                          </a:rPr>
                                        </m:ctrlPr>
                                      </m:accPr>
                                      <m:e>
                                        <m:r>
                                          <a:rPr lang="zh-CN" altLang="en-US" sz="2400" b="0" i="1" smtClean="0">
                                            <a:latin typeface="Cambria Math"/>
                                            <a:ea typeface="华文楷体" pitchFamily="2" charset="-122"/>
                                          </a:rPr>
                                          <m:t>𝛼</m:t>
                                        </m:r>
                                      </m:e>
                                    </m:acc>
                                  </m:lim>
                                </m:limLow>
                              </m:fName>
                              <m:e>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𝑖</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r>
                                      <a:rPr lang="en-US" altLang="zh-CN" sz="2400" b="0" i="1" smtClean="0">
                                        <a:latin typeface="Cambria Math"/>
                                        <a:ea typeface="华文楷体" pitchFamily="2" charset="-122"/>
                                      </a:rPr>
                                      <m:t>−</m:t>
                                    </m:r>
                                    <m:f>
                                      <m:fPr>
                                        <m:ctrlPr>
                                          <a:rPr lang="en-US" altLang="zh-CN" sz="2400" b="0" i="1" smtClean="0">
                                            <a:latin typeface="Cambria Math"/>
                                            <a:ea typeface="华文楷体" pitchFamily="2" charset="-122"/>
                                          </a:rPr>
                                        </m:ctrlPr>
                                      </m:fPr>
                                      <m:num>
                                        <m:r>
                                          <a:rPr lang="en-US" altLang="zh-CN" sz="2400" b="0" i="1" smtClean="0">
                                            <a:latin typeface="Cambria Math"/>
                                            <a:ea typeface="华文楷体" pitchFamily="2" charset="-122"/>
                                          </a:rPr>
                                          <m:t>1</m:t>
                                        </m:r>
                                      </m:num>
                                      <m:den>
                                        <m:r>
                                          <a:rPr lang="en-US" altLang="zh-CN" sz="2400" b="0" i="1" smtClean="0">
                                            <a:latin typeface="Cambria Math"/>
                                            <a:ea typeface="华文楷体" pitchFamily="2" charset="-122"/>
                                          </a:rPr>
                                          <m:t>2</m:t>
                                        </m:r>
                                      </m:den>
                                    </m:f>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𝑖</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𝑗</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smtClean="0">
                                                    <a:latin typeface="Cambria Math"/>
                                                    <a:ea typeface="华文楷体" pitchFamily="2" charset="-122"/>
                                                  </a:rPr>
                                                  <m:t>𝑗</m:t>
                                                </m:r>
                                              </m:sub>
                                            </m:sSub>
                                            <m:sSub>
                                              <m:sSubPr>
                                                <m:ctrlPr>
                                                  <a:rPr lang="en-US" altLang="zh-CN" sz="2400" b="0" i="1">
                                                    <a:latin typeface="Cambria Math"/>
                                                    <a:ea typeface="华文楷体" pitchFamily="2" charset="-122"/>
                                                  </a:rPr>
                                                </m:ctrlPr>
                                              </m:sSubPr>
                                              <m:e>
                                                <m:r>
                                                  <a:rPr lang="en-US" altLang="zh-CN" sz="2400" b="0" i="1" smtClean="0">
                                                    <a:latin typeface="Cambria Math"/>
                                                    <a:ea typeface="华文楷体" pitchFamily="2" charset="-122"/>
                                                  </a:rPr>
                                                  <m:t>𝑦</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en-US" altLang="zh-CN" sz="2400" b="0" i="1" smtClean="0">
                                                    <a:latin typeface="Cambria Math"/>
                                                    <a:ea typeface="华文楷体" pitchFamily="2" charset="-122"/>
                                                  </a:rPr>
                                                  <m:t>𝑦</m:t>
                                                </m:r>
                                              </m:e>
                                              <m:sub>
                                                <m:r>
                                                  <a:rPr lang="en-US" altLang="zh-CN" sz="2400" b="0" i="1" smtClean="0">
                                                    <a:latin typeface="Cambria Math"/>
                                                    <a:ea typeface="华文楷体" pitchFamily="2" charset="-122"/>
                                                  </a:rPr>
                                                  <m:t>𝑗</m:t>
                                                </m:r>
                                              </m:sub>
                                            </m:sSub>
                                            <m:sSubSup>
                                              <m:sSubSupPr>
                                                <m:ctrlPr>
                                                  <a:rPr lang="en-US" altLang="zh-CN" sz="2400" b="0" i="1" smtClean="0">
                                                    <a:solidFill>
                                                      <a:srgbClr val="FF0000"/>
                                                    </a:solidFill>
                                                    <a:latin typeface="Cambria Math"/>
                                                    <a:ea typeface="华文楷体" pitchFamily="2" charset="-122"/>
                                                  </a:rPr>
                                                </m:ctrlPr>
                                              </m:sSubSupPr>
                                              <m:e>
                                                <m:acc>
                                                  <m:accPr>
                                                    <m:chr m:val="⃗"/>
                                                    <m:ctrlPr>
                                                      <a:rPr lang="en-US" altLang="zh-CN" sz="2400" b="0" i="1">
                                                        <a:solidFill>
                                                          <a:srgbClr val="FF0000"/>
                                                        </a:solidFill>
                                                        <a:latin typeface="Cambria Math"/>
                                                        <a:ea typeface="华文楷体" pitchFamily="2" charset="-122"/>
                                                      </a:rPr>
                                                    </m:ctrlPr>
                                                  </m:accPr>
                                                  <m:e>
                                                    <m:r>
                                                      <a:rPr lang="en-US" altLang="zh-CN" sz="2400" b="0" i="1">
                                                        <a:solidFill>
                                                          <a:srgbClr val="FF0000"/>
                                                        </a:solidFill>
                                                        <a:latin typeface="Cambria Math"/>
                                                        <a:ea typeface="华文楷体" pitchFamily="2" charset="-122"/>
                                                      </a:rPr>
                                                      <m:t>𝑥</m:t>
                                                    </m:r>
                                                  </m:e>
                                                </m:acc>
                                              </m:e>
                                              <m:sub>
                                                <m:r>
                                                  <a:rPr lang="en-US" altLang="zh-CN" sz="2400" b="0" i="1">
                                                    <a:solidFill>
                                                      <a:srgbClr val="FF0000"/>
                                                    </a:solidFill>
                                                    <a:latin typeface="Cambria Math"/>
                                                    <a:ea typeface="华文楷体" pitchFamily="2" charset="-122"/>
                                                  </a:rPr>
                                                  <m:t>𝑖</m:t>
                                                </m:r>
                                              </m:sub>
                                              <m:sup>
                                                <m:r>
                                                  <m:rPr>
                                                    <m:sty m:val="p"/>
                                                  </m:rPr>
                                                  <a:rPr lang="en-US" altLang="zh-CN" sz="2400" b="0" i="0">
                                                    <a:solidFill>
                                                      <a:srgbClr val="FF0000"/>
                                                    </a:solidFill>
                                                    <a:latin typeface="Cambria Math"/>
                                                    <a:ea typeface="华文楷体" pitchFamily="2" charset="-122"/>
                                                  </a:rPr>
                                                  <m:t>T</m:t>
                                                </m:r>
                                              </m:sup>
                                            </m:sSubSup>
                                            <m:sSub>
                                              <m:sSubPr>
                                                <m:ctrlPr>
                                                  <a:rPr lang="en-US" altLang="zh-CN" sz="2400" b="0" i="1">
                                                    <a:solidFill>
                                                      <a:srgbClr val="FF0000"/>
                                                    </a:solidFill>
                                                    <a:latin typeface="Cambria Math"/>
                                                    <a:ea typeface="华文楷体" pitchFamily="2" charset="-122"/>
                                                  </a:rPr>
                                                </m:ctrlPr>
                                              </m:sSubPr>
                                              <m:e>
                                                <m:acc>
                                                  <m:accPr>
                                                    <m:chr m:val="⃗"/>
                                                    <m:ctrlPr>
                                                      <a:rPr lang="en-US" altLang="zh-CN" sz="2400" b="0" i="1">
                                                        <a:solidFill>
                                                          <a:srgbClr val="FF0000"/>
                                                        </a:solidFill>
                                                        <a:latin typeface="Cambria Math"/>
                                                        <a:ea typeface="华文楷体" pitchFamily="2" charset="-122"/>
                                                      </a:rPr>
                                                    </m:ctrlPr>
                                                  </m:accPr>
                                                  <m:e>
                                                    <m:r>
                                                      <a:rPr lang="en-US" altLang="zh-CN" sz="2400" b="0" i="1">
                                                        <a:solidFill>
                                                          <a:srgbClr val="FF0000"/>
                                                        </a:solidFill>
                                                        <a:latin typeface="Cambria Math"/>
                                                        <a:ea typeface="华文楷体" pitchFamily="2" charset="-122"/>
                                                      </a:rPr>
                                                      <m:t>𝑥</m:t>
                                                    </m:r>
                                                  </m:e>
                                                </m:acc>
                                              </m:e>
                                              <m:sub>
                                                <m:r>
                                                  <a:rPr lang="en-US" altLang="zh-CN" sz="2400" b="0" i="1">
                                                    <a:solidFill>
                                                      <a:srgbClr val="FF0000"/>
                                                    </a:solidFill>
                                                    <a:latin typeface="Cambria Math"/>
                                                    <a:ea typeface="华文楷体" pitchFamily="2" charset="-122"/>
                                                  </a:rPr>
                                                  <m:t>𝑗</m:t>
                                                </m:r>
                                              </m:sub>
                                            </m:sSub>
                                          </m:e>
                                        </m:nary>
                                      </m:e>
                                    </m:nary>
                                  </m:e>
                                </m:nary>
                              </m:e>
                            </m:func>
                          </m:oMath>
                        </m:oMathPara>
                      </a14:m>
                      <a:endParaRPr lang="zh-CN" altLang="en-US" sz="2400" b="0" dirty="0">
                        <a:latin typeface="Times New Roman" pitchFamily="18" charset="0"/>
                        <a:ea typeface="华文楷体" pitchFamily="2" charset="-122"/>
                        <a:cs typeface="Times New Roman" pitchFamily="18"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3417548" y="1350540"/>
                      <a:ext cx="6025047" cy="890052"/>
                    </a:xfrm>
                    <a:prstGeom prst="rect">
                      <a:avLst/>
                    </a:prstGeom>
                    <a:blipFill rotWithShape="1">
                      <a:blip r:embed="rId5"/>
                      <a:stretch>
                        <a:fillRect/>
                      </a:stretch>
                    </a:blipFill>
                  </p:spPr>
                  <p:txBody>
                    <a:bodyPr/>
                    <a:lstStyle/>
                    <a:p>
                      <a:r>
                        <a:rPr lang="zh-CN" altLang="en-US">
                          <a:noFill/>
                        </a:rPr>
                        <a:t> </a:t>
                      </a:r>
                    </a:p>
                  </p:txBody>
                </p:sp>
              </mc:Fallback>
            </mc:AlternateContent>
            <p:grpSp>
              <p:nvGrpSpPr>
                <p:cNvPr id="15" name="组合 14"/>
                <p:cNvGrpSpPr/>
                <p:nvPr/>
              </p:nvGrpSpPr>
              <p:grpSpPr>
                <a:xfrm>
                  <a:off x="3417548" y="2372666"/>
                  <a:ext cx="2739047" cy="848246"/>
                  <a:chOff x="3417548" y="2372666"/>
                  <a:chExt cx="2739047" cy="848246"/>
                </a:xfrm>
              </p:grpSpPr>
              <p:sp>
                <p:nvSpPr>
                  <p:cNvPr id="17" name="TextBox 16"/>
                  <p:cNvSpPr txBox="1"/>
                  <p:nvPr/>
                </p:nvSpPr>
                <p:spPr>
                  <a:xfrm>
                    <a:off x="3417548" y="2550568"/>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18" name="TextBox 17"/>
                      <p:cNvSpPr txBox="1"/>
                      <p:nvPr/>
                    </p:nvSpPr>
                    <p:spPr>
                      <a:xfrm>
                        <a:off x="3984718" y="2372666"/>
                        <a:ext cx="2171877" cy="84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limLoc m:val="subSup"/>
                                  <m:ctrlPr>
                                    <a:rPr lang="zh-CN" altLang="en-US" sz="2400" b="0" i="1" smtClean="0">
                                      <a:latin typeface="Cambria Math"/>
                                    </a:rPr>
                                  </m:ctrlPr>
                                </m:naryPr>
                                <m:sub>
                                  <m:r>
                                    <m:rPr>
                                      <m:brk m:alnAt="25"/>
                                    </m:rPr>
                                    <a:rPr lang="en-US" altLang="zh-CN" sz="2400" b="0" i="1" smtClean="0">
                                      <a:latin typeface="Cambria Math"/>
                                    </a:rPr>
                                    <m:t>𝑖</m:t>
                                  </m:r>
                                  <m:r>
                                    <a:rPr lang="en-US" altLang="zh-CN" sz="2400" b="0" i="1" smtClean="0">
                                      <a:latin typeface="Cambria Math"/>
                                    </a:rPr>
                                    <m:t>=1</m:t>
                                  </m:r>
                                </m:sub>
                                <m:sup>
                                  <m:r>
                                    <a:rPr lang="en-US" altLang="zh-CN" sz="2400" b="0" i="1" smtClean="0">
                                      <a:latin typeface="Cambria Math"/>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en-US" altLang="zh-CN" sz="2400" b="0" i="1">
                                          <a:latin typeface="Cambria Math"/>
                                          <a:ea typeface="华文楷体" pitchFamily="2" charset="-122"/>
                                        </a:rPr>
                                        <m:t>𝑦</m:t>
                                      </m:r>
                                    </m:e>
                                    <m:sub>
                                      <m:r>
                                        <a:rPr lang="en-US" altLang="zh-CN" sz="2400" b="0" i="1">
                                          <a:latin typeface="Cambria Math"/>
                                          <a:ea typeface="华文楷体" pitchFamily="2" charset="-122"/>
                                        </a:rPr>
                                        <m:t>𝑖</m:t>
                                      </m:r>
                                    </m:sub>
                                  </m:sSub>
                                </m:e>
                              </m:nary>
                              <m:r>
                                <a:rPr lang="en-US" altLang="zh-CN" sz="2400" b="0" i="1" smtClean="0">
                                  <a:latin typeface="Cambria Math"/>
                                </a:rPr>
                                <m:t>=0</m:t>
                              </m:r>
                            </m:oMath>
                          </m:oMathPara>
                        </a14:m>
                        <a:endParaRPr lang="zh-CN" altLang="en-US" sz="2400" b="0" dirty="0"/>
                      </a:p>
                    </p:txBody>
                  </p:sp>
                </mc:Choice>
                <mc:Fallback xmlns="">
                  <p:sp>
                    <p:nvSpPr>
                      <p:cNvPr id="18" name="TextBox 17"/>
                      <p:cNvSpPr txBox="1">
                        <a:spLocks noRot="1" noChangeAspect="1" noMove="1" noResize="1" noEditPoints="1" noAdjustHandles="1" noChangeArrowheads="1" noChangeShapeType="1" noTextEdit="1"/>
                      </p:cNvSpPr>
                      <p:nvPr/>
                    </p:nvSpPr>
                    <p:spPr>
                      <a:xfrm>
                        <a:off x="3984718" y="2372666"/>
                        <a:ext cx="2171877" cy="848246"/>
                      </a:xfrm>
                      <a:prstGeom prst="rect">
                        <a:avLst/>
                      </a:prstGeom>
                      <a:blipFill rotWithShape="1">
                        <a:blip r:embed="rId6"/>
                        <a:stretch>
                          <a:fillRect/>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6" name="矩形 15"/>
                    <p:cNvSpPr/>
                    <p:nvPr/>
                  </p:nvSpPr>
                  <p:spPr>
                    <a:xfrm>
                      <a:off x="3984718" y="3267484"/>
                      <a:ext cx="1650580" cy="461665"/>
                    </a:xfrm>
                    <a:prstGeom prst="rect">
                      <a:avLst/>
                    </a:prstGeom>
                  </p:spPr>
                  <p:txBody>
                    <a:bodyPr wrap="none">
                      <a:spAutoFit/>
                    </a:bodyPr>
                    <a:lstStyle/>
                    <a:p>
                      <a14:m>
                        <m:oMath xmlns:m="http://schemas.openxmlformats.org/officeDocument/2006/math">
                          <m:sSub>
                            <m:sSubPr>
                              <m:ctrlPr>
                                <a:rPr lang="en-US" altLang="zh-CN" sz="2400" b="0" i="1" smtClean="0">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r>
                            <a:rPr lang="en-US" altLang="zh-CN" sz="2400" b="0" i="1" smtClean="0">
                              <a:latin typeface="Cambria Math"/>
                              <a:ea typeface="Cambria Math"/>
                            </a:rPr>
                            <m:t>≥0</m:t>
                          </m:r>
                        </m:oMath>
                      </a14:m>
                      <a:r>
                        <a:rPr lang="zh-CN" altLang="en-US" sz="2400" dirty="0" smtClean="0"/>
                        <a:t>，</a:t>
                      </a:r>
                      <a14:m>
                        <m:oMath xmlns:m="http://schemas.openxmlformats.org/officeDocument/2006/math">
                          <m:r>
                            <a:rPr lang="zh-CN" altLang="en-US" sz="2400" b="0" i="1" dirty="0">
                              <a:latin typeface="Cambria Math"/>
                            </a:rPr>
                            <m:t>∀</m:t>
                          </m:r>
                          <m:r>
                            <a:rPr lang="en-US" altLang="zh-CN" sz="2400" b="0" i="1" dirty="0">
                              <a:latin typeface="Cambria Math"/>
                            </a:rPr>
                            <m:t>𝑖</m:t>
                          </m:r>
                        </m:oMath>
                      </a14:m>
                      <a:endParaRPr lang="zh-CN" altLang="en-US" sz="2400" b="0" dirty="0"/>
                    </a:p>
                  </p:txBody>
                </p:sp>
              </mc:Choice>
              <mc:Fallback xmlns="">
                <p:sp>
                  <p:nvSpPr>
                    <p:cNvPr id="16" name="矩形 15"/>
                    <p:cNvSpPr>
                      <a:spLocks noRot="1" noChangeAspect="1" noMove="1" noResize="1" noEditPoints="1" noAdjustHandles="1" noChangeArrowheads="1" noChangeShapeType="1" noTextEdit="1"/>
                    </p:cNvSpPr>
                    <p:nvPr/>
                  </p:nvSpPr>
                  <p:spPr>
                    <a:xfrm>
                      <a:off x="3984718" y="3267484"/>
                      <a:ext cx="1650580" cy="461665"/>
                    </a:xfrm>
                    <a:prstGeom prst="rect">
                      <a:avLst/>
                    </a:prstGeom>
                    <a:blipFill rotWithShape="1">
                      <a:blip r:embed="rId7"/>
                      <a:stretch>
                        <a:fillRect t="-14667" b="-26667"/>
                      </a:stretch>
                    </a:blipFill>
                  </p:spPr>
                  <p:txBody>
                    <a:bodyPr/>
                    <a:lstStyle/>
                    <a:p>
                      <a:r>
                        <a:rPr lang="zh-CN" altLang="en-US">
                          <a:noFill/>
                        </a:rPr>
                        <a:t> </a:t>
                      </a:r>
                    </a:p>
                  </p:txBody>
                </p:sp>
              </mc:Fallback>
            </mc:AlternateContent>
          </p:grpSp>
        </p:grpSp>
        <p:sp>
          <p:nvSpPr>
            <p:cNvPr id="20" name="TextBox 19"/>
            <p:cNvSpPr txBox="1"/>
            <p:nvPr/>
          </p:nvSpPr>
          <p:spPr>
            <a:xfrm>
              <a:off x="7901920" y="6243935"/>
              <a:ext cx="1415772" cy="461665"/>
            </a:xfrm>
            <a:prstGeom prst="rect">
              <a:avLst/>
            </a:prstGeom>
            <a:noFill/>
          </p:spPr>
          <p:txBody>
            <a:bodyPr wrap="none" rtlCol="0">
              <a:spAutoFit/>
            </a:bodyPr>
            <a:lstStyle/>
            <a:p>
              <a:r>
                <a:rPr lang="zh-CN" altLang="en-US" sz="2400" b="0" dirty="0" smtClean="0">
                  <a:latin typeface="华文楷体" pitchFamily="2" charset="-122"/>
                  <a:ea typeface="华文楷体" pitchFamily="2" charset="-122"/>
                </a:rPr>
                <a:t>对偶问题</a:t>
              </a:r>
              <a:endParaRPr lang="zh-CN" altLang="en-US" sz="2400" b="0" dirty="0">
                <a:latin typeface="华文楷体" pitchFamily="2" charset="-122"/>
                <a:ea typeface="华文楷体" pitchFamily="2" charset="-122"/>
              </a:endParaRPr>
            </a:p>
          </p:txBody>
        </p:sp>
      </p:grpSp>
    </p:spTree>
    <p:extLst>
      <p:ext uri="{BB962C8B-B14F-4D97-AF65-F5344CB8AC3E}">
        <p14:creationId xmlns:p14="http://schemas.microsoft.com/office/powerpoint/2010/main" val="39978772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zh-CN" altLang="en-US" sz="4000" b="1" dirty="0" smtClean="0">
                <a:latin typeface="微软雅黑" panose="020B0503020204020204" pitchFamily="34" charset="-122"/>
                <a:ea typeface="微软雅黑" panose="020B0503020204020204" pitchFamily="34" charset="-122"/>
              </a:rPr>
              <a:t>求解优化问题（</a:t>
            </a:r>
            <a:r>
              <a:rPr lang="en-US" altLang="zh-CN" sz="4000" b="1" dirty="0" smtClean="0">
                <a:latin typeface="微软雅黑" panose="020B0503020204020204" pitchFamily="34" charset="-122"/>
                <a:ea typeface="微软雅黑" panose="020B0503020204020204" pitchFamily="34" charset="-122"/>
              </a:rPr>
              <a:t>2/2</a:t>
            </a:r>
            <a:r>
              <a:rPr lang="zh-CN" altLang="en-US" sz="4000" b="1" dirty="0" smtClean="0">
                <a:latin typeface="微软雅黑" panose="020B0503020204020204" pitchFamily="34" charset="-122"/>
                <a:ea typeface="微软雅黑" panose="020B0503020204020204" pitchFamily="34" charset="-122"/>
              </a:rPr>
              <a:t>）</a:t>
            </a:r>
            <a:endParaRPr lang="en-US" altLang="zh-CN" sz="4000" b="1" dirty="0" smtClean="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18436" name="Rectangle 3"/>
              <p:cNvSpPr>
                <a:spLocks noChangeArrowheads="1"/>
              </p:cNvSpPr>
              <p:nvPr/>
            </p:nvSpPr>
            <p:spPr bwMode="auto">
              <a:xfrm>
                <a:off x="507934" y="1208088"/>
                <a:ext cx="10971372" cy="5029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pPr>
                <a:r>
                  <a:rPr lang="zh-CN" altLang="en-US" b="0" dirty="0" smtClean="0">
                    <a:latin typeface="Times New Roman" pitchFamily="18" charset="0"/>
                    <a:ea typeface="华文楷体" pitchFamily="2" charset="-122"/>
                  </a:rPr>
                  <a:t>解的形式</a:t>
                </a:r>
                <a:r>
                  <a:rPr lang="en-US" altLang="zh-CN" b="0" dirty="0">
                    <a:latin typeface="Times New Roman" pitchFamily="18" charset="0"/>
                    <a:ea typeface="华文楷体" pitchFamily="2" charset="-122"/>
                  </a:rPr>
                  <a:t>: </a:t>
                </a:r>
                <a:endParaRPr lang="en-US" altLang="zh-CN" b="0" dirty="0" smtClean="0">
                  <a:latin typeface="Times New Roman" pitchFamily="18" charset="0"/>
                  <a:ea typeface="华文楷体" pitchFamily="2" charset="-122"/>
                </a:endParaRPr>
              </a:p>
              <a:p>
                <a:pPr lvl="1" algn="just" eaLnBrk="1" hangingPunct="1">
                  <a:lnSpc>
                    <a:spcPct val="125000"/>
                  </a:lnSpc>
                </a:pPr>
                <a14:m>
                  <m:oMath xmlns:m="http://schemas.openxmlformats.org/officeDocument/2006/math">
                    <m:acc>
                      <m:accPr>
                        <m:chr m:val="⃗"/>
                        <m:ctrlPr>
                          <a:rPr lang="en-US" altLang="zh-CN" b="0" i="1" smtClean="0">
                            <a:latin typeface="Cambria Math"/>
                            <a:ea typeface="楷体_GB2312" pitchFamily="49" charset="-122"/>
                          </a:rPr>
                        </m:ctrlPr>
                      </m:accPr>
                      <m:e>
                        <m:r>
                          <a:rPr lang="en-US" altLang="zh-CN" b="0" i="1" smtClean="0">
                            <a:latin typeface="Cambria Math"/>
                            <a:ea typeface="楷体_GB2312" pitchFamily="49" charset="-122"/>
                          </a:rPr>
                          <m:t>𝑤</m:t>
                        </m:r>
                      </m:e>
                    </m:acc>
                    <m:r>
                      <a:rPr lang="en-US" altLang="zh-CN" b="0" i="1" smtClean="0">
                        <a:latin typeface="Cambria Math"/>
                        <a:ea typeface="楷体_GB2312" pitchFamily="49" charset="-122"/>
                      </a:rPr>
                      <m:t>=</m:t>
                    </m:r>
                    <m:nary>
                      <m:naryPr>
                        <m:chr m:val="∑"/>
                        <m:limLoc m:val="subSup"/>
                        <m:ctrlPr>
                          <a:rPr lang="en-US" altLang="zh-CN" b="0" i="1" smtClean="0">
                            <a:latin typeface="Cambria Math"/>
                            <a:ea typeface="楷体_GB2312" pitchFamily="49" charset="-122"/>
                          </a:rPr>
                        </m:ctrlPr>
                      </m:naryPr>
                      <m:sub>
                        <m:r>
                          <m:rPr>
                            <m:brk m:alnAt="25"/>
                          </m:rPr>
                          <a:rPr lang="en-US" altLang="zh-CN" b="0" i="1" smtClean="0">
                            <a:latin typeface="Cambria Math"/>
                            <a:ea typeface="楷体_GB2312" pitchFamily="49" charset="-122"/>
                          </a:rPr>
                          <m:t>𝑖</m:t>
                        </m:r>
                        <m:r>
                          <a:rPr lang="en-US" altLang="zh-CN" b="0" i="1" smtClean="0">
                            <a:latin typeface="Cambria Math"/>
                            <a:ea typeface="楷体_GB2312" pitchFamily="49" charset="-122"/>
                          </a:rPr>
                          <m:t>=1</m:t>
                        </m:r>
                      </m:sub>
                      <m:sup>
                        <m:r>
                          <a:rPr lang="en-US" altLang="zh-CN" b="0" i="1" smtClean="0">
                            <a:latin typeface="Cambria Math"/>
                            <a:ea typeface="楷体_GB2312" pitchFamily="49" charset="-122"/>
                          </a:rPr>
                          <m:t>𝑁</m:t>
                        </m:r>
                      </m:sup>
                      <m:e>
                        <m:sSub>
                          <m:sSubPr>
                            <m:ctrlPr>
                              <a:rPr lang="en-US" altLang="zh-CN" b="0" i="1" smtClean="0">
                                <a:latin typeface="Cambria Math"/>
                                <a:ea typeface="楷体_GB2312" pitchFamily="49" charset="-122"/>
                              </a:rPr>
                            </m:ctrlPr>
                          </m:sSubPr>
                          <m:e>
                            <m:r>
                              <a:rPr lang="zh-CN" altLang="en-US" b="0" i="1" smtClean="0">
                                <a:latin typeface="Cambria Math"/>
                                <a:ea typeface="楷体_GB2312" pitchFamily="49" charset="-122"/>
                              </a:rPr>
                              <m:t>𝛼</m:t>
                            </m:r>
                          </m:e>
                          <m:sub>
                            <m:r>
                              <a:rPr lang="en-US" altLang="zh-CN" b="0" i="1" smtClean="0">
                                <a:latin typeface="Cambria Math"/>
                                <a:ea typeface="楷体_GB2312" pitchFamily="49" charset="-122"/>
                              </a:rPr>
                              <m:t>𝑖</m:t>
                            </m:r>
                          </m:sub>
                        </m:sSub>
                        <m:sSub>
                          <m:sSubPr>
                            <m:ctrlPr>
                              <a:rPr lang="en-US" altLang="zh-CN" b="0" i="1" smtClean="0">
                                <a:latin typeface="Cambria Math"/>
                                <a:ea typeface="楷体_GB2312" pitchFamily="49" charset="-122"/>
                              </a:rPr>
                            </m:ctrlPr>
                          </m:sSubPr>
                          <m:e>
                            <m:r>
                              <a:rPr lang="en-US" altLang="zh-CN" b="0" i="1" smtClean="0">
                                <a:latin typeface="Cambria Math"/>
                                <a:ea typeface="楷体_GB2312" pitchFamily="49" charset="-122"/>
                              </a:rPr>
                              <m:t>𝑦</m:t>
                            </m:r>
                          </m:e>
                          <m:sub>
                            <m:r>
                              <a:rPr lang="en-US" altLang="zh-CN" b="0" i="1" smtClean="0">
                                <a:latin typeface="Cambria Math"/>
                                <a:ea typeface="楷体_GB2312" pitchFamily="49" charset="-122"/>
                              </a:rPr>
                              <m:t>𝑖</m:t>
                            </m:r>
                          </m:sub>
                        </m:sSub>
                        <m:sSub>
                          <m:sSubPr>
                            <m:ctrlPr>
                              <a:rPr lang="en-US" altLang="zh-CN" b="0" i="1" smtClean="0">
                                <a:latin typeface="Cambria Math"/>
                                <a:ea typeface="楷体_GB2312" pitchFamily="49" charset="-122"/>
                              </a:rPr>
                            </m:ctrlPr>
                          </m:sSubPr>
                          <m:e>
                            <m:acc>
                              <m:accPr>
                                <m:chr m:val="⃗"/>
                                <m:ctrlPr>
                                  <a:rPr lang="en-US" altLang="zh-CN" b="0" i="1" smtClean="0">
                                    <a:latin typeface="Cambria Math"/>
                                    <a:ea typeface="楷体_GB2312" pitchFamily="49" charset="-122"/>
                                  </a:rPr>
                                </m:ctrlPr>
                              </m:accPr>
                              <m:e>
                                <m:r>
                                  <a:rPr lang="en-US" altLang="zh-CN" b="0" i="1" smtClean="0">
                                    <a:latin typeface="Cambria Math"/>
                                    <a:ea typeface="楷体_GB2312" pitchFamily="49" charset="-122"/>
                                  </a:rPr>
                                  <m:t>𝑥</m:t>
                                </m:r>
                              </m:e>
                            </m:acc>
                          </m:e>
                          <m:sub>
                            <m:r>
                              <a:rPr lang="en-US" altLang="zh-CN" b="0" i="1" smtClean="0">
                                <a:latin typeface="Cambria Math"/>
                                <a:ea typeface="楷体_GB2312" pitchFamily="49" charset="-122"/>
                              </a:rPr>
                              <m:t>𝑖</m:t>
                            </m:r>
                          </m:sub>
                        </m:sSub>
                      </m:e>
                    </m:nary>
                  </m:oMath>
                </a14:m>
                <a:endParaRPr lang="en-US" altLang="zh-CN" b="0" dirty="0" smtClean="0">
                  <a:latin typeface="Times New Roman" pitchFamily="18" charset="0"/>
                  <a:ea typeface="华文楷体" pitchFamily="2" charset="-122"/>
                </a:endParaRPr>
              </a:p>
              <a:p>
                <a:pPr lvl="1" algn="just" eaLnBrk="1" hangingPunct="1">
                  <a:lnSpc>
                    <a:spcPct val="125000"/>
                  </a:lnSpc>
                </a:pPr>
                <a14:m>
                  <m:oMath xmlns:m="http://schemas.openxmlformats.org/officeDocument/2006/math">
                    <m:r>
                      <a:rPr lang="en-US" altLang="zh-CN" b="0" i="1" smtClean="0">
                        <a:latin typeface="Cambria Math"/>
                        <a:ea typeface="楷体_GB2312" pitchFamily="49" charset="-122"/>
                      </a:rPr>
                      <m:t>𝑏</m:t>
                    </m:r>
                    <m:r>
                      <a:rPr lang="en-US" altLang="zh-CN" b="0" i="1" smtClean="0">
                        <a:latin typeface="Cambria Math"/>
                        <a:ea typeface="楷体_GB2312" pitchFamily="49" charset="-122"/>
                      </a:rPr>
                      <m:t>=</m:t>
                    </m:r>
                    <m:sSub>
                      <m:sSubPr>
                        <m:ctrlPr>
                          <a:rPr lang="en-US" altLang="zh-CN" b="0" i="1" smtClean="0">
                            <a:latin typeface="Cambria Math"/>
                            <a:ea typeface="楷体_GB2312" pitchFamily="49" charset="-122"/>
                          </a:rPr>
                        </m:ctrlPr>
                      </m:sSubPr>
                      <m:e>
                        <m:r>
                          <a:rPr lang="en-US" altLang="zh-CN" b="0" i="1" smtClean="0">
                            <a:latin typeface="Cambria Math"/>
                            <a:ea typeface="楷体_GB2312" pitchFamily="49" charset="-122"/>
                          </a:rPr>
                          <m:t>𝑦</m:t>
                        </m:r>
                      </m:e>
                      <m:sub>
                        <m:r>
                          <a:rPr lang="en-US" altLang="zh-CN" b="0" i="1" smtClean="0">
                            <a:latin typeface="Cambria Math"/>
                            <a:ea typeface="楷体_GB2312" pitchFamily="49" charset="-122"/>
                          </a:rPr>
                          <m:t>𝑘</m:t>
                        </m:r>
                      </m:sub>
                    </m:sSub>
                    <m:r>
                      <a:rPr lang="en-US" altLang="zh-CN" b="0" i="1" smtClean="0">
                        <a:latin typeface="Cambria Math"/>
                        <a:ea typeface="楷体_GB2312" pitchFamily="49" charset="-122"/>
                      </a:rPr>
                      <m:t>−</m:t>
                    </m:r>
                    <m:sSup>
                      <m:sSupPr>
                        <m:ctrlPr>
                          <a:rPr lang="en-US" altLang="zh-CN" b="0" i="1" smtClean="0">
                            <a:latin typeface="Cambria Math"/>
                            <a:ea typeface="楷体_GB2312" pitchFamily="49" charset="-122"/>
                          </a:rPr>
                        </m:ctrlPr>
                      </m:sSupPr>
                      <m:e>
                        <m:acc>
                          <m:accPr>
                            <m:chr m:val="⃗"/>
                            <m:ctrlPr>
                              <a:rPr lang="en-US" altLang="zh-CN" b="0" i="1" smtClean="0">
                                <a:latin typeface="Cambria Math"/>
                                <a:ea typeface="楷体_GB2312" pitchFamily="49" charset="-122"/>
                              </a:rPr>
                            </m:ctrlPr>
                          </m:accPr>
                          <m:e>
                            <m:r>
                              <a:rPr lang="en-US" altLang="zh-CN" b="0" i="1" smtClean="0">
                                <a:latin typeface="Cambria Math"/>
                                <a:ea typeface="楷体_GB2312" pitchFamily="49" charset="-122"/>
                              </a:rPr>
                              <m:t>𝑤</m:t>
                            </m:r>
                          </m:e>
                        </m:acc>
                      </m:e>
                      <m:sup>
                        <m:r>
                          <m:rPr>
                            <m:sty m:val="p"/>
                          </m:rPr>
                          <a:rPr lang="en-US" altLang="zh-CN" b="0" i="0" smtClean="0">
                            <a:latin typeface="Cambria Math"/>
                            <a:ea typeface="楷体_GB2312" pitchFamily="49" charset="-122"/>
                          </a:rPr>
                          <m:t>T</m:t>
                        </m:r>
                      </m:sup>
                    </m:sSup>
                    <m:sSub>
                      <m:sSubPr>
                        <m:ctrlPr>
                          <a:rPr lang="en-US" altLang="zh-CN" b="0" i="1" smtClean="0">
                            <a:latin typeface="Cambria Math"/>
                            <a:ea typeface="楷体_GB2312" pitchFamily="49" charset="-122"/>
                          </a:rPr>
                        </m:ctrlPr>
                      </m:sSubPr>
                      <m:e>
                        <m:acc>
                          <m:accPr>
                            <m:chr m:val="⃗"/>
                            <m:ctrlPr>
                              <a:rPr lang="en-US" altLang="zh-CN" b="0" i="1" smtClean="0">
                                <a:latin typeface="Cambria Math"/>
                                <a:ea typeface="楷体_GB2312" pitchFamily="49" charset="-122"/>
                              </a:rPr>
                            </m:ctrlPr>
                          </m:accPr>
                          <m:e>
                            <m:r>
                              <a:rPr lang="en-US" altLang="zh-CN" b="0" i="1" smtClean="0">
                                <a:latin typeface="Cambria Math"/>
                                <a:ea typeface="楷体_GB2312" pitchFamily="49" charset="-122"/>
                              </a:rPr>
                              <m:t>𝑥</m:t>
                            </m:r>
                          </m:e>
                        </m:acc>
                      </m:e>
                      <m:sub>
                        <m:r>
                          <a:rPr lang="en-US" altLang="zh-CN" b="0" i="1" smtClean="0">
                            <a:latin typeface="Cambria Math"/>
                            <a:ea typeface="楷体_GB2312" pitchFamily="49" charset="-122"/>
                          </a:rPr>
                          <m:t>𝑘</m:t>
                        </m:r>
                      </m:sub>
                    </m:sSub>
                  </m:oMath>
                </a14:m>
                <a:r>
                  <a:rPr lang="zh-CN" altLang="en-US" b="0" dirty="0" smtClean="0">
                    <a:latin typeface="Times New Roman" pitchFamily="18" charset="0"/>
                    <a:ea typeface="华文楷体" pitchFamily="2" charset="-122"/>
                  </a:rPr>
                  <a:t> </a:t>
                </a:r>
                <a:r>
                  <a:rPr lang="en-US" altLang="zh-CN" b="0" dirty="0" smtClean="0">
                    <a:latin typeface="Times New Roman" pitchFamily="18" charset="0"/>
                    <a:ea typeface="华文楷体" pitchFamily="2" charset="-122"/>
                  </a:rPr>
                  <a:t>for any </a:t>
                </a:r>
                <a14:m>
                  <m:oMath xmlns:m="http://schemas.openxmlformats.org/officeDocument/2006/math">
                    <m:sSub>
                      <m:sSubPr>
                        <m:ctrlPr>
                          <a:rPr lang="en-US" altLang="zh-CN" b="0" i="1">
                            <a:latin typeface="Cambria Math"/>
                            <a:ea typeface="楷体_GB2312" pitchFamily="49" charset="-122"/>
                          </a:rPr>
                        </m:ctrlPr>
                      </m:sSubPr>
                      <m:e>
                        <m:acc>
                          <m:accPr>
                            <m:chr m:val="⃗"/>
                            <m:ctrlPr>
                              <a:rPr lang="en-US" altLang="zh-CN" b="0" i="1">
                                <a:latin typeface="Cambria Math"/>
                                <a:ea typeface="楷体_GB2312" pitchFamily="49" charset="-122"/>
                              </a:rPr>
                            </m:ctrlPr>
                          </m:accPr>
                          <m:e>
                            <m:r>
                              <a:rPr lang="en-US" altLang="zh-CN" b="0" i="1">
                                <a:latin typeface="Cambria Math"/>
                                <a:ea typeface="楷体_GB2312" pitchFamily="49" charset="-122"/>
                              </a:rPr>
                              <m:t>𝑥</m:t>
                            </m:r>
                          </m:e>
                        </m:acc>
                      </m:e>
                      <m:sub>
                        <m:r>
                          <a:rPr lang="en-US" altLang="zh-CN" b="0" i="1">
                            <a:latin typeface="Cambria Math"/>
                            <a:ea typeface="楷体_GB2312" pitchFamily="49" charset="-122"/>
                          </a:rPr>
                          <m:t>𝑘</m:t>
                        </m:r>
                      </m:sub>
                    </m:sSub>
                  </m:oMath>
                </a14:m>
                <a:r>
                  <a:rPr lang="zh-CN" altLang="en-US" b="0" dirty="0" smtClean="0">
                    <a:latin typeface="Times New Roman" pitchFamily="18" charset="0"/>
                    <a:ea typeface="华文楷体" pitchFamily="2" charset="-122"/>
                  </a:rPr>
                  <a:t> </a:t>
                </a:r>
                <a:r>
                  <a:rPr lang="en-US" altLang="zh-CN" b="0" dirty="0" smtClean="0">
                    <a:latin typeface="Times New Roman" pitchFamily="18" charset="0"/>
                    <a:ea typeface="华文楷体" pitchFamily="2" charset="-122"/>
                  </a:rPr>
                  <a:t>such that </a:t>
                </a:r>
                <a14:m>
                  <m:oMath xmlns:m="http://schemas.openxmlformats.org/officeDocument/2006/math">
                    <m:sSub>
                      <m:sSubPr>
                        <m:ctrlPr>
                          <a:rPr lang="en-US" altLang="zh-CN" b="0" i="1">
                            <a:latin typeface="Cambria Math"/>
                            <a:ea typeface="楷体_GB2312" pitchFamily="49" charset="-122"/>
                          </a:rPr>
                        </m:ctrlPr>
                      </m:sSubPr>
                      <m:e>
                        <m:r>
                          <a:rPr lang="zh-CN" altLang="en-US" b="0" i="1">
                            <a:latin typeface="Cambria Math"/>
                            <a:ea typeface="楷体_GB2312" pitchFamily="49" charset="-122"/>
                          </a:rPr>
                          <m:t>𝛼</m:t>
                        </m:r>
                      </m:e>
                      <m:sub>
                        <m:r>
                          <a:rPr lang="en-US" altLang="zh-CN" b="0" i="1" smtClean="0">
                            <a:latin typeface="Cambria Math"/>
                            <a:ea typeface="楷体_GB2312" pitchFamily="49" charset="-122"/>
                          </a:rPr>
                          <m:t>𝑘</m:t>
                        </m:r>
                      </m:sub>
                    </m:sSub>
                    <m:r>
                      <a:rPr lang="en-US" altLang="zh-CN" b="0" i="1" smtClean="0">
                        <a:latin typeface="Cambria Math"/>
                        <a:ea typeface="Cambria Math"/>
                      </a:rPr>
                      <m:t>≠0</m:t>
                    </m:r>
                  </m:oMath>
                </a14:m>
                <a:endParaRPr lang="zh-CN" altLang="en-US" b="0" dirty="0">
                  <a:latin typeface="Times New Roman" pitchFamily="18" charset="0"/>
                  <a:ea typeface="华文楷体" pitchFamily="2" charset="-122"/>
                </a:endParaRPr>
              </a:p>
              <a:p>
                <a:pPr algn="just" eaLnBrk="1" hangingPunct="1">
                  <a:lnSpc>
                    <a:spcPct val="125000"/>
                  </a:lnSpc>
                </a:pPr>
                <a:r>
                  <a:rPr lang="zh-CN" altLang="en-US" b="0" dirty="0">
                    <a:latin typeface="Times New Roman" pitchFamily="18" charset="0"/>
                    <a:ea typeface="华文楷体" pitchFamily="2" charset="-122"/>
                  </a:rPr>
                  <a:t>非</a:t>
                </a:r>
                <a:r>
                  <a:rPr lang="zh-CN" altLang="en-US" b="0" dirty="0" smtClean="0">
                    <a:latin typeface="Times New Roman" pitchFamily="18" charset="0"/>
                    <a:ea typeface="华文楷体" pitchFamily="2" charset="-122"/>
                  </a:rPr>
                  <a:t>零</a:t>
                </a:r>
                <a14:m>
                  <m:oMath xmlns:m="http://schemas.openxmlformats.org/officeDocument/2006/math">
                    <m:sSub>
                      <m:sSubPr>
                        <m:ctrlPr>
                          <a:rPr lang="en-US" altLang="zh-CN" b="0" i="1">
                            <a:latin typeface="Cambria Math"/>
                            <a:ea typeface="楷体_GB2312" pitchFamily="49" charset="-122"/>
                          </a:rPr>
                        </m:ctrlPr>
                      </m:sSubPr>
                      <m:e>
                        <m:r>
                          <a:rPr lang="zh-CN" altLang="en-US" b="0" i="1">
                            <a:latin typeface="Cambria Math"/>
                            <a:ea typeface="楷体_GB2312" pitchFamily="49" charset="-122"/>
                          </a:rPr>
                          <m:t>𝛼</m:t>
                        </m:r>
                      </m:e>
                      <m:sub>
                        <m:r>
                          <a:rPr lang="en-US" altLang="zh-CN" b="0" i="1">
                            <a:latin typeface="Cambria Math"/>
                            <a:ea typeface="楷体_GB2312" pitchFamily="49" charset="-122"/>
                          </a:rPr>
                          <m:t>𝑖</m:t>
                        </m:r>
                      </m:sub>
                    </m:sSub>
                  </m:oMath>
                </a14:m>
                <a:r>
                  <a:rPr lang="zh-CN" altLang="en-US" b="0" dirty="0" smtClean="0">
                    <a:latin typeface="Times New Roman" pitchFamily="18" charset="0"/>
                    <a:ea typeface="华文楷体" pitchFamily="2" charset="-122"/>
                    <a:cs typeface="Times New Roman" panose="02020603050405020304" pitchFamily="18" charset="0"/>
                  </a:rPr>
                  <a:t>表明</a:t>
                </a:r>
                <a:r>
                  <a:rPr lang="zh-CN" altLang="en-US" b="0" dirty="0">
                    <a:latin typeface="Times New Roman" pitchFamily="18" charset="0"/>
                    <a:ea typeface="华文楷体" pitchFamily="2" charset="-122"/>
                    <a:cs typeface="Times New Roman" panose="02020603050405020304" pitchFamily="18" charset="0"/>
                  </a:rPr>
                  <a:t>对应的训练样本是支持向量</a:t>
                </a:r>
                <a:endParaRPr lang="en-US" altLang="zh-CN" b="0" dirty="0">
                  <a:latin typeface="Times New Roman" pitchFamily="18" charset="0"/>
                  <a:ea typeface="华文楷体" pitchFamily="2" charset="-122"/>
                </a:endParaRPr>
              </a:p>
              <a:p>
                <a:pPr algn="just" eaLnBrk="1" hangingPunct="1">
                  <a:lnSpc>
                    <a:spcPct val="125000"/>
                  </a:lnSpc>
                </a:pPr>
                <a:r>
                  <a:rPr lang="zh-CN" altLang="en-US" b="0" dirty="0">
                    <a:latin typeface="Times New Roman" pitchFamily="18" charset="0"/>
                    <a:ea typeface="华文楷体" pitchFamily="2" charset="-122"/>
                  </a:rPr>
                  <a:t>预测</a:t>
                </a:r>
                <a:r>
                  <a:rPr lang="zh-CN" altLang="en-US" b="0" dirty="0" smtClean="0">
                    <a:latin typeface="Times New Roman" pitchFamily="18" charset="0"/>
                    <a:ea typeface="华文楷体" pitchFamily="2" charset="-122"/>
                  </a:rPr>
                  <a:t>函数：</a:t>
                </a:r>
                <a14:m>
                  <m:oMath xmlns:m="http://schemas.openxmlformats.org/officeDocument/2006/math">
                    <m:r>
                      <a:rPr lang="en-US" altLang="zh-CN" b="0" i="1" smtClean="0">
                        <a:latin typeface="Cambria Math"/>
                        <a:ea typeface="楷体_GB2312" pitchFamily="49" charset="-122"/>
                      </a:rPr>
                      <m:t>𝑓</m:t>
                    </m:r>
                    <m:d>
                      <m:dPr>
                        <m:ctrlPr>
                          <a:rPr lang="en-US" altLang="zh-CN" b="0" i="1" smtClean="0">
                            <a:latin typeface="Cambria Math"/>
                            <a:ea typeface="楷体_GB2312" pitchFamily="49" charset="-122"/>
                          </a:rPr>
                        </m:ctrlPr>
                      </m:dPr>
                      <m:e>
                        <m:acc>
                          <m:accPr>
                            <m:chr m:val="⃗"/>
                            <m:ctrlPr>
                              <a:rPr lang="en-US" altLang="zh-CN" b="0" i="1" smtClean="0">
                                <a:latin typeface="Cambria Math"/>
                                <a:ea typeface="楷体_GB2312" pitchFamily="49" charset="-122"/>
                              </a:rPr>
                            </m:ctrlPr>
                          </m:accPr>
                          <m:e>
                            <m:r>
                              <a:rPr lang="en-US" altLang="zh-CN" b="0" i="1" smtClean="0">
                                <a:latin typeface="Cambria Math"/>
                                <a:ea typeface="楷体_GB2312" pitchFamily="49" charset="-122"/>
                              </a:rPr>
                              <m:t>𝑥</m:t>
                            </m:r>
                          </m:e>
                        </m:acc>
                      </m:e>
                    </m:d>
                    <m:r>
                      <a:rPr lang="en-US" altLang="zh-CN" b="0" i="1" smtClean="0">
                        <a:latin typeface="Cambria Math"/>
                        <a:ea typeface="楷体_GB2312" pitchFamily="49" charset="-122"/>
                      </a:rPr>
                      <m:t>=</m:t>
                    </m:r>
                    <m:nary>
                      <m:naryPr>
                        <m:chr m:val="∑"/>
                        <m:limLoc m:val="subSup"/>
                        <m:ctrlPr>
                          <a:rPr lang="en-US" altLang="zh-CN" b="0" i="1">
                            <a:latin typeface="Cambria Math"/>
                            <a:ea typeface="楷体_GB2312" pitchFamily="49" charset="-122"/>
                          </a:rPr>
                        </m:ctrlPr>
                      </m:naryPr>
                      <m:sub>
                        <m:r>
                          <m:rPr>
                            <m:brk m:alnAt="1"/>
                          </m:rPr>
                          <a:rPr lang="en-US" altLang="zh-CN" b="0" i="1" smtClean="0">
                            <a:latin typeface="Cambria Math"/>
                            <a:ea typeface="楷体_GB2312" pitchFamily="49" charset="-122"/>
                          </a:rPr>
                          <m:t>𝑖</m:t>
                        </m:r>
                        <m:r>
                          <a:rPr lang="en-US" altLang="zh-CN" b="0" i="1">
                            <a:latin typeface="Cambria Math"/>
                            <a:ea typeface="楷体_GB2312" pitchFamily="49" charset="-122"/>
                          </a:rPr>
                          <m:t>=1</m:t>
                        </m:r>
                      </m:sub>
                      <m:sup>
                        <m:r>
                          <a:rPr lang="en-US" altLang="zh-CN" b="0" i="1">
                            <a:latin typeface="Cambria Math"/>
                            <a:ea typeface="楷体_GB2312" pitchFamily="49" charset="-122"/>
                          </a:rPr>
                          <m:t>𝑁</m:t>
                        </m:r>
                      </m:sup>
                      <m:e>
                        <m:sSub>
                          <m:sSubPr>
                            <m:ctrlPr>
                              <a:rPr lang="en-US" altLang="zh-CN" b="0" i="1">
                                <a:latin typeface="Cambria Math"/>
                                <a:ea typeface="楷体_GB2312" pitchFamily="49" charset="-122"/>
                              </a:rPr>
                            </m:ctrlPr>
                          </m:sSubPr>
                          <m:e>
                            <m:r>
                              <a:rPr lang="zh-CN" altLang="en-US" b="0" i="1">
                                <a:latin typeface="Cambria Math"/>
                                <a:ea typeface="楷体_GB2312" pitchFamily="49" charset="-122"/>
                              </a:rPr>
                              <m:t>𝛼</m:t>
                            </m:r>
                          </m:e>
                          <m:sub>
                            <m:r>
                              <a:rPr lang="en-US" altLang="zh-CN" b="0" i="1">
                                <a:latin typeface="Cambria Math"/>
                                <a:ea typeface="楷体_GB2312" pitchFamily="49" charset="-122"/>
                              </a:rPr>
                              <m:t>𝑖</m:t>
                            </m:r>
                          </m:sub>
                        </m:sSub>
                        <m:sSub>
                          <m:sSubPr>
                            <m:ctrlPr>
                              <a:rPr lang="en-US" altLang="zh-CN" b="0" i="1">
                                <a:latin typeface="Cambria Math"/>
                                <a:ea typeface="楷体_GB2312" pitchFamily="49" charset="-122"/>
                              </a:rPr>
                            </m:ctrlPr>
                          </m:sSubPr>
                          <m:e>
                            <m:r>
                              <a:rPr lang="en-US" altLang="zh-CN" b="0" i="1">
                                <a:latin typeface="Cambria Math"/>
                                <a:ea typeface="楷体_GB2312" pitchFamily="49" charset="-122"/>
                              </a:rPr>
                              <m:t>𝑦</m:t>
                            </m:r>
                          </m:e>
                          <m:sub>
                            <m:r>
                              <a:rPr lang="en-US" altLang="zh-CN" b="0" i="1">
                                <a:latin typeface="Cambria Math"/>
                                <a:ea typeface="楷体_GB2312" pitchFamily="49" charset="-122"/>
                              </a:rPr>
                              <m:t>𝑖</m:t>
                            </m:r>
                          </m:sub>
                        </m:sSub>
                        <m:sSubSup>
                          <m:sSubSupPr>
                            <m:ctrlPr>
                              <a:rPr lang="en-US" altLang="zh-CN" b="0" i="1">
                                <a:solidFill>
                                  <a:srgbClr val="FF0000"/>
                                </a:solidFill>
                                <a:latin typeface="Cambria Math"/>
                                <a:ea typeface="华文楷体" pitchFamily="2" charset="-122"/>
                              </a:rPr>
                            </m:ctrlPr>
                          </m:sSubSupPr>
                          <m:e>
                            <m:acc>
                              <m:accPr>
                                <m:chr m:val="⃗"/>
                                <m:ctrlPr>
                                  <a:rPr lang="en-US" altLang="zh-CN" b="0" i="1">
                                    <a:solidFill>
                                      <a:srgbClr val="FF0000"/>
                                    </a:solidFill>
                                    <a:latin typeface="Cambria Math"/>
                                    <a:ea typeface="华文楷体" pitchFamily="2" charset="-122"/>
                                  </a:rPr>
                                </m:ctrlPr>
                              </m:accPr>
                              <m:e>
                                <m:r>
                                  <a:rPr lang="en-US" altLang="zh-CN" b="0" i="1">
                                    <a:solidFill>
                                      <a:srgbClr val="FF0000"/>
                                    </a:solidFill>
                                    <a:latin typeface="Cambria Math"/>
                                    <a:ea typeface="华文楷体" pitchFamily="2" charset="-122"/>
                                  </a:rPr>
                                  <m:t>𝑥</m:t>
                                </m:r>
                              </m:e>
                            </m:acc>
                          </m:e>
                          <m:sub>
                            <m:r>
                              <a:rPr lang="en-US" altLang="zh-CN" b="0" i="1">
                                <a:solidFill>
                                  <a:srgbClr val="FF0000"/>
                                </a:solidFill>
                                <a:latin typeface="Cambria Math"/>
                                <a:ea typeface="华文楷体" pitchFamily="2" charset="-122"/>
                              </a:rPr>
                              <m:t>𝑖</m:t>
                            </m:r>
                          </m:sub>
                          <m:sup>
                            <m:r>
                              <m:rPr>
                                <m:sty m:val="p"/>
                              </m:rPr>
                              <a:rPr lang="en-US" altLang="zh-CN" b="0">
                                <a:solidFill>
                                  <a:srgbClr val="FF0000"/>
                                </a:solidFill>
                                <a:latin typeface="Cambria Math"/>
                                <a:ea typeface="华文楷体" pitchFamily="2" charset="-122"/>
                              </a:rPr>
                              <m:t>T</m:t>
                            </m:r>
                          </m:sup>
                        </m:sSubSup>
                        <m:acc>
                          <m:accPr>
                            <m:chr m:val="⃗"/>
                            <m:ctrlPr>
                              <a:rPr lang="en-US" altLang="zh-CN" b="0" i="1" smtClean="0">
                                <a:solidFill>
                                  <a:srgbClr val="FF0000"/>
                                </a:solidFill>
                                <a:latin typeface="Cambria Math"/>
                                <a:ea typeface="楷体_GB2312" pitchFamily="49" charset="-122"/>
                              </a:rPr>
                            </m:ctrlPr>
                          </m:accPr>
                          <m:e>
                            <m:r>
                              <a:rPr lang="en-US" altLang="zh-CN" b="0" i="1" smtClean="0">
                                <a:solidFill>
                                  <a:srgbClr val="FF0000"/>
                                </a:solidFill>
                                <a:latin typeface="Cambria Math"/>
                                <a:ea typeface="楷体_GB2312" pitchFamily="49" charset="-122"/>
                              </a:rPr>
                              <m:t>𝑥</m:t>
                            </m:r>
                          </m:e>
                        </m:acc>
                      </m:e>
                    </m:nary>
                    <m:r>
                      <a:rPr lang="en-US" altLang="zh-CN" b="0" i="1" smtClean="0">
                        <a:latin typeface="Cambria Math"/>
                        <a:ea typeface="楷体_GB2312" pitchFamily="49" charset="-122"/>
                      </a:rPr>
                      <m:t>+</m:t>
                    </m:r>
                    <m:r>
                      <a:rPr lang="en-US" altLang="zh-CN" b="0" i="1" smtClean="0">
                        <a:latin typeface="Cambria Math"/>
                        <a:ea typeface="楷体_GB2312" pitchFamily="49" charset="-122"/>
                      </a:rPr>
                      <m:t>𝑏</m:t>
                    </m:r>
                  </m:oMath>
                </a14:m>
                <a:endParaRPr lang="zh-CN" altLang="en-US" b="0" dirty="0">
                  <a:latin typeface="Times New Roman" pitchFamily="18" charset="0"/>
                  <a:ea typeface="华文楷体" pitchFamily="2" charset="-122"/>
                </a:endParaRPr>
              </a:p>
              <a:p>
                <a:pPr algn="just" eaLnBrk="1" hangingPunct="1">
                  <a:lnSpc>
                    <a:spcPct val="125000"/>
                  </a:lnSpc>
                </a:pPr>
                <a:r>
                  <a:rPr lang="zh-CN" altLang="en-US" b="0" dirty="0" smtClean="0">
                    <a:latin typeface="Times New Roman" pitchFamily="18" charset="0"/>
                    <a:ea typeface="华文楷体" pitchFamily="2" charset="-122"/>
                  </a:rPr>
                  <a:t>注意</a:t>
                </a:r>
                <a:r>
                  <a:rPr lang="zh-CN" altLang="en-US" b="0" dirty="0">
                    <a:latin typeface="Times New Roman" pitchFamily="18" charset="0"/>
                    <a:ea typeface="华文楷体" pitchFamily="2" charset="-122"/>
                  </a:rPr>
                  <a:t>：</a:t>
                </a:r>
                <a:endParaRPr lang="zh-CN" altLang="en-US" b="0" dirty="0" smtClean="0">
                  <a:latin typeface="Times New Roman" pitchFamily="18" charset="0"/>
                  <a:ea typeface="华文楷体" pitchFamily="2" charset="-122"/>
                </a:endParaRPr>
              </a:p>
              <a:p>
                <a:pPr lvl="1" algn="just" eaLnBrk="1" hangingPunct="1">
                  <a:lnSpc>
                    <a:spcPct val="125000"/>
                  </a:lnSpc>
                </a:pPr>
                <a:r>
                  <a:rPr lang="zh-CN" altLang="en-US" sz="2800" b="0" dirty="0" smtClean="0">
                    <a:latin typeface="Times New Roman" pitchFamily="18" charset="0"/>
                    <a:ea typeface="华文楷体" pitchFamily="2" charset="-122"/>
                  </a:rPr>
                  <a:t>未</a:t>
                </a:r>
                <a:r>
                  <a:rPr lang="zh-CN" altLang="en-US" sz="2800" b="0" dirty="0">
                    <a:latin typeface="Times New Roman" pitchFamily="18" charset="0"/>
                    <a:ea typeface="华文楷体" pitchFamily="2" charset="-122"/>
                  </a:rPr>
                  <a:t>见样本</a:t>
                </a:r>
                <a14:m>
                  <m:oMath xmlns:m="http://schemas.openxmlformats.org/officeDocument/2006/math">
                    <m:acc>
                      <m:accPr>
                        <m:chr m:val="⃗"/>
                        <m:ctrlPr>
                          <a:rPr lang="en-US" altLang="zh-CN" sz="2800" b="0" i="1">
                            <a:solidFill>
                              <a:srgbClr val="FF0000"/>
                            </a:solidFill>
                            <a:latin typeface="Cambria Math"/>
                            <a:ea typeface="楷体_GB2312" pitchFamily="49" charset="-122"/>
                          </a:rPr>
                        </m:ctrlPr>
                      </m:accPr>
                      <m:e>
                        <m:r>
                          <a:rPr lang="en-US" altLang="zh-CN" sz="2800" b="0" i="1">
                            <a:solidFill>
                              <a:srgbClr val="FF0000"/>
                            </a:solidFill>
                            <a:latin typeface="Cambria Math"/>
                            <a:ea typeface="楷体_GB2312" pitchFamily="49" charset="-122"/>
                          </a:rPr>
                          <m:t>𝑥</m:t>
                        </m:r>
                      </m:e>
                    </m:acc>
                  </m:oMath>
                </a14:m>
                <a:r>
                  <a:rPr lang="zh-CN" altLang="en-US" sz="2800" b="0" dirty="0">
                    <a:latin typeface="Times New Roman" pitchFamily="18" charset="0"/>
                    <a:ea typeface="华文楷体" pitchFamily="2" charset="-122"/>
                  </a:rPr>
                  <a:t>的类别仅仅依赖于支持向量</a:t>
                </a:r>
                <a14:m>
                  <m:oMath xmlns:m="http://schemas.openxmlformats.org/officeDocument/2006/math">
                    <m:sSub>
                      <m:sSubPr>
                        <m:ctrlPr>
                          <a:rPr lang="en-US" altLang="zh-CN" sz="2800" b="0" i="1">
                            <a:latin typeface="Cambria Math"/>
                            <a:ea typeface="楷体_GB2312" pitchFamily="49" charset="-122"/>
                          </a:rPr>
                        </m:ctrlPr>
                      </m:sSubPr>
                      <m:e>
                        <m:acc>
                          <m:accPr>
                            <m:chr m:val="⃗"/>
                            <m:ctrlPr>
                              <a:rPr lang="en-US" altLang="zh-CN" sz="2800" b="0" i="1">
                                <a:latin typeface="Cambria Math"/>
                                <a:ea typeface="楷体_GB2312" pitchFamily="49" charset="-122"/>
                              </a:rPr>
                            </m:ctrlPr>
                          </m:accPr>
                          <m:e>
                            <m:r>
                              <a:rPr lang="en-US" altLang="zh-CN" sz="2800" b="0" i="1">
                                <a:latin typeface="Cambria Math"/>
                                <a:ea typeface="楷体_GB2312" pitchFamily="49" charset="-122"/>
                              </a:rPr>
                              <m:t>𝑥</m:t>
                            </m:r>
                          </m:e>
                        </m:acc>
                      </m:e>
                      <m:sub>
                        <m:r>
                          <a:rPr lang="en-US" altLang="zh-CN" sz="2800" b="0" i="1">
                            <a:latin typeface="Cambria Math"/>
                            <a:ea typeface="楷体_GB2312" pitchFamily="49" charset="-122"/>
                          </a:rPr>
                          <m:t>𝑖</m:t>
                        </m:r>
                      </m:sub>
                    </m:sSub>
                  </m:oMath>
                </a14:m>
                <a:r>
                  <a:rPr lang="zh-CN" altLang="en-US" sz="2800" b="0" dirty="0">
                    <a:latin typeface="Times New Roman" pitchFamily="18" charset="0"/>
                    <a:ea typeface="华文楷体" pitchFamily="2" charset="-122"/>
                  </a:rPr>
                  <a:t>与未见样本</a:t>
                </a:r>
                <a14:m>
                  <m:oMath xmlns:m="http://schemas.openxmlformats.org/officeDocument/2006/math">
                    <m:acc>
                      <m:accPr>
                        <m:chr m:val="⃗"/>
                        <m:ctrlPr>
                          <a:rPr lang="en-US" altLang="zh-CN" sz="2800" b="0" i="1">
                            <a:solidFill>
                              <a:srgbClr val="FF0000"/>
                            </a:solidFill>
                            <a:latin typeface="Cambria Math"/>
                            <a:ea typeface="楷体_GB2312" pitchFamily="49" charset="-122"/>
                          </a:rPr>
                        </m:ctrlPr>
                      </m:accPr>
                      <m:e>
                        <m:r>
                          <a:rPr lang="en-US" altLang="zh-CN" sz="2800" b="0" i="1">
                            <a:solidFill>
                              <a:srgbClr val="FF0000"/>
                            </a:solidFill>
                            <a:latin typeface="Cambria Math"/>
                            <a:ea typeface="楷体_GB2312" pitchFamily="49" charset="-122"/>
                          </a:rPr>
                          <m:t>𝑥</m:t>
                        </m:r>
                      </m:e>
                    </m:acc>
                  </m:oMath>
                </a14:m>
                <a:r>
                  <a:rPr lang="zh-CN" altLang="en-US" sz="2800" b="0" dirty="0">
                    <a:latin typeface="Times New Roman" pitchFamily="18" charset="0"/>
                    <a:ea typeface="华文楷体" pitchFamily="2" charset="-122"/>
                  </a:rPr>
                  <a:t>间的点积</a:t>
                </a:r>
              </a:p>
              <a:p>
                <a:pPr lvl="1" algn="just" eaLnBrk="1" hangingPunct="1">
                  <a:lnSpc>
                    <a:spcPct val="125000"/>
                  </a:lnSpc>
                </a:pPr>
                <a:r>
                  <a:rPr lang="zh-CN" altLang="en-US" sz="2800" b="0" dirty="0">
                    <a:latin typeface="Times New Roman" pitchFamily="18" charset="0"/>
                    <a:ea typeface="华文楷体" pitchFamily="2" charset="-122"/>
                  </a:rPr>
                  <a:t>优化问题的求解也涉及到所有训练样本对间的点积运算</a:t>
                </a:r>
              </a:p>
            </p:txBody>
          </p:sp>
        </mc:Choice>
        <mc:Fallback xmlns="">
          <p:sp>
            <p:nvSpPr>
              <p:cNvPr id="18436" name="Rectangle 3"/>
              <p:cNvSpPr>
                <a:spLocks noRot="1" noChangeAspect="1" noMove="1" noResize="1" noEditPoints="1" noAdjustHandles="1" noChangeArrowheads="1" noChangeShapeType="1" noTextEdit="1"/>
              </p:cNvSpPr>
              <p:nvPr/>
            </p:nvSpPr>
            <p:spPr bwMode="auto">
              <a:xfrm>
                <a:off x="507934" y="1208088"/>
                <a:ext cx="10971372" cy="5029200"/>
              </a:xfrm>
              <a:prstGeom prst="rect">
                <a:avLst/>
              </a:prstGeom>
              <a:blipFill rotWithShape="1">
                <a:blip r:embed="rId2"/>
                <a:stretch>
                  <a:fillRect l="-944" b="-1212"/>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3549055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zh-CN" altLang="en-US" sz="4000" b="1" smtClean="0">
                <a:latin typeface="Times New Roman" panose="02020603050405020304" pitchFamily="18" charset="0"/>
                <a:ea typeface="微软雅黑" panose="020B0503020204020204" pitchFamily="34" charset="-122"/>
              </a:rPr>
              <a:t>受噪声污染的数据集</a:t>
            </a:r>
          </a:p>
        </p:txBody>
      </p:sp>
      <p:sp>
        <p:nvSpPr>
          <p:cNvPr id="19460" name="Rectangle 3"/>
          <p:cNvSpPr>
            <a:spLocks noChangeArrowheads="1"/>
          </p:cNvSpPr>
          <p:nvPr/>
        </p:nvSpPr>
        <p:spPr bwMode="auto">
          <a:xfrm>
            <a:off x="5733304" y="1522413"/>
            <a:ext cx="599362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pPr>
            <a:r>
              <a:rPr lang="zh-CN" altLang="en-US" b="0" dirty="0">
                <a:latin typeface="Times New Roman" pitchFamily="18" charset="0"/>
                <a:ea typeface="华文楷体" pitchFamily="2" charset="-122"/>
              </a:rPr>
              <a:t>硬间隔：目前</a:t>
            </a:r>
            <a:r>
              <a:rPr lang="zh-CN" altLang="en-US" b="0" dirty="0" smtClean="0">
                <a:latin typeface="Times New Roman" pitchFamily="18" charset="0"/>
                <a:ea typeface="华文楷体" pitchFamily="2" charset="-122"/>
              </a:rPr>
              <a:t>为止我们</a:t>
            </a:r>
            <a:r>
              <a:rPr lang="zh-CN" altLang="en-US" b="0" dirty="0">
                <a:latin typeface="Times New Roman" pitchFamily="18" charset="0"/>
                <a:ea typeface="华文楷体" pitchFamily="2" charset="-122"/>
              </a:rPr>
              <a:t>要求所有训练样本均被正确</a:t>
            </a:r>
            <a:r>
              <a:rPr lang="zh-CN" altLang="en-US" b="0" dirty="0" smtClean="0">
                <a:latin typeface="Times New Roman" pitchFamily="18" charset="0"/>
                <a:ea typeface="华文楷体" pitchFamily="2" charset="-122"/>
              </a:rPr>
              <a:t>分类</a:t>
            </a:r>
            <a:endParaRPr lang="en-US" altLang="zh-CN" b="0" dirty="0" smtClean="0">
              <a:latin typeface="Times New Roman" pitchFamily="18" charset="0"/>
              <a:ea typeface="华文楷体" pitchFamily="2" charset="-122"/>
            </a:endParaRPr>
          </a:p>
          <a:p>
            <a:pPr lvl="1" algn="just" eaLnBrk="1" hangingPunct="1">
              <a:lnSpc>
                <a:spcPct val="125000"/>
              </a:lnSpc>
            </a:pPr>
            <a:r>
              <a:rPr lang="zh-CN" altLang="en-US" sz="2800" b="0" dirty="0">
                <a:latin typeface="Times New Roman" pitchFamily="18" charset="0"/>
                <a:ea typeface="华文楷体" pitchFamily="2" charset="-122"/>
              </a:rPr>
              <a:t>即训练误差为</a:t>
            </a:r>
            <a:r>
              <a:rPr lang="en-US" altLang="zh-CN" sz="2800" b="0" dirty="0" smtClean="0">
                <a:latin typeface="Times New Roman" pitchFamily="18" charset="0"/>
                <a:ea typeface="华文楷体" pitchFamily="2" charset="-122"/>
              </a:rPr>
              <a:t>0</a:t>
            </a:r>
            <a:endParaRPr lang="en-US" altLang="zh-CN" b="0" dirty="0">
              <a:latin typeface="Times New Roman" pitchFamily="18" charset="0"/>
              <a:ea typeface="华文楷体" pitchFamily="2" charset="-122"/>
            </a:endParaRPr>
          </a:p>
          <a:p>
            <a:pPr algn="just" eaLnBrk="1" hangingPunct="1">
              <a:lnSpc>
                <a:spcPct val="125000"/>
              </a:lnSpc>
            </a:pPr>
            <a:r>
              <a:rPr lang="zh-CN" altLang="en-US" b="0" dirty="0" smtClean="0">
                <a:latin typeface="Times New Roman" pitchFamily="18" charset="0"/>
                <a:ea typeface="华文楷体" pitchFamily="2" charset="-122"/>
              </a:rPr>
              <a:t>如果</a:t>
            </a:r>
            <a:r>
              <a:rPr lang="zh-CN" altLang="en-US" b="0" dirty="0">
                <a:latin typeface="Times New Roman" pitchFamily="18" charset="0"/>
                <a:ea typeface="华文楷体" pitchFamily="2" charset="-122"/>
              </a:rPr>
              <a:t>训练数据有噪声，那么应该怎么办</a:t>
            </a:r>
            <a:r>
              <a:rPr lang="zh-CN" altLang="en-US" b="0" dirty="0" smtClean="0">
                <a:latin typeface="Times New Roman" pitchFamily="18" charset="0"/>
                <a:ea typeface="华文楷体" pitchFamily="2" charset="-122"/>
              </a:rPr>
              <a:t>？</a:t>
            </a:r>
            <a:endParaRPr lang="en-US" altLang="zh-CN" b="0" dirty="0" smtClean="0">
              <a:latin typeface="Times New Roman" pitchFamily="18" charset="0"/>
              <a:ea typeface="华文楷体" pitchFamily="2" charset="-122"/>
            </a:endParaRPr>
          </a:p>
          <a:p>
            <a:pPr lvl="1" algn="just" eaLnBrk="1" hangingPunct="1">
              <a:lnSpc>
                <a:spcPct val="125000"/>
              </a:lnSpc>
            </a:pPr>
            <a:r>
              <a:rPr lang="zh-CN" altLang="en-US" sz="2200" b="0" dirty="0" smtClean="0">
                <a:latin typeface="Times New Roman" pitchFamily="18" charset="0"/>
                <a:ea typeface="华文楷体" pitchFamily="2" charset="-122"/>
              </a:rPr>
              <a:t>方案</a:t>
            </a:r>
            <a:r>
              <a:rPr lang="en-US" altLang="zh-CN" sz="2200" b="0" dirty="0">
                <a:latin typeface="Times New Roman" pitchFamily="18" charset="0"/>
                <a:ea typeface="华文楷体" pitchFamily="2" charset="-122"/>
              </a:rPr>
              <a:t>1</a:t>
            </a:r>
            <a:r>
              <a:rPr lang="zh-CN" altLang="en-US" sz="2200" b="0" dirty="0" smtClean="0">
                <a:latin typeface="Times New Roman" pitchFamily="18" charset="0"/>
                <a:ea typeface="华文楷体" pitchFamily="2" charset="-122"/>
              </a:rPr>
              <a:t>：核函数</a:t>
            </a:r>
            <a:r>
              <a:rPr lang="zh-CN" altLang="en-US" sz="2200" b="0" dirty="0">
                <a:latin typeface="Times New Roman" pitchFamily="18" charset="0"/>
                <a:ea typeface="华文楷体" pitchFamily="2" charset="-122"/>
              </a:rPr>
              <a:t>（</a:t>
            </a:r>
            <a:r>
              <a:rPr lang="en-US" altLang="zh-CN" sz="2200" b="0" dirty="0">
                <a:latin typeface="Times New Roman" pitchFamily="18" charset="0"/>
                <a:ea typeface="华文楷体" pitchFamily="2" charset="-122"/>
              </a:rPr>
              <a:t>kernel function</a:t>
            </a:r>
            <a:r>
              <a:rPr lang="zh-CN" altLang="en-US" sz="2200" b="0" dirty="0">
                <a:latin typeface="Times New Roman" pitchFamily="18" charset="0"/>
                <a:ea typeface="华文楷体" pitchFamily="2" charset="-122"/>
              </a:rPr>
              <a:t>）</a:t>
            </a:r>
            <a:endParaRPr lang="en-US" altLang="zh-CN" sz="2200" b="0" dirty="0">
              <a:latin typeface="Times New Roman" pitchFamily="18" charset="0"/>
              <a:ea typeface="华文楷体" pitchFamily="2" charset="-122"/>
            </a:endParaRPr>
          </a:p>
        </p:txBody>
      </p:sp>
      <p:sp>
        <p:nvSpPr>
          <p:cNvPr id="867372" name="Rectangle 44"/>
          <p:cNvSpPr>
            <a:spLocks noChangeArrowheads="1"/>
          </p:cNvSpPr>
          <p:nvPr/>
        </p:nvSpPr>
        <p:spPr bwMode="auto">
          <a:xfrm>
            <a:off x="5079339" y="5562600"/>
            <a:ext cx="6806314"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sz="3200" dirty="0">
                <a:solidFill>
                  <a:srgbClr val="FF0000"/>
                </a:solidFill>
                <a:latin typeface="Times New Roman" panose="02020603050405020304" pitchFamily="18" charset="0"/>
                <a:ea typeface="华文楷体" pitchFamily="2" charset="-122"/>
              </a:rPr>
              <a:t>过拟合（</a:t>
            </a:r>
            <a:r>
              <a:rPr lang="en-US" altLang="zh-CN" sz="3200" dirty="0">
                <a:solidFill>
                  <a:srgbClr val="FF0000"/>
                </a:solidFill>
                <a:latin typeface="Times New Roman" panose="02020603050405020304" pitchFamily="18" charset="0"/>
                <a:ea typeface="华文楷体" pitchFamily="2" charset="-122"/>
              </a:rPr>
              <a:t>OVERFITTING</a:t>
            </a:r>
            <a:r>
              <a:rPr lang="zh-CN" altLang="en-US" sz="3200" dirty="0">
                <a:solidFill>
                  <a:srgbClr val="FF0000"/>
                </a:solidFill>
                <a:latin typeface="Times New Roman" panose="02020603050405020304" pitchFamily="18" charset="0"/>
                <a:ea typeface="华文楷体" pitchFamily="2" charset="-122"/>
              </a:rPr>
              <a:t>）</a:t>
            </a:r>
            <a:r>
              <a:rPr lang="en-US" altLang="zh-CN" sz="3200" dirty="0">
                <a:solidFill>
                  <a:srgbClr val="FF0000"/>
                </a:solidFill>
                <a:latin typeface="Times New Roman" panose="02020603050405020304" pitchFamily="18" charset="0"/>
                <a:ea typeface="华文楷体" pitchFamily="2" charset="-122"/>
              </a:rPr>
              <a:t>!</a:t>
            </a:r>
          </a:p>
        </p:txBody>
      </p:sp>
      <p:grpSp>
        <p:nvGrpSpPr>
          <p:cNvPr id="51" name="Group 4"/>
          <p:cNvGrpSpPr>
            <a:grpSpLocks/>
          </p:cNvGrpSpPr>
          <p:nvPr/>
        </p:nvGrpSpPr>
        <p:grpSpPr bwMode="auto">
          <a:xfrm>
            <a:off x="571500" y="2479675"/>
            <a:ext cx="3657600" cy="3581400"/>
            <a:chOff x="1536" y="1344"/>
            <a:chExt cx="2304" cy="2256"/>
          </a:xfrm>
        </p:grpSpPr>
        <p:sp>
          <p:nvSpPr>
            <p:cNvPr id="52" name="Line 5"/>
            <p:cNvSpPr>
              <a:spLocks noChangeShapeType="1"/>
            </p:cNvSpPr>
            <p:nvPr/>
          </p:nvSpPr>
          <p:spPr bwMode="auto">
            <a:xfrm>
              <a:off x="1632" y="1392"/>
              <a:ext cx="0" cy="2208"/>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zh-CN" altLang="en-US"/>
            </a:p>
          </p:txBody>
        </p:sp>
        <p:sp>
          <p:nvSpPr>
            <p:cNvPr id="53" name="Line 6"/>
            <p:cNvSpPr>
              <a:spLocks noChangeShapeType="1"/>
            </p:cNvSpPr>
            <p:nvPr/>
          </p:nvSpPr>
          <p:spPr bwMode="auto">
            <a:xfrm flipV="1">
              <a:off x="1536" y="3504"/>
              <a:ext cx="2304" cy="0"/>
            </a:xfrm>
            <a:prstGeom prst="line">
              <a:avLst/>
            </a:prstGeom>
            <a:noFill/>
            <a:ln w="381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54" name="Oval 7"/>
            <p:cNvSpPr>
              <a:spLocks noChangeAspect="1" noChangeArrowheads="1"/>
            </p:cNvSpPr>
            <p:nvPr/>
          </p:nvSpPr>
          <p:spPr bwMode="auto">
            <a:xfrm>
              <a:off x="2342" y="3170"/>
              <a:ext cx="38" cy="3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5" name="Oval 8"/>
            <p:cNvSpPr>
              <a:spLocks noChangeAspect="1" noChangeArrowheads="1"/>
            </p:cNvSpPr>
            <p:nvPr/>
          </p:nvSpPr>
          <p:spPr bwMode="auto">
            <a:xfrm>
              <a:off x="1566" y="2459"/>
              <a:ext cx="38" cy="3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6" name="Oval 9"/>
            <p:cNvSpPr>
              <a:spLocks noChangeAspect="1" noChangeArrowheads="1"/>
            </p:cNvSpPr>
            <p:nvPr/>
          </p:nvSpPr>
          <p:spPr bwMode="auto">
            <a:xfrm>
              <a:off x="2734" y="1773"/>
              <a:ext cx="38" cy="3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7" name="Oval 10"/>
            <p:cNvSpPr>
              <a:spLocks noChangeAspect="1" noChangeArrowheads="1"/>
            </p:cNvSpPr>
            <p:nvPr/>
          </p:nvSpPr>
          <p:spPr bwMode="auto">
            <a:xfrm>
              <a:off x="2774" y="2290"/>
              <a:ext cx="38" cy="3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8" name="Oval 11"/>
            <p:cNvSpPr>
              <a:spLocks noChangeAspect="1" noChangeArrowheads="1"/>
            </p:cNvSpPr>
            <p:nvPr/>
          </p:nvSpPr>
          <p:spPr bwMode="auto">
            <a:xfrm>
              <a:off x="2148" y="1678"/>
              <a:ext cx="38" cy="3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9" name="Oval 12"/>
            <p:cNvSpPr>
              <a:spLocks noChangeAspect="1" noChangeArrowheads="1"/>
            </p:cNvSpPr>
            <p:nvPr/>
          </p:nvSpPr>
          <p:spPr bwMode="auto">
            <a:xfrm>
              <a:off x="2448" y="2352"/>
              <a:ext cx="34" cy="3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0" name="Oval 13"/>
            <p:cNvSpPr>
              <a:spLocks noChangeAspect="1" noChangeArrowheads="1"/>
            </p:cNvSpPr>
            <p:nvPr/>
          </p:nvSpPr>
          <p:spPr bwMode="auto">
            <a:xfrm>
              <a:off x="1920" y="1968"/>
              <a:ext cx="38" cy="37"/>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1" name="Oval 14"/>
            <p:cNvSpPr>
              <a:spLocks noChangeAspect="1" noChangeArrowheads="1"/>
            </p:cNvSpPr>
            <p:nvPr/>
          </p:nvSpPr>
          <p:spPr bwMode="auto">
            <a:xfrm>
              <a:off x="3216" y="2592"/>
              <a:ext cx="38" cy="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2" name="Oval 15"/>
            <p:cNvSpPr>
              <a:spLocks noChangeAspect="1" noChangeArrowheads="1"/>
            </p:cNvSpPr>
            <p:nvPr/>
          </p:nvSpPr>
          <p:spPr bwMode="auto">
            <a:xfrm rot="-1118274">
              <a:off x="2449" y="2799"/>
              <a:ext cx="34" cy="3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3" name="Oval 16"/>
            <p:cNvSpPr>
              <a:spLocks noChangeAspect="1" noChangeArrowheads="1"/>
            </p:cNvSpPr>
            <p:nvPr/>
          </p:nvSpPr>
          <p:spPr bwMode="auto">
            <a:xfrm rot="-1118274">
              <a:off x="3782" y="2034"/>
              <a:ext cx="38" cy="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4" name="Oval 17"/>
            <p:cNvSpPr>
              <a:spLocks noChangeAspect="1" noChangeArrowheads="1"/>
            </p:cNvSpPr>
            <p:nvPr/>
          </p:nvSpPr>
          <p:spPr bwMode="auto">
            <a:xfrm rot="-1118274">
              <a:off x="3336" y="2863"/>
              <a:ext cx="38" cy="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5" name="Oval 18"/>
            <p:cNvSpPr>
              <a:spLocks noChangeAspect="1" noChangeArrowheads="1"/>
            </p:cNvSpPr>
            <p:nvPr/>
          </p:nvSpPr>
          <p:spPr bwMode="auto">
            <a:xfrm rot="-1118274">
              <a:off x="1968" y="1680"/>
              <a:ext cx="38" cy="3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6" name="Oval 19"/>
            <p:cNvSpPr>
              <a:spLocks noChangeAspect="1" noChangeArrowheads="1"/>
            </p:cNvSpPr>
            <p:nvPr/>
          </p:nvSpPr>
          <p:spPr bwMode="auto">
            <a:xfrm rot="-1118274">
              <a:off x="2968" y="2258"/>
              <a:ext cx="38" cy="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7" name="Oval 20"/>
            <p:cNvSpPr>
              <a:spLocks noChangeAspect="1" noChangeArrowheads="1"/>
            </p:cNvSpPr>
            <p:nvPr/>
          </p:nvSpPr>
          <p:spPr bwMode="auto">
            <a:xfrm rot="-1118274">
              <a:off x="3696" y="2832"/>
              <a:ext cx="38" cy="30"/>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8" name="Oval 21"/>
            <p:cNvSpPr>
              <a:spLocks noChangeAspect="1" noChangeArrowheads="1"/>
            </p:cNvSpPr>
            <p:nvPr/>
          </p:nvSpPr>
          <p:spPr bwMode="auto">
            <a:xfrm rot="-1118274">
              <a:off x="1962" y="2293"/>
              <a:ext cx="38" cy="3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9" name="Oval 22"/>
            <p:cNvSpPr>
              <a:spLocks noChangeAspect="1" noChangeArrowheads="1"/>
            </p:cNvSpPr>
            <p:nvPr/>
          </p:nvSpPr>
          <p:spPr bwMode="auto">
            <a:xfrm rot="5895381">
              <a:off x="2436" y="1926"/>
              <a:ext cx="30" cy="3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0" name="Oval 23"/>
            <p:cNvSpPr>
              <a:spLocks noChangeAspect="1" noChangeArrowheads="1"/>
            </p:cNvSpPr>
            <p:nvPr/>
          </p:nvSpPr>
          <p:spPr bwMode="auto">
            <a:xfrm rot="5895381">
              <a:off x="2605" y="3303"/>
              <a:ext cx="35" cy="38"/>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1" name="Oval 24"/>
            <p:cNvSpPr>
              <a:spLocks noChangeAspect="1" noChangeArrowheads="1"/>
            </p:cNvSpPr>
            <p:nvPr/>
          </p:nvSpPr>
          <p:spPr bwMode="auto">
            <a:xfrm rot="5895381">
              <a:off x="1962" y="2582"/>
              <a:ext cx="30"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2" name="Oval 25"/>
            <p:cNvSpPr>
              <a:spLocks noChangeAspect="1" noChangeArrowheads="1"/>
            </p:cNvSpPr>
            <p:nvPr/>
          </p:nvSpPr>
          <p:spPr bwMode="auto">
            <a:xfrm rot="5895381">
              <a:off x="2736" y="1508"/>
              <a:ext cx="30" cy="3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Oval 26"/>
            <p:cNvSpPr>
              <a:spLocks noChangeAspect="1" noChangeArrowheads="1"/>
            </p:cNvSpPr>
            <p:nvPr/>
          </p:nvSpPr>
          <p:spPr bwMode="auto">
            <a:xfrm rot="5895381">
              <a:off x="3341" y="2611"/>
              <a:ext cx="37" cy="38"/>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Oval 27"/>
            <p:cNvSpPr>
              <a:spLocks noChangeAspect="1" noChangeArrowheads="1"/>
            </p:cNvSpPr>
            <p:nvPr/>
          </p:nvSpPr>
          <p:spPr bwMode="auto">
            <a:xfrm rot="5895381">
              <a:off x="2753" y="2570"/>
              <a:ext cx="30"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Oval 28"/>
            <p:cNvSpPr>
              <a:spLocks noChangeAspect="1" noChangeArrowheads="1"/>
            </p:cNvSpPr>
            <p:nvPr/>
          </p:nvSpPr>
          <p:spPr bwMode="auto">
            <a:xfrm rot="5895381">
              <a:off x="3540" y="2120"/>
              <a:ext cx="30"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Oval 29"/>
            <p:cNvSpPr>
              <a:spLocks noChangeAspect="1" noChangeArrowheads="1"/>
            </p:cNvSpPr>
            <p:nvPr/>
          </p:nvSpPr>
          <p:spPr bwMode="auto">
            <a:xfrm rot="5895381">
              <a:off x="1945" y="1478"/>
              <a:ext cx="30"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7" name="Oval 30"/>
            <p:cNvSpPr>
              <a:spLocks noChangeAspect="1" noChangeArrowheads="1"/>
            </p:cNvSpPr>
            <p:nvPr/>
          </p:nvSpPr>
          <p:spPr bwMode="auto">
            <a:xfrm rot="5895381">
              <a:off x="3314" y="2062"/>
              <a:ext cx="30"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8" name="Oval 31"/>
            <p:cNvSpPr>
              <a:spLocks noChangeAspect="1" noChangeArrowheads="1"/>
            </p:cNvSpPr>
            <p:nvPr/>
          </p:nvSpPr>
          <p:spPr bwMode="auto">
            <a:xfrm rot="5895381">
              <a:off x="3223" y="2973"/>
              <a:ext cx="37"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Oval 32"/>
            <p:cNvSpPr>
              <a:spLocks noChangeAspect="1" noChangeArrowheads="1"/>
            </p:cNvSpPr>
            <p:nvPr/>
          </p:nvSpPr>
          <p:spPr bwMode="auto">
            <a:xfrm rot="4777107">
              <a:off x="2203" y="2227"/>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Oval 33"/>
            <p:cNvSpPr>
              <a:spLocks noChangeAspect="1" noChangeArrowheads="1"/>
            </p:cNvSpPr>
            <p:nvPr/>
          </p:nvSpPr>
          <p:spPr bwMode="auto">
            <a:xfrm rot="4777107">
              <a:off x="2930" y="3310"/>
              <a:ext cx="30"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34"/>
            <p:cNvSpPr>
              <a:spLocks noChangeAspect="1" noChangeArrowheads="1"/>
            </p:cNvSpPr>
            <p:nvPr/>
          </p:nvSpPr>
          <p:spPr bwMode="auto">
            <a:xfrm rot="4777107">
              <a:off x="2738" y="3070"/>
              <a:ext cx="30" cy="34"/>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35"/>
            <p:cNvSpPr>
              <a:spLocks noChangeAspect="1" noChangeArrowheads="1"/>
            </p:cNvSpPr>
            <p:nvPr/>
          </p:nvSpPr>
          <p:spPr bwMode="auto">
            <a:xfrm rot="4777107">
              <a:off x="1774" y="2354"/>
              <a:ext cx="37" cy="3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36"/>
            <p:cNvSpPr>
              <a:spLocks noChangeAspect="1" noChangeArrowheads="1"/>
            </p:cNvSpPr>
            <p:nvPr/>
          </p:nvSpPr>
          <p:spPr bwMode="auto">
            <a:xfrm rot="4777107">
              <a:off x="2339" y="1749"/>
              <a:ext cx="32" cy="34"/>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4" name="Oval 37"/>
            <p:cNvSpPr>
              <a:spLocks noChangeAspect="1" noChangeArrowheads="1"/>
            </p:cNvSpPr>
            <p:nvPr/>
          </p:nvSpPr>
          <p:spPr bwMode="auto">
            <a:xfrm rot="4777107">
              <a:off x="2744" y="2749"/>
              <a:ext cx="32" cy="38"/>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5" name="Oval 38"/>
            <p:cNvSpPr>
              <a:spLocks noChangeAspect="1" noChangeArrowheads="1"/>
            </p:cNvSpPr>
            <p:nvPr/>
          </p:nvSpPr>
          <p:spPr bwMode="auto">
            <a:xfrm rot="4777107">
              <a:off x="1577" y="1942"/>
              <a:ext cx="37" cy="3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6" name="Oval 39"/>
            <p:cNvSpPr>
              <a:spLocks noChangeAspect="1" noChangeArrowheads="1"/>
            </p:cNvSpPr>
            <p:nvPr/>
          </p:nvSpPr>
          <p:spPr bwMode="auto">
            <a:xfrm rot="4777107">
              <a:off x="2480" y="3181"/>
              <a:ext cx="35" cy="38"/>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Oval 40"/>
            <p:cNvSpPr>
              <a:spLocks noChangeAspect="1" noChangeArrowheads="1"/>
            </p:cNvSpPr>
            <p:nvPr/>
          </p:nvSpPr>
          <p:spPr bwMode="auto">
            <a:xfrm rot="4777107">
              <a:off x="3341" y="2996"/>
              <a:ext cx="32" cy="38"/>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Oval 41"/>
            <p:cNvSpPr>
              <a:spLocks noChangeAspect="1" noChangeArrowheads="1"/>
            </p:cNvSpPr>
            <p:nvPr/>
          </p:nvSpPr>
          <p:spPr bwMode="auto">
            <a:xfrm>
              <a:off x="2976" y="2496"/>
              <a:ext cx="38" cy="32"/>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Oval 42"/>
            <p:cNvSpPr>
              <a:spLocks noChangeAspect="1" noChangeArrowheads="1"/>
            </p:cNvSpPr>
            <p:nvPr/>
          </p:nvSpPr>
          <p:spPr bwMode="auto">
            <a:xfrm rot="-1118274">
              <a:off x="2160" y="2064"/>
              <a:ext cx="38" cy="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Oval 43"/>
            <p:cNvSpPr>
              <a:spLocks noChangeAspect="1" noChangeArrowheads="1"/>
            </p:cNvSpPr>
            <p:nvPr/>
          </p:nvSpPr>
          <p:spPr bwMode="auto">
            <a:xfrm rot="-1118274">
              <a:off x="2928" y="1344"/>
              <a:ext cx="38" cy="32"/>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sp>
        <p:nvSpPr>
          <p:cNvPr id="91" name="Freeform 45"/>
          <p:cNvSpPr>
            <a:spLocks/>
          </p:cNvSpPr>
          <p:nvPr/>
        </p:nvSpPr>
        <p:spPr bwMode="auto">
          <a:xfrm>
            <a:off x="1473200" y="2043113"/>
            <a:ext cx="2954338" cy="3971925"/>
          </a:xfrm>
          <a:custGeom>
            <a:avLst/>
            <a:gdLst>
              <a:gd name="T0" fmla="*/ 1244600 w 1861"/>
              <a:gd name="T1" fmla="*/ 230188 h 2502"/>
              <a:gd name="T2" fmla="*/ 1258888 w 1861"/>
              <a:gd name="T3" fmla="*/ 835025 h 2502"/>
              <a:gd name="T4" fmla="*/ 1273175 w 1861"/>
              <a:gd name="T5" fmla="*/ 908050 h 2502"/>
              <a:gd name="T6" fmla="*/ 1244600 w 1861"/>
              <a:gd name="T7" fmla="*/ 1203325 h 2502"/>
              <a:gd name="T8" fmla="*/ 492125 w 1861"/>
              <a:gd name="T9" fmla="*/ 1527175 h 2502"/>
              <a:gd name="T10" fmla="*/ 123825 w 1861"/>
              <a:gd name="T11" fmla="*/ 1468438 h 2502"/>
              <a:gd name="T12" fmla="*/ 49213 w 1861"/>
              <a:gd name="T13" fmla="*/ 1704975 h 2502"/>
              <a:gd name="T14" fmla="*/ 182563 w 1861"/>
              <a:gd name="T15" fmla="*/ 1763713 h 2502"/>
              <a:gd name="T16" fmla="*/ 461963 w 1861"/>
              <a:gd name="T17" fmla="*/ 1778000 h 2502"/>
              <a:gd name="T18" fmla="*/ 831850 w 1861"/>
              <a:gd name="T19" fmla="*/ 1866900 h 2502"/>
              <a:gd name="T20" fmla="*/ 949325 w 1861"/>
              <a:gd name="T21" fmla="*/ 2089150 h 2502"/>
              <a:gd name="T22" fmla="*/ 919163 w 1861"/>
              <a:gd name="T23" fmla="*/ 2206625 h 2502"/>
              <a:gd name="T24" fmla="*/ 874713 w 1861"/>
              <a:gd name="T25" fmla="*/ 2235200 h 2502"/>
              <a:gd name="T26" fmla="*/ 831850 w 1861"/>
              <a:gd name="T27" fmla="*/ 2279650 h 2502"/>
              <a:gd name="T28" fmla="*/ 654050 w 1861"/>
              <a:gd name="T29" fmla="*/ 2354263 h 2502"/>
              <a:gd name="T30" fmla="*/ 581025 w 1861"/>
              <a:gd name="T31" fmla="*/ 2413000 h 2502"/>
              <a:gd name="T32" fmla="*/ 492125 w 1861"/>
              <a:gd name="T33" fmla="*/ 2501900 h 2502"/>
              <a:gd name="T34" fmla="*/ 344488 w 1861"/>
              <a:gd name="T35" fmla="*/ 2678113 h 2502"/>
              <a:gd name="T36" fmla="*/ 271463 w 1861"/>
              <a:gd name="T37" fmla="*/ 2884488 h 2502"/>
              <a:gd name="T38" fmla="*/ 344488 w 1861"/>
              <a:gd name="T39" fmla="*/ 3460750 h 2502"/>
              <a:gd name="T40" fmla="*/ 477838 w 1861"/>
              <a:gd name="T41" fmla="*/ 3695700 h 2502"/>
              <a:gd name="T42" fmla="*/ 522288 w 1861"/>
              <a:gd name="T43" fmla="*/ 3725863 h 2502"/>
              <a:gd name="T44" fmla="*/ 609600 w 1861"/>
              <a:gd name="T45" fmla="*/ 3754438 h 2502"/>
              <a:gd name="T46" fmla="*/ 1804988 w 1861"/>
              <a:gd name="T47" fmla="*/ 3784600 h 2502"/>
              <a:gd name="T48" fmla="*/ 2084388 w 1861"/>
              <a:gd name="T49" fmla="*/ 3651250 h 2502"/>
              <a:gd name="T50" fmla="*/ 2217738 w 1861"/>
              <a:gd name="T51" fmla="*/ 3563938 h 2502"/>
              <a:gd name="T52" fmla="*/ 2351088 w 1861"/>
              <a:gd name="T53" fmla="*/ 3489325 h 2502"/>
              <a:gd name="T54" fmla="*/ 2586038 w 1861"/>
              <a:gd name="T55" fmla="*/ 3224213 h 2502"/>
              <a:gd name="T56" fmla="*/ 2644775 w 1861"/>
              <a:gd name="T57" fmla="*/ 3090863 h 2502"/>
              <a:gd name="T58" fmla="*/ 2674938 w 1861"/>
              <a:gd name="T59" fmla="*/ 2987675 h 2502"/>
              <a:gd name="T60" fmla="*/ 2513013 w 1861"/>
              <a:gd name="T61" fmla="*/ 2354263 h 2502"/>
              <a:gd name="T62" fmla="*/ 2365375 w 1861"/>
              <a:gd name="T63" fmla="*/ 2295525 h 2502"/>
              <a:gd name="T64" fmla="*/ 2114550 w 1861"/>
              <a:gd name="T65" fmla="*/ 2235200 h 2502"/>
              <a:gd name="T66" fmla="*/ 1774825 w 1861"/>
              <a:gd name="T67" fmla="*/ 2220913 h 2502"/>
              <a:gd name="T68" fmla="*/ 1643063 w 1861"/>
              <a:gd name="T69" fmla="*/ 2309813 h 2502"/>
              <a:gd name="T70" fmla="*/ 1495425 w 1861"/>
              <a:gd name="T71" fmla="*/ 2457450 h 2502"/>
              <a:gd name="T72" fmla="*/ 1228725 w 1861"/>
              <a:gd name="T73" fmla="*/ 2441575 h 2502"/>
              <a:gd name="T74" fmla="*/ 1214438 w 1861"/>
              <a:gd name="T75" fmla="*/ 2398713 h 2502"/>
              <a:gd name="T76" fmla="*/ 1258888 w 1861"/>
              <a:gd name="T77" fmla="*/ 2235200 h 2502"/>
              <a:gd name="T78" fmla="*/ 1554163 w 1861"/>
              <a:gd name="T79" fmla="*/ 2206625 h 2502"/>
              <a:gd name="T80" fmla="*/ 1966913 w 1861"/>
              <a:gd name="T81" fmla="*/ 2103438 h 2502"/>
              <a:gd name="T82" fmla="*/ 2351088 w 1861"/>
              <a:gd name="T83" fmla="*/ 2000250 h 2502"/>
              <a:gd name="T84" fmla="*/ 2482850 w 1861"/>
              <a:gd name="T85" fmla="*/ 1925638 h 2502"/>
              <a:gd name="T86" fmla="*/ 2571750 w 1861"/>
              <a:gd name="T87" fmla="*/ 1866900 h 2502"/>
              <a:gd name="T88" fmla="*/ 2630488 w 1861"/>
              <a:gd name="T89" fmla="*/ 1838325 h 2502"/>
              <a:gd name="T90" fmla="*/ 2851150 w 1861"/>
              <a:gd name="T91" fmla="*/ 1631950 h 2502"/>
              <a:gd name="T92" fmla="*/ 2778125 w 1861"/>
              <a:gd name="T93" fmla="*/ 1130300 h 2502"/>
              <a:gd name="T94" fmla="*/ 2660650 w 1861"/>
              <a:gd name="T95" fmla="*/ 982663 h 2502"/>
              <a:gd name="T96" fmla="*/ 2571750 w 1861"/>
              <a:gd name="T97" fmla="*/ 908050 h 2502"/>
              <a:gd name="T98" fmla="*/ 2513013 w 1861"/>
              <a:gd name="T99" fmla="*/ 835025 h 2502"/>
              <a:gd name="T100" fmla="*/ 2379663 w 1861"/>
              <a:gd name="T101" fmla="*/ 657225 h 2502"/>
              <a:gd name="T102" fmla="*/ 2262188 w 1861"/>
              <a:gd name="T103" fmla="*/ 450850 h 2502"/>
              <a:gd name="T104" fmla="*/ 2055813 w 1861"/>
              <a:gd name="T105" fmla="*/ 260350 h 2502"/>
              <a:gd name="T106" fmla="*/ 1863725 w 1861"/>
              <a:gd name="T107" fmla="*/ 141288 h 2502"/>
              <a:gd name="T108" fmla="*/ 1804988 w 1861"/>
              <a:gd name="T109" fmla="*/ 96838 h 2502"/>
              <a:gd name="T110" fmla="*/ 1716088 w 1861"/>
              <a:gd name="T111" fmla="*/ 68263 h 2502"/>
              <a:gd name="T112" fmla="*/ 1450975 w 1861"/>
              <a:gd name="T113" fmla="*/ 52388 h 2502"/>
              <a:gd name="T114" fmla="*/ 1362075 w 1861"/>
              <a:gd name="T115" fmla="*/ 82550 h 2502"/>
              <a:gd name="T116" fmla="*/ 1317625 w 1861"/>
              <a:gd name="T117" fmla="*/ 96838 h 2502"/>
              <a:gd name="T118" fmla="*/ 1244600 w 1861"/>
              <a:gd name="T119" fmla="*/ 171450 h 2502"/>
              <a:gd name="T120" fmla="*/ 1244600 w 1861"/>
              <a:gd name="T121" fmla="*/ 230188 h 25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861" h="2502">
                <a:moveTo>
                  <a:pt x="784" y="145"/>
                </a:moveTo>
                <a:cubicBezTo>
                  <a:pt x="787" y="272"/>
                  <a:pt x="788" y="399"/>
                  <a:pt x="793" y="526"/>
                </a:cubicBezTo>
                <a:cubicBezTo>
                  <a:pt x="794" y="542"/>
                  <a:pt x="802" y="556"/>
                  <a:pt x="802" y="572"/>
                </a:cubicBezTo>
                <a:cubicBezTo>
                  <a:pt x="802" y="634"/>
                  <a:pt x="812" y="702"/>
                  <a:pt x="784" y="758"/>
                </a:cubicBezTo>
                <a:cubicBezTo>
                  <a:pt x="703" y="920"/>
                  <a:pt x="472" y="951"/>
                  <a:pt x="310" y="962"/>
                </a:cubicBezTo>
                <a:cubicBezTo>
                  <a:pt x="231" y="956"/>
                  <a:pt x="153" y="952"/>
                  <a:pt x="78" y="925"/>
                </a:cubicBezTo>
                <a:cubicBezTo>
                  <a:pt x="0" y="942"/>
                  <a:pt x="4" y="979"/>
                  <a:pt x="31" y="1074"/>
                </a:cubicBezTo>
                <a:cubicBezTo>
                  <a:pt x="35" y="1087"/>
                  <a:pt x="101" y="1110"/>
                  <a:pt x="115" y="1111"/>
                </a:cubicBezTo>
                <a:cubicBezTo>
                  <a:pt x="174" y="1114"/>
                  <a:pt x="232" y="1117"/>
                  <a:pt x="291" y="1120"/>
                </a:cubicBezTo>
                <a:cubicBezTo>
                  <a:pt x="367" y="1146"/>
                  <a:pt x="445" y="1163"/>
                  <a:pt x="524" y="1176"/>
                </a:cubicBezTo>
                <a:cubicBezTo>
                  <a:pt x="558" y="1227"/>
                  <a:pt x="580" y="1260"/>
                  <a:pt x="598" y="1316"/>
                </a:cubicBezTo>
                <a:cubicBezTo>
                  <a:pt x="597" y="1322"/>
                  <a:pt x="588" y="1379"/>
                  <a:pt x="579" y="1390"/>
                </a:cubicBezTo>
                <a:cubicBezTo>
                  <a:pt x="572" y="1399"/>
                  <a:pt x="560" y="1401"/>
                  <a:pt x="551" y="1408"/>
                </a:cubicBezTo>
                <a:cubicBezTo>
                  <a:pt x="541" y="1416"/>
                  <a:pt x="535" y="1429"/>
                  <a:pt x="524" y="1436"/>
                </a:cubicBezTo>
                <a:cubicBezTo>
                  <a:pt x="492" y="1458"/>
                  <a:pt x="448" y="1470"/>
                  <a:pt x="412" y="1483"/>
                </a:cubicBezTo>
                <a:cubicBezTo>
                  <a:pt x="363" y="1559"/>
                  <a:pt x="427" y="1473"/>
                  <a:pt x="366" y="1520"/>
                </a:cubicBezTo>
                <a:cubicBezTo>
                  <a:pt x="345" y="1536"/>
                  <a:pt x="329" y="1557"/>
                  <a:pt x="310" y="1576"/>
                </a:cubicBezTo>
                <a:cubicBezTo>
                  <a:pt x="275" y="1611"/>
                  <a:pt x="252" y="1652"/>
                  <a:pt x="217" y="1687"/>
                </a:cubicBezTo>
                <a:cubicBezTo>
                  <a:pt x="203" y="1731"/>
                  <a:pt x="185" y="1773"/>
                  <a:pt x="171" y="1817"/>
                </a:cubicBezTo>
                <a:cubicBezTo>
                  <a:pt x="175" y="1944"/>
                  <a:pt x="145" y="2074"/>
                  <a:pt x="217" y="2180"/>
                </a:cubicBezTo>
                <a:cubicBezTo>
                  <a:pt x="229" y="2217"/>
                  <a:pt x="273" y="2309"/>
                  <a:pt x="301" y="2328"/>
                </a:cubicBezTo>
                <a:cubicBezTo>
                  <a:pt x="310" y="2334"/>
                  <a:pt x="319" y="2342"/>
                  <a:pt x="329" y="2347"/>
                </a:cubicBezTo>
                <a:cubicBezTo>
                  <a:pt x="347" y="2355"/>
                  <a:pt x="384" y="2365"/>
                  <a:pt x="384" y="2365"/>
                </a:cubicBezTo>
                <a:cubicBezTo>
                  <a:pt x="585" y="2502"/>
                  <a:pt x="1075" y="2385"/>
                  <a:pt x="1137" y="2384"/>
                </a:cubicBezTo>
                <a:cubicBezTo>
                  <a:pt x="1203" y="2368"/>
                  <a:pt x="1254" y="2330"/>
                  <a:pt x="1313" y="2300"/>
                </a:cubicBezTo>
                <a:cubicBezTo>
                  <a:pt x="1347" y="2283"/>
                  <a:pt x="1361" y="2257"/>
                  <a:pt x="1397" y="2245"/>
                </a:cubicBezTo>
                <a:cubicBezTo>
                  <a:pt x="1461" y="2201"/>
                  <a:pt x="1432" y="2214"/>
                  <a:pt x="1481" y="2198"/>
                </a:cubicBezTo>
                <a:cubicBezTo>
                  <a:pt x="1544" y="2156"/>
                  <a:pt x="1584" y="2090"/>
                  <a:pt x="1629" y="2031"/>
                </a:cubicBezTo>
                <a:cubicBezTo>
                  <a:pt x="1652" y="1964"/>
                  <a:pt x="1637" y="1992"/>
                  <a:pt x="1666" y="1947"/>
                </a:cubicBezTo>
                <a:cubicBezTo>
                  <a:pt x="1672" y="1925"/>
                  <a:pt x="1685" y="1905"/>
                  <a:pt x="1685" y="1882"/>
                </a:cubicBezTo>
                <a:cubicBezTo>
                  <a:pt x="1685" y="1834"/>
                  <a:pt x="1700" y="1521"/>
                  <a:pt x="1583" y="1483"/>
                </a:cubicBezTo>
                <a:cubicBezTo>
                  <a:pt x="1534" y="1434"/>
                  <a:pt x="1578" y="1466"/>
                  <a:pt x="1490" y="1446"/>
                </a:cubicBezTo>
                <a:cubicBezTo>
                  <a:pt x="1434" y="1433"/>
                  <a:pt x="1390" y="1417"/>
                  <a:pt x="1332" y="1408"/>
                </a:cubicBezTo>
                <a:cubicBezTo>
                  <a:pt x="1250" y="1382"/>
                  <a:pt x="1225" y="1393"/>
                  <a:pt x="1118" y="1399"/>
                </a:cubicBezTo>
                <a:cubicBezTo>
                  <a:pt x="1081" y="1411"/>
                  <a:pt x="1062" y="1427"/>
                  <a:pt x="1035" y="1455"/>
                </a:cubicBezTo>
                <a:cubicBezTo>
                  <a:pt x="1012" y="1519"/>
                  <a:pt x="1016" y="1532"/>
                  <a:pt x="942" y="1548"/>
                </a:cubicBezTo>
                <a:cubicBezTo>
                  <a:pt x="886" y="1545"/>
                  <a:pt x="829" y="1549"/>
                  <a:pt x="774" y="1538"/>
                </a:cubicBezTo>
                <a:cubicBezTo>
                  <a:pt x="765" y="1536"/>
                  <a:pt x="765" y="1520"/>
                  <a:pt x="765" y="1511"/>
                </a:cubicBezTo>
                <a:cubicBezTo>
                  <a:pt x="765" y="1484"/>
                  <a:pt x="764" y="1430"/>
                  <a:pt x="793" y="1408"/>
                </a:cubicBezTo>
                <a:cubicBezTo>
                  <a:pt x="842" y="1369"/>
                  <a:pt x="917" y="1394"/>
                  <a:pt x="979" y="1390"/>
                </a:cubicBezTo>
                <a:cubicBezTo>
                  <a:pt x="1065" y="1362"/>
                  <a:pt x="1152" y="1349"/>
                  <a:pt x="1239" y="1325"/>
                </a:cubicBezTo>
                <a:cubicBezTo>
                  <a:pt x="1320" y="1303"/>
                  <a:pt x="1399" y="1279"/>
                  <a:pt x="1481" y="1260"/>
                </a:cubicBezTo>
                <a:cubicBezTo>
                  <a:pt x="1518" y="1222"/>
                  <a:pt x="1523" y="1236"/>
                  <a:pt x="1564" y="1213"/>
                </a:cubicBezTo>
                <a:cubicBezTo>
                  <a:pt x="1584" y="1202"/>
                  <a:pt x="1600" y="1186"/>
                  <a:pt x="1620" y="1176"/>
                </a:cubicBezTo>
                <a:cubicBezTo>
                  <a:pt x="1632" y="1170"/>
                  <a:pt x="1645" y="1164"/>
                  <a:pt x="1657" y="1158"/>
                </a:cubicBezTo>
                <a:cubicBezTo>
                  <a:pt x="1702" y="1113"/>
                  <a:pt x="1743" y="1063"/>
                  <a:pt x="1796" y="1028"/>
                </a:cubicBezTo>
                <a:cubicBezTo>
                  <a:pt x="1861" y="932"/>
                  <a:pt x="1810" y="800"/>
                  <a:pt x="1750" y="712"/>
                </a:cubicBezTo>
                <a:cubicBezTo>
                  <a:pt x="1736" y="667"/>
                  <a:pt x="1720" y="634"/>
                  <a:pt x="1676" y="619"/>
                </a:cubicBezTo>
                <a:cubicBezTo>
                  <a:pt x="1656" y="605"/>
                  <a:pt x="1634" y="593"/>
                  <a:pt x="1620" y="572"/>
                </a:cubicBezTo>
                <a:cubicBezTo>
                  <a:pt x="1585" y="519"/>
                  <a:pt x="1645" y="566"/>
                  <a:pt x="1583" y="526"/>
                </a:cubicBezTo>
                <a:cubicBezTo>
                  <a:pt x="1560" y="481"/>
                  <a:pt x="1541" y="442"/>
                  <a:pt x="1499" y="414"/>
                </a:cubicBezTo>
                <a:cubicBezTo>
                  <a:pt x="1480" y="356"/>
                  <a:pt x="1469" y="328"/>
                  <a:pt x="1425" y="284"/>
                </a:cubicBezTo>
                <a:cubicBezTo>
                  <a:pt x="1406" y="230"/>
                  <a:pt x="1350" y="182"/>
                  <a:pt x="1295" y="164"/>
                </a:cubicBezTo>
                <a:cubicBezTo>
                  <a:pt x="1263" y="117"/>
                  <a:pt x="1219" y="118"/>
                  <a:pt x="1174" y="89"/>
                </a:cubicBezTo>
                <a:cubicBezTo>
                  <a:pt x="1161" y="81"/>
                  <a:pt x="1151" y="68"/>
                  <a:pt x="1137" y="61"/>
                </a:cubicBezTo>
                <a:cubicBezTo>
                  <a:pt x="1119" y="52"/>
                  <a:pt x="1081" y="43"/>
                  <a:pt x="1081" y="43"/>
                </a:cubicBezTo>
                <a:cubicBezTo>
                  <a:pt x="1018" y="0"/>
                  <a:pt x="1050" y="13"/>
                  <a:pt x="914" y="33"/>
                </a:cubicBezTo>
                <a:cubicBezTo>
                  <a:pt x="894" y="36"/>
                  <a:pt x="877" y="46"/>
                  <a:pt x="858" y="52"/>
                </a:cubicBezTo>
                <a:cubicBezTo>
                  <a:pt x="849" y="55"/>
                  <a:pt x="830" y="61"/>
                  <a:pt x="830" y="61"/>
                </a:cubicBezTo>
                <a:cubicBezTo>
                  <a:pt x="806" y="77"/>
                  <a:pt x="795" y="80"/>
                  <a:pt x="784" y="108"/>
                </a:cubicBezTo>
                <a:cubicBezTo>
                  <a:pt x="761" y="169"/>
                  <a:pt x="766" y="161"/>
                  <a:pt x="784" y="145"/>
                </a:cubicBezTo>
                <a:close/>
              </a:path>
            </a:pathLst>
          </a:custGeom>
          <a:noFill/>
          <a:ln w="9525"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 name="组合 2"/>
          <p:cNvGrpSpPr/>
          <p:nvPr/>
        </p:nvGrpSpPr>
        <p:grpSpPr>
          <a:xfrm>
            <a:off x="543681" y="1279525"/>
            <a:ext cx="1970125" cy="854075"/>
            <a:chOff x="2829681" y="1203325"/>
            <a:chExt cx="1970125" cy="854075"/>
          </a:xfrm>
        </p:grpSpPr>
        <p:sp>
          <p:nvSpPr>
            <p:cNvPr id="97" name="Text Box 11"/>
            <p:cNvSpPr txBox="1">
              <a:spLocks noChangeArrowheads="1"/>
            </p:cNvSpPr>
            <p:nvPr/>
          </p:nvSpPr>
          <p:spPr bwMode="auto">
            <a:xfrm>
              <a:off x="2894806" y="1203325"/>
              <a:ext cx="1905000" cy="85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buClr>
                  <a:schemeClr val="tx1"/>
                </a:buClr>
              </a:pPr>
              <a:r>
                <a:rPr lang="zh-CN" altLang="en-US" sz="2000" b="0" dirty="0">
                  <a:latin typeface="Times New Roman" pitchFamily="18" charset="0"/>
                  <a:ea typeface="华文楷体" pitchFamily="2" charset="-122"/>
                </a:rPr>
                <a:t>表示正类</a:t>
              </a:r>
              <a:r>
                <a:rPr lang="en-US" altLang="zh-CN" sz="2000" b="0" dirty="0">
                  <a:latin typeface="Times New Roman" pitchFamily="18" charset="0"/>
                  <a:ea typeface="华文楷体" pitchFamily="2" charset="-122"/>
                </a:rPr>
                <a:t>+1</a:t>
              </a:r>
            </a:p>
            <a:p>
              <a:pPr eaLnBrk="1" hangingPunct="1">
                <a:spcBef>
                  <a:spcPct val="50000"/>
                </a:spcBef>
                <a:buClr>
                  <a:schemeClr val="tx1"/>
                </a:buClr>
              </a:pPr>
              <a:r>
                <a:rPr lang="zh-CN" altLang="en-US" sz="2000" b="0" dirty="0">
                  <a:latin typeface="Times New Roman" pitchFamily="18" charset="0"/>
                  <a:ea typeface="华文楷体" pitchFamily="2" charset="-122"/>
                </a:rPr>
                <a:t>表示负</a:t>
              </a:r>
              <a:r>
                <a:rPr lang="zh-CN" altLang="en-US" sz="2000" b="0" dirty="0" smtClean="0">
                  <a:latin typeface="Times New Roman" pitchFamily="18" charset="0"/>
                  <a:ea typeface="华文楷体" pitchFamily="2" charset="-122"/>
                </a:rPr>
                <a:t>类</a:t>
              </a:r>
              <a:r>
                <a:rPr lang="en-US" altLang="zh-CN" sz="2000" b="0" dirty="0" smtClean="0">
                  <a:latin typeface="Times New Roman" pitchFamily="18" charset="0"/>
                  <a:ea typeface="华文楷体" pitchFamily="2" charset="-122"/>
                  <a:sym typeface="Symbol"/>
                </a:rPr>
                <a:t></a:t>
              </a:r>
              <a:r>
                <a:rPr lang="en-US" altLang="zh-CN" sz="2000" b="0" dirty="0" smtClean="0">
                  <a:latin typeface="Times New Roman" pitchFamily="18" charset="0"/>
                  <a:ea typeface="华文楷体" pitchFamily="2" charset="-122"/>
                </a:rPr>
                <a:t>1</a:t>
              </a:r>
              <a:endParaRPr lang="en-US" altLang="zh-CN" sz="2000" b="0" dirty="0">
                <a:latin typeface="Times New Roman" pitchFamily="18" charset="0"/>
                <a:ea typeface="华文楷体" pitchFamily="2" charset="-122"/>
              </a:endParaRPr>
            </a:p>
          </p:txBody>
        </p:sp>
        <p:grpSp>
          <p:nvGrpSpPr>
            <p:cNvPr id="2" name="组合 1"/>
            <p:cNvGrpSpPr/>
            <p:nvPr/>
          </p:nvGrpSpPr>
          <p:grpSpPr>
            <a:xfrm>
              <a:off x="2829681" y="1376759"/>
              <a:ext cx="60325" cy="507206"/>
              <a:chOff x="2829681" y="1394182"/>
              <a:chExt cx="60325" cy="507206"/>
            </a:xfrm>
          </p:grpSpPr>
          <p:sp>
            <p:nvSpPr>
              <p:cNvPr id="98" name="Oval 12"/>
              <p:cNvSpPr>
                <a:spLocks noChangeAspect="1" noChangeArrowheads="1"/>
              </p:cNvSpPr>
              <p:nvPr/>
            </p:nvSpPr>
            <p:spPr bwMode="auto">
              <a:xfrm rot="4777107">
                <a:off x="2830475" y="1393388"/>
                <a:ext cx="58738" cy="60325"/>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9" name="Oval 13"/>
              <p:cNvSpPr>
                <a:spLocks noChangeAspect="1" noChangeArrowheads="1"/>
              </p:cNvSpPr>
              <p:nvPr/>
            </p:nvSpPr>
            <p:spPr bwMode="auto">
              <a:xfrm rot="5895381">
                <a:off x="2832063" y="1849000"/>
                <a:ext cx="50800" cy="53975"/>
              </a:xfrm>
              <a:prstGeom prst="ellipse">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spTree>
    <p:extLst>
      <p:ext uri="{BB962C8B-B14F-4D97-AF65-F5344CB8AC3E}">
        <p14:creationId xmlns:p14="http://schemas.microsoft.com/office/powerpoint/2010/main" val="419786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7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7372" grpId="0"/>
      <p:bldP spid="9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zh-CN" altLang="en-US" sz="4000" b="1" smtClean="0">
                <a:latin typeface="Times New Roman" panose="02020603050405020304" pitchFamily="18" charset="0"/>
                <a:ea typeface="微软雅黑" panose="020B0503020204020204" pitchFamily="34" charset="-122"/>
              </a:rPr>
              <a:t>软间隔分类</a:t>
            </a:r>
          </a:p>
        </p:txBody>
      </p:sp>
      <mc:AlternateContent xmlns:mc="http://schemas.openxmlformats.org/markup-compatibility/2006" xmlns:a14="http://schemas.microsoft.com/office/drawing/2010/main">
        <mc:Choice Requires="a14">
          <p:sp>
            <p:nvSpPr>
              <p:cNvPr id="37" name="Rectangle 3"/>
              <p:cNvSpPr>
                <a:spLocks noChangeArrowheads="1"/>
              </p:cNvSpPr>
              <p:nvPr/>
            </p:nvSpPr>
            <p:spPr bwMode="auto">
              <a:xfrm>
                <a:off x="762000" y="1463675"/>
                <a:ext cx="11048206" cy="1169551"/>
              </a:xfrm>
              <a:prstGeom prst="rect">
                <a:avLst/>
              </a:prstGeom>
              <a:noFill/>
              <a:ln>
                <a:noFill/>
              </a:ln>
              <a:effectLst/>
              <a:extLst>
                <a:ext uri="{909E8E84-426E-40DD-AFC4-6F175D3DCCD1}">
                  <a14:hiddenFill>
                    <a:solidFill>
                      <a:schemeClr val="accent1"/>
                    </a:solidFill>
                  </a14:hiddenFill>
                </a:ext>
                <a:ext uri="{91240B29-F687-4F45-9708-019B960494DF}">
                  <a14:hiddenLine w="9525"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lnSpc>
                    <a:spcPct val="125000"/>
                  </a:lnSpc>
                </a:pPr>
                <a:r>
                  <a:rPr lang="zh-CN" altLang="en-US" sz="2800" b="0" dirty="0" smtClean="0">
                    <a:latin typeface="Times New Roman" pitchFamily="18" charset="0"/>
                    <a:ea typeface="华文楷体" pitchFamily="2" charset="-122"/>
                  </a:rPr>
                  <a:t>引入</a:t>
                </a:r>
                <a:r>
                  <a:rPr lang="zh-CN" altLang="en-US" sz="2800" dirty="0">
                    <a:solidFill>
                      <a:srgbClr val="FF0000"/>
                    </a:solidFill>
                    <a:latin typeface="Times New Roman" pitchFamily="18" charset="0"/>
                    <a:ea typeface="华文楷体" pitchFamily="2" charset="-122"/>
                  </a:rPr>
                  <a:t>松弛变量（</a:t>
                </a:r>
                <a:r>
                  <a:rPr lang="en-US" altLang="zh-CN" sz="2800" dirty="0">
                    <a:solidFill>
                      <a:srgbClr val="FF0000"/>
                    </a:solidFill>
                    <a:latin typeface="Times New Roman" pitchFamily="18" charset="0"/>
                    <a:ea typeface="华文楷体" pitchFamily="2" charset="-122"/>
                  </a:rPr>
                  <a:t>Slack variables</a:t>
                </a:r>
                <a:r>
                  <a:rPr lang="zh-CN" altLang="en-US" sz="2800" dirty="0" smtClean="0">
                    <a:solidFill>
                      <a:srgbClr val="FF0000"/>
                    </a:solidFill>
                    <a:latin typeface="Times New Roman" pitchFamily="18" charset="0"/>
                    <a:ea typeface="华文楷体" pitchFamily="2" charset="-122"/>
                  </a:rPr>
                  <a:t>）</a:t>
                </a:r>
                <a14:m>
                  <m:oMath xmlns:m="http://schemas.openxmlformats.org/officeDocument/2006/math">
                    <m:sSub>
                      <m:sSubPr>
                        <m:ctrlPr>
                          <a:rPr lang="en-US" altLang="zh-CN" sz="2800" b="0" i="1" smtClean="0">
                            <a:solidFill>
                              <a:schemeClr val="tx1"/>
                            </a:solidFill>
                            <a:latin typeface="Cambria Math"/>
                            <a:ea typeface="华文楷体" pitchFamily="2" charset="-122"/>
                          </a:rPr>
                        </m:ctrlPr>
                      </m:sSubPr>
                      <m:e>
                        <m:r>
                          <a:rPr lang="zh-CN" altLang="en-US" sz="2800" b="0" i="1" smtClean="0">
                            <a:solidFill>
                              <a:schemeClr val="tx1"/>
                            </a:solidFill>
                            <a:latin typeface="Cambria Math"/>
                            <a:ea typeface="华文楷体" pitchFamily="2" charset="-122"/>
                          </a:rPr>
                          <m:t>𝜉</m:t>
                        </m:r>
                      </m:e>
                      <m:sub>
                        <m:r>
                          <a:rPr lang="en-US" altLang="zh-CN" sz="2800" b="0" i="1" smtClean="0">
                            <a:solidFill>
                              <a:schemeClr val="tx1"/>
                            </a:solidFill>
                            <a:latin typeface="Cambria Math"/>
                            <a:ea typeface="华文楷体" pitchFamily="2" charset="-122"/>
                          </a:rPr>
                          <m:t>𝑖</m:t>
                        </m:r>
                      </m:sub>
                    </m:sSub>
                  </m:oMath>
                </a14:m>
                <a:r>
                  <a:rPr lang="zh-CN" altLang="en-US" sz="2800" b="0" dirty="0">
                    <a:latin typeface="Times New Roman" pitchFamily="18" charset="0"/>
                    <a:ea typeface="华文楷体" pitchFamily="2" charset="-122"/>
                  </a:rPr>
                  <a:t>，允许分类困难样本或被噪声污染样本分类错误</a:t>
                </a:r>
                <a:endParaRPr lang="en-US" altLang="zh-CN" sz="2800" b="0" dirty="0">
                  <a:latin typeface="Times New Roman" pitchFamily="18" charset="0"/>
                  <a:ea typeface="华文楷体" pitchFamily="2" charset="-122"/>
                </a:endParaRPr>
              </a:p>
            </p:txBody>
          </p:sp>
        </mc:Choice>
        <mc:Fallback xmlns="">
          <p:sp>
            <p:nvSpPr>
              <p:cNvPr id="37" name="Rectangle 3"/>
              <p:cNvSpPr>
                <a:spLocks noRot="1" noChangeAspect="1" noMove="1" noResize="1" noEditPoints="1" noAdjustHandles="1" noChangeArrowheads="1" noChangeShapeType="1" noTextEdit="1"/>
              </p:cNvSpPr>
              <p:nvPr/>
            </p:nvSpPr>
            <p:spPr bwMode="auto">
              <a:xfrm>
                <a:off x="762000" y="1463675"/>
                <a:ext cx="11048206" cy="1169551"/>
              </a:xfrm>
              <a:prstGeom prst="rect">
                <a:avLst/>
              </a:prstGeom>
              <a:blipFill rotWithShape="1">
                <a:blip r:embed="rId2"/>
                <a:stretch>
                  <a:fillRect l="-1104" r="-1104" b="-10417"/>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38" name="Rectangle 4"/>
          <p:cNvSpPr>
            <a:spLocks noChangeArrowheads="1"/>
          </p:cNvSpPr>
          <p:nvPr/>
        </p:nvSpPr>
        <p:spPr bwMode="auto">
          <a:xfrm>
            <a:off x="6052343" y="2930525"/>
            <a:ext cx="4538663" cy="141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5000"/>
              </a:lnSpc>
              <a:buFont typeface="Wingdings" panose="05000000000000000000" pitchFamily="2" charset="2"/>
              <a:buNone/>
            </a:pPr>
            <a:r>
              <a:rPr lang="zh-CN" altLang="en-US" b="0" dirty="0">
                <a:latin typeface="Times New Roman" pitchFamily="18" charset="0"/>
                <a:ea typeface="华文楷体" pitchFamily="2" charset="-122"/>
              </a:rPr>
              <a:t>二次优化准则重新表述为：</a:t>
            </a:r>
          </a:p>
          <a:p>
            <a:pPr eaLnBrk="1" hangingPunct="1">
              <a:lnSpc>
                <a:spcPct val="125000"/>
              </a:lnSpc>
              <a:buFont typeface="Wingdings" panose="05000000000000000000" pitchFamily="2" charset="2"/>
              <a:buNone/>
            </a:pPr>
            <a:r>
              <a:rPr lang="zh-CN" altLang="en-US" b="0" dirty="0">
                <a:solidFill>
                  <a:srgbClr val="990099"/>
                </a:solidFill>
                <a:latin typeface="Times New Roman" pitchFamily="18" charset="0"/>
                <a:ea typeface="华文楷体" pitchFamily="2" charset="-122"/>
              </a:rPr>
              <a:t>最小化</a:t>
            </a:r>
            <a:endParaRPr lang="zh-CN" altLang="en-US" i="1" dirty="0">
              <a:solidFill>
                <a:srgbClr val="990099"/>
              </a:solidFill>
              <a:latin typeface="Times New Roman" pitchFamily="18" charset="0"/>
              <a:ea typeface="华文楷体" pitchFamily="2" charset="-122"/>
            </a:endParaRPr>
          </a:p>
        </p:txBody>
      </p:sp>
      <p:grpSp>
        <p:nvGrpSpPr>
          <p:cNvPr id="40" name="Group 6"/>
          <p:cNvGrpSpPr>
            <a:grpSpLocks/>
          </p:cNvGrpSpPr>
          <p:nvPr/>
        </p:nvGrpSpPr>
        <p:grpSpPr bwMode="auto">
          <a:xfrm>
            <a:off x="875506" y="2936879"/>
            <a:ext cx="4610100" cy="2595565"/>
            <a:chOff x="42" y="1728"/>
            <a:chExt cx="2904" cy="1635"/>
          </a:xfrm>
        </p:grpSpPr>
        <p:sp>
          <p:nvSpPr>
            <p:cNvPr id="41" name="Line 7"/>
            <p:cNvSpPr>
              <a:spLocks noChangeShapeType="1"/>
            </p:cNvSpPr>
            <p:nvPr/>
          </p:nvSpPr>
          <p:spPr bwMode="auto">
            <a:xfrm rot="-1599335">
              <a:off x="820" y="2267"/>
              <a:ext cx="1872" cy="0"/>
            </a:xfrm>
            <a:prstGeom prst="line">
              <a:avLst/>
            </a:prstGeom>
            <a:noFill/>
            <a:ln w="127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2" name="Line 8"/>
            <p:cNvSpPr>
              <a:spLocks noChangeShapeType="1"/>
            </p:cNvSpPr>
            <p:nvPr/>
          </p:nvSpPr>
          <p:spPr bwMode="auto">
            <a:xfrm rot="-1599335">
              <a:off x="912" y="2450"/>
              <a:ext cx="187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43" name="Line 9"/>
            <p:cNvSpPr>
              <a:spLocks noChangeShapeType="1"/>
            </p:cNvSpPr>
            <p:nvPr/>
          </p:nvSpPr>
          <p:spPr bwMode="auto">
            <a:xfrm rot="-1599335">
              <a:off x="1003" y="2632"/>
              <a:ext cx="1872" cy="0"/>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mc:AlternateContent xmlns:mc="http://schemas.openxmlformats.org/markup-compatibility/2006" xmlns:a14="http://schemas.microsoft.com/office/drawing/2010/main">
          <mc:Choice Requires="a14">
            <p:sp>
              <p:nvSpPr>
                <p:cNvPr id="44" name="Text Box 10"/>
                <p:cNvSpPr txBox="1">
                  <a:spLocks noChangeArrowheads="1"/>
                </p:cNvSpPr>
                <p:nvPr/>
              </p:nvSpPr>
              <p:spPr bwMode="auto">
                <a:xfrm rot="19822108">
                  <a:off x="42" y="2837"/>
                  <a:ext cx="848" cy="194"/>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1400" b="0" i="1" dirty="0" smtClean="0">
                            <a:solidFill>
                              <a:schemeClr val="hlink"/>
                            </a:solidFill>
                            <a:latin typeface="Cambria Math"/>
                            <a:ea typeface="宋体" panose="02010600030101010101" pitchFamily="2" charset="-122"/>
                          </a:rPr>
                          <m:t>𝑤𝑥</m:t>
                        </m:r>
                        <m:r>
                          <a:rPr lang="en-US" altLang="zh-CN" sz="1400" b="0" i="1" dirty="0" smtClean="0">
                            <a:solidFill>
                              <a:schemeClr val="hlink"/>
                            </a:solidFill>
                            <a:latin typeface="Cambria Math"/>
                            <a:ea typeface="宋体" panose="02010600030101010101" pitchFamily="2" charset="-122"/>
                          </a:rPr>
                          <m:t>+</m:t>
                        </m:r>
                        <m:r>
                          <a:rPr lang="en-US" altLang="zh-CN" sz="1400" b="0" i="1" dirty="0" smtClean="0">
                            <a:solidFill>
                              <a:schemeClr val="hlink"/>
                            </a:solidFill>
                            <a:latin typeface="Cambria Math"/>
                            <a:ea typeface="宋体" panose="02010600030101010101" pitchFamily="2" charset="-122"/>
                          </a:rPr>
                          <m:t>𝑏</m:t>
                        </m:r>
                        <m:r>
                          <a:rPr lang="en-US" altLang="zh-CN" sz="1400" b="0" i="1" dirty="0">
                            <a:solidFill>
                              <a:schemeClr val="hlink"/>
                            </a:solidFill>
                            <a:latin typeface="Cambria Math"/>
                            <a:ea typeface="宋体" panose="02010600030101010101" pitchFamily="2" charset="-122"/>
                          </a:rPr>
                          <m:t>=</m:t>
                        </m:r>
                        <m:r>
                          <a:rPr lang="en-US" altLang="zh-CN" sz="1400" b="0" i="1" dirty="0" smtClean="0">
                            <a:solidFill>
                              <a:schemeClr val="hlink"/>
                            </a:solidFill>
                            <a:latin typeface="Cambria Math"/>
                            <a:ea typeface="宋体" panose="02010600030101010101" pitchFamily="2" charset="-122"/>
                          </a:rPr>
                          <m:t>+</m:t>
                        </m:r>
                        <m:r>
                          <a:rPr lang="en-US" altLang="zh-CN" sz="1400" b="0" i="1" dirty="0">
                            <a:solidFill>
                              <a:schemeClr val="hlink"/>
                            </a:solidFill>
                            <a:latin typeface="Cambria Math"/>
                            <a:ea typeface="宋体" panose="02010600030101010101" pitchFamily="2" charset="-122"/>
                          </a:rPr>
                          <m:t>1</m:t>
                        </m:r>
                      </m:oMath>
                    </m:oMathPara>
                  </a14:m>
                  <a:endParaRPr lang="en-US" altLang="zh-CN" sz="1400" b="0" dirty="0">
                    <a:solidFill>
                      <a:schemeClr val="hlink"/>
                    </a:solidFill>
                    <a:latin typeface="Times New Roman" panose="02020603050405020304" pitchFamily="18" charset="0"/>
                    <a:ea typeface="宋体" panose="02010600030101010101" pitchFamily="2" charset="-122"/>
                  </a:endParaRPr>
                </a:p>
              </p:txBody>
            </p:sp>
          </mc:Choice>
          <mc:Fallback xmlns="">
            <p:sp>
              <p:nvSpPr>
                <p:cNvPr id="44" name="Text Box 10"/>
                <p:cNvSpPr txBox="1">
                  <a:spLocks noRot="1" noChangeAspect="1" noMove="1" noResize="1" noEditPoints="1" noAdjustHandles="1" noChangeArrowheads="1" noChangeShapeType="1" noTextEdit="1"/>
                </p:cNvSpPr>
                <p:nvPr/>
              </p:nvSpPr>
              <p:spPr bwMode="auto">
                <a:xfrm rot="19822108">
                  <a:off x="42" y="2837"/>
                  <a:ext cx="848" cy="194"/>
                </a:xfrm>
                <a:prstGeom prst="rect">
                  <a:avLst/>
                </a:prstGeom>
                <a:blipFill rotWithShape="1">
                  <a:blip r:embed="rId3"/>
                  <a:stretch>
                    <a:fillRect r="-1376"/>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Text Box 11"/>
                <p:cNvSpPr txBox="1">
                  <a:spLocks noChangeArrowheads="1"/>
                </p:cNvSpPr>
                <p:nvPr/>
              </p:nvSpPr>
              <p:spPr bwMode="auto">
                <a:xfrm rot="19822108">
                  <a:off x="227" y="2983"/>
                  <a:ext cx="754" cy="194"/>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1400" b="0" i="1" dirty="0" smtClean="0">
                            <a:latin typeface="Cambria Math"/>
                            <a:ea typeface="宋体" panose="02010600030101010101" pitchFamily="2" charset="-122"/>
                          </a:rPr>
                          <m:t>𝑤𝑥</m:t>
                        </m:r>
                        <m:r>
                          <a:rPr lang="en-US" altLang="zh-CN" sz="1400" b="0" i="1" dirty="0" smtClean="0">
                            <a:latin typeface="Cambria Math"/>
                            <a:ea typeface="宋体" panose="02010600030101010101" pitchFamily="2" charset="-122"/>
                          </a:rPr>
                          <m:t>+</m:t>
                        </m:r>
                        <m:r>
                          <a:rPr lang="en-US" altLang="zh-CN" sz="1400" b="0" i="1" dirty="0" smtClean="0">
                            <a:latin typeface="Cambria Math"/>
                            <a:ea typeface="宋体" panose="02010600030101010101" pitchFamily="2" charset="-122"/>
                          </a:rPr>
                          <m:t>𝑏</m:t>
                        </m:r>
                        <m:r>
                          <a:rPr lang="en-US" altLang="zh-CN" sz="1400" b="0" i="1" dirty="0">
                            <a:latin typeface="Cambria Math"/>
                            <a:ea typeface="宋体" panose="02010600030101010101" pitchFamily="2" charset="-122"/>
                          </a:rPr>
                          <m:t>=0</m:t>
                        </m:r>
                      </m:oMath>
                    </m:oMathPara>
                  </a14:m>
                  <a:endParaRPr lang="en-US" altLang="zh-CN" sz="1400" b="0" dirty="0">
                    <a:latin typeface="Times New Roman" panose="02020603050405020304" pitchFamily="18" charset="0"/>
                    <a:ea typeface="宋体" panose="02010600030101010101" pitchFamily="2" charset="-122"/>
                  </a:endParaRPr>
                </a:p>
              </p:txBody>
            </p:sp>
          </mc:Choice>
          <mc:Fallback xmlns="">
            <p:sp>
              <p:nvSpPr>
                <p:cNvPr id="45" name="Text Box 11"/>
                <p:cNvSpPr txBox="1">
                  <a:spLocks noRot="1" noChangeAspect="1" noMove="1" noResize="1" noEditPoints="1" noAdjustHandles="1" noChangeArrowheads="1" noChangeShapeType="1" noTextEdit="1"/>
                </p:cNvSpPr>
                <p:nvPr/>
              </p:nvSpPr>
              <p:spPr bwMode="auto">
                <a:xfrm rot="19822108">
                  <a:off x="227" y="2983"/>
                  <a:ext cx="754" cy="194"/>
                </a:xfrm>
                <a:prstGeom prst="rect">
                  <a:avLst/>
                </a:prstGeom>
                <a:blipFill rotWithShape="1">
                  <a:blip r:embed="rId4"/>
                  <a:stretch>
                    <a:fillRect r="-2041"/>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Text Box 12"/>
                <p:cNvSpPr txBox="1">
                  <a:spLocks noChangeArrowheads="1"/>
                </p:cNvSpPr>
                <p:nvPr/>
              </p:nvSpPr>
              <p:spPr bwMode="auto">
                <a:xfrm rot="19822108">
                  <a:off x="295" y="3169"/>
                  <a:ext cx="797" cy="194"/>
                </a:xfrm>
                <a:prstGeom prst="rect">
                  <a:avLst/>
                </a:prstGeom>
                <a:noFill/>
                <a:ln>
                  <a:noFill/>
                </a:ln>
                <a:effectLst/>
                <a:extLst>
                  <a:ext uri="{909E8E84-426E-40DD-AFC4-6F175D3DCCD1}">
                    <a14:hiddenFill>
                      <a:solidFill>
                        <a:srgbClr val="FFFFFF"/>
                      </a:solidFill>
                    </a14:hiddenFill>
                  </a:ext>
                  <a:ext uri="{91240B29-F687-4F45-9708-019B960494DF}">
                    <a14:hiddenLine w="19050" algn="ctr">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14:m>
                    <m:oMathPara xmlns:m="http://schemas.openxmlformats.org/officeDocument/2006/math">
                      <m:oMathParaPr>
                        <m:jc m:val="centerGroup"/>
                      </m:oMathParaPr>
                      <m:oMath xmlns:m="http://schemas.openxmlformats.org/officeDocument/2006/math">
                        <m:r>
                          <a:rPr lang="en-US" altLang="zh-CN" sz="1400" b="0" i="1" dirty="0" smtClean="0">
                            <a:solidFill>
                              <a:schemeClr val="folHlink"/>
                            </a:solidFill>
                            <a:latin typeface="Cambria Math"/>
                            <a:ea typeface="宋体" panose="02010600030101010101" pitchFamily="2" charset="-122"/>
                          </a:rPr>
                          <m:t>𝑤𝑥</m:t>
                        </m:r>
                        <m:r>
                          <a:rPr lang="en-US" altLang="zh-CN" sz="1400" b="0" i="1" dirty="0" smtClean="0">
                            <a:solidFill>
                              <a:schemeClr val="folHlink"/>
                            </a:solidFill>
                            <a:latin typeface="Cambria Math"/>
                            <a:ea typeface="宋体" panose="02010600030101010101" pitchFamily="2" charset="-122"/>
                          </a:rPr>
                          <m:t>+</m:t>
                        </m:r>
                        <m:r>
                          <a:rPr lang="en-US" altLang="zh-CN" sz="1400" b="0" i="1" dirty="0" smtClean="0">
                            <a:solidFill>
                              <a:schemeClr val="folHlink"/>
                            </a:solidFill>
                            <a:latin typeface="Cambria Math"/>
                            <a:ea typeface="宋体" panose="02010600030101010101" pitchFamily="2" charset="-122"/>
                          </a:rPr>
                          <m:t>𝑏</m:t>
                        </m:r>
                        <m:r>
                          <a:rPr lang="en-US" altLang="zh-CN" sz="1400" b="0" i="1" dirty="0">
                            <a:solidFill>
                              <a:schemeClr val="folHlink"/>
                            </a:solidFill>
                            <a:latin typeface="Cambria Math"/>
                            <a:ea typeface="宋体" panose="02010600030101010101" pitchFamily="2" charset="-122"/>
                          </a:rPr>
                          <m:t>=−1</m:t>
                        </m:r>
                      </m:oMath>
                    </m:oMathPara>
                  </a14:m>
                  <a:endParaRPr lang="en-US" altLang="zh-CN" sz="1400" b="0" dirty="0">
                    <a:solidFill>
                      <a:schemeClr val="folHlink"/>
                    </a:solidFill>
                    <a:latin typeface="Times New Roman" panose="02020603050405020304" pitchFamily="18" charset="0"/>
                    <a:ea typeface="宋体" panose="02010600030101010101" pitchFamily="2" charset="-122"/>
                  </a:endParaRPr>
                </a:p>
              </p:txBody>
            </p:sp>
          </mc:Choice>
          <mc:Fallback xmlns="">
            <p:sp>
              <p:nvSpPr>
                <p:cNvPr id="46" name="Text Box 12"/>
                <p:cNvSpPr txBox="1">
                  <a:spLocks noRot="1" noChangeAspect="1" noMove="1" noResize="1" noEditPoints="1" noAdjustHandles="1" noChangeArrowheads="1" noChangeShapeType="1" noTextEdit="1"/>
                </p:cNvSpPr>
                <p:nvPr/>
              </p:nvSpPr>
              <p:spPr bwMode="auto">
                <a:xfrm rot="19822108">
                  <a:off x="295" y="3169"/>
                  <a:ext cx="797" cy="194"/>
                </a:xfrm>
                <a:prstGeom prst="rect">
                  <a:avLst/>
                </a:prstGeom>
                <a:blipFill rotWithShape="1">
                  <a:blip r:embed="rId5"/>
                  <a:stretch>
                    <a:fillRect r="-4369"/>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
          <p:nvSpPr>
            <p:cNvPr id="47" name="Oval 13"/>
            <p:cNvSpPr>
              <a:spLocks noChangeArrowheads="1"/>
            </p:cNvSpPr>
            <p:nvPr/>
          </p:nvSpPr>
          <p:spPr bwMode="auto">
            <a:xfrm>
              <a:off x="2768" y="2674"/>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48" name="Oval 14"/>
            <p:cNvSpPr>
              <a:spLocks noChangeArrowheads="1"/>
            </p:cNvSpPr>
            <p:nvPr/>
          </p:nvSpPr>
          <p:spPr bwMode="auto">
            <a:xfrm>
              <a:off x="1269" y="1925"/>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49" name="Oval 15"/>
            <p:cNvSpPr>
              <a:spLocks noChangeArrowheads="1"/>
            </p:cNvSpPr>
            <p:nvPr/>
          </p:nvSpPr>
          <p:spPr bwMode="auto">
            <a:xfrm>
              <a:off x="722" y="1844"/>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0" name="Oval 16"/>
            <p:cNvSpPr>
              <a:spLocks noChangeArrowheads="1"/>
            </p:cNvSpPr>
            <p:nvPr/>
          </p:nvSpPr>
          <p:spPr bwMode="auto">
            <a:xfrm>
              <a:off x="1189" y="2508"/>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1" name="Oval 17"/>
            <p:cNvSpPr>
              <a:spLocks noChangeArrowheads="1"/>
            </p:cNvSpPr>
            <p:nvPr/>
          </p:nvSpPr>
          <p:spPr bwMode="auto">
            <a:xfrm>
              <a:off x="878" y="2036"/>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2" name="Oval 18"/>
            <p:cNvSpPr>
              <a:spLocks noChangeArrowheads="1"/>
            </p:cNvSpPr>
            <p:nvPr/>
          </p:nvSpPr>
          <p:spPr bwMode="auto">
            <a:xfrm>
              <a:off x="641" y="2531"/>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3" name="Oval 19"/>
            <p:cNvSpPr>
              <a:spLocks noChangeArrowheads="1"/>
            </p:cNvSpPr>
            <p:nvPr/>
          </p:nvSpPr>
          <p:spPr bwMode="auto">
            <a:xfrm>
              <a:off x="2251" y="1977"/>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4" name="Oval 20"/>
            <p:cNvSpPr>
              <a:spLocks noChangeArrowheads="1"/>
            </p:cNvSpPr>
            <p:nvPr/>
          </p:nvSpPr>
          <p:spPr bwMode="auto">
            <a:xfrm>
              <a:off x="2033" y="2551"/>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5" name="Oval 21"/>
            <p:cNvSpPr>
              <a:spLocks noChangeArrowheads="1"/>
            </p:cNvSpPr>
            <p:nvPr/>
          </p:nvSpPr>
          <p:spPr bwMode="auto">
            <a:xfrm>
              <a:off x="2477" y="2702"/>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6" name="Oval 22"/>
            <p:cNvSpPr>
              <a:spLocks noChangeArrowheads="1"/>
            </p:cNvSpPr>
            <p:nvPr/>
          </p:nvSpPr>
          <p:spPr bwMode="auto">
            <a:xfrm>
              <a:off x="1219" y="3141"/>
              <a:ext cx="48" cy="48"/>
            </a:xfrm>
            <a:prstGeom prst="ellipse">
              <a:avLst/>
            </a:prstGeom>
            <a:solidFill>
              <a:schemeClr val="bg1"/>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7" name="Oval 23"/>
            <p:cNvSpPr>
              <a:spLocks noChangeArrowheads="1"/>
            </p:cNvSpPr>
            <p:nvPr/>
          </p:nvSpPr>
          <p:spPr bwMode="auto">
            <a:xfrm>
              <a:off x="1806" y="3113"/>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8" name="Oval 24"/>
            <p:cNvSpPr>
              <a:spLocks noChangeArrowheads="1"/>
            </p:cNvSpPr>
            <p:nvPr/>
          </p:nvSpPr>
          <p:spPr bwMode="auto">
            <a:xfrm>
              <a:off x="2898" y="2531"/>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59" name="Oval 25"/>
            <p:cNvSpPr>
              <a:spLocks noChangeArrowheads="1"/>
            </p:cNvSpPr>
            <p:nvPr/>
          </p:nvSpPr>
          <p:spPr bwMode="auto">
            <a:xfrm>
              <a:off x="997" y="1884"/>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0" name="Oval 26"/>
            <p:cNvSpPr>
              <a:spLocks noChangeArrowheads="1"/>
            </p:cNvSpPr>
            <p:nvPr/>
          </p:nvSpPr>
          <p:spPr bwMode="auto">
            <a:xfrm>
              <a:off x="2111" y="3225"/>
              <a:ext cx="48" cy="48"/>
            </a:xfrm>
            <a:prstGeom prst="ellipse">
              <a:avLst/>
            </a:prstGeom>
            <a:solidFill>
              <a:schemeClr val="hlink"/>
            </a:solidFill>
            <a:ln w="19050"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1" name="Line 27"/>
            <p:cNvSpPr>
              <a:spLocks noChangeShapeType="1"/>
            </p:cNvSpPr>
            <p:nvPr/>
          </p:nvSpPr>
          <p:spPr bwMode="auto">
            <a:xfrm flipH="1" flipV="1">
              <a:off x="1664" y="2306"/>
              <a:ext cx="467" cy="944"/>
            </a:xfrm>
            <a:prstGeom prst="line">
              <a:avLst/>
            </a:prstGeom>
            <a:noFill/>
            <a:ln w="12700">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Text Box 28"/>
            <p:cNvSpPr txBox="1">
              <a:spLocks noChangeArrowheads="1"/>
            </p:cNvSpPr>
            <p:nvPr/>
          </p:nvSpPr>
          <p:spPr bwMode="auto">
            <a:xfrm>
              <a:off x="2057" y="2740"/>
              <a:ext cx="31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r>
                <a:rPr lang="el-GR" altLang="zh-CN" b="0" i="1">
                  <a:latin typeface="Times New Roman" panose="02020603050405020304" pitchFamily="18" charset="0"/>
                  <a:ea typeface="宋体" panose="02010600030101010101" pitchFamily="2" charset="-122"/>
                  <a:sym typeface="Symbol" panose="05050102010706020507" pitchFamily="18" charset="2"/>
                </a:rPr>
                <a:t></a:t>
              </a:r>
              <a:r>
                <a:rPr lang="en-US" altLang="zh-CN" sz="2400" b="0" baseline="-25000">
                  <a:solidFill>
                    <a:schemeClr val="hlink"/>
                  </a:solidFill>
                  <a:latin typeface="Times New Roman" panose="02020603050405020304" pitchFamily="18" charset="0"/>
                  <a:ea typeface="宋体" panose="02010600030101010101" pitchFamily="2" charset="-122"/>
                </a:rPr>
                <a:t>7</a:t>
              </a:r>
              <a:r>
                <a:rPr lang="en-US" altLang="zh-CN" sz="2400" b="0" i="1">
                  <a:solidFill>
                    <a:schemeClr val="hlink"/>
                  </a:solidFill>
                  <a:latin typeface="Times New Roman" panose="02020603050405020304" pitchFamily="18" charset="0"/>
                  <a:ea typeface="宋体" panose="02010600030101010101" pitchFamily="2" charset="-122"/>
                </a:rPr>
                <a:t> </a:t>
              </a:r>
            </a:p>
          </p:txBody>
        </p:sp>
        <p:sp>
          <p:nvSpPr>
            <p:cNvPr id="63" name="Line 29"/>
            <p:cNvSpPr>
              <a:spLocks noChangeShapeType="1"/>
            </p:cNvSpPr>
            <p:nvPr/>
          </p:nvSpPr>
          <p:spPr bwMode="auto">
            <a:xfrm flipH="1" flipV="1">
              <a:off x="1740" y="2253"/>
              <a:ext cx="473" cy="945"/>
            </a:xfrm>
            <a:prstGeom prst="line">
              <a:avLst/>
            </a:prstGeom>
            <a:noFill/>
            <a:ln w="12700">
              <a:solidFill>
                <a:schemeClr val="hlink"/>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4" name="Line 30"/>
            <p:cNvSpPr>
              <a:spLocks noChangeShapeType="1"/>
            </p:cNvSpPr>
            <p:nvPr/>
          </p:nvSpPr>
          <p:spPr bwMode="auto">
            <a:xfrm flipH="1" flipV="1">
              <a:off x="1842" y="1817"/>
              <a:ext cx="333" cy="694"/>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 name="Text Box 31"/>
            <p:cNvSpPr txBox="1">
              <a:spLocks noChangeArrowheads="1"/>
            </p:cNvSpPr>
            <p:nvPr/>
          </p:nvSpPr>
          <p:spPr bwMode="auto">
            <a:xfrm>
              <a:off x="1929" y="1728"/>
              <a:ext cx="436"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r>
                <a:rPr lang="el-GR" altLang="zh-CN" b="0" i="1">
                  <a:latin typeface="Times New Roman" panose="02020603050405020304" pitchFamily="18" charset="0"/>
                  <a:ea typeface="宋体" panose="02010600030101010101" pitchFamily="2" charset="-122"/>
                  <a:sym typeface="Symbol" panose="05050102010706020507" pitchFamily="18" charset="2"/>
                </a:rPr>
                <a:t></a:t>
              </a:r>
              <a:r>
                <a:rPr lang="en-US" altLang="zh-CN" sz="2400" b="0" baseline="-25000">
                  <a:solidFill>
                    <a:schemeClr val="folHlink"/>
                  </a:solidFill>
                  <a:latin typeface="Times New Roman" panose="02020603050405020304" pitchFamily="18" charset="0"/>
                  <a:ea typeface="宋体" panose="02010600030101010101" pitchFamily="2" charset="-122"/>
                </a:rPr>
                <a:t>11</a:t>
              </a:r>
              <a:r>
                <a:rPr lang="en-US" altLang="zh-CN" sz="2400" b="0" i="1">
                  <a:solidFill>
                    <a:schemeClr val="folHlink"/>
                  </a:solidFill>
                  <a:latin typeface="Times New Roman" panose="02020603050405020304" pitchFamily="18" charset="0"/>
                  <a:ea typeface="宋体" panose="02010600030101010101" pitchFamily="2" charset="-122"/>
                </a:rPr>
                <a:t> </a:t>
              </a:r>
            </a:p>
          </p:txBody>
        </p:sp>
        <p:sp>
          <p:nvSpPr>
            <p:cNvPr id="66" name="Line 32"/>
            <p:cNvSpPr>
              <a:spLocks noChangeShapeType="1"/>
            </p:cNvSpPr>
            <p:nvPr/>
          </p:nvSpPr>
          <p:spPr bwMode="auto">
            <a:xfrm flipH="1" flipV="1">
              <a:off x="1917" y="1773"/>
              <a:ext cx="341" cy="724"/>
            </a:xfrm>
            <a:prstGeom prst="line">
              <a:avLst/>
            </a:prstGeom>
            <a:noFill/>
            <a:ln w="12700">
              <a:solidFill>
                <a:schemeClr val="folHlink"/>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Line 33"/>
            <p:cNvSpPr>
              <a:spLocks noChangeShapeType="1"/>
            </p:cNvSpPr>
            <p:nvPr/>
          </p:nvSpPr>
          <p:spPr bwMode="auto">
            <a:xfrm flipH="1" flipV="1">
              <a:off x="1037" y="1928"/>
              <a:ext cx="444" cy="923"/>
            </a:xfrm>
            <a:prstGeom prst="line">
              <a:avLst/>
            </a:prstGeom>
            <a:noFill/>
            <a:ln w="127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8" name="Text Box 34"/>
            <p:cNvSpPr txBox="1">
              <a:spLocks noChangeArrowheads="1"/>
            </p:cNvSpPr>
            <p:nvPr/>
          </p:nvSpPr>
          <p:spPr bwMode="auto">
            <a:xfrm>
              <a:off x="1237" y="1994"/>
              <a:ext cx="310" cy="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spcBef>
                  <a:spcPct val="50000"/>
                </a:spcBef>
                <a:buClr>
                  <a:schemeClr val="tx1"/>
                </a:buClr>
              </a:pPr>
              <a:r>
                <a:rPr lang="el-GR" altLang="zh-CN" b="0" i="1" dirty="0">
                  <a:latin typeface="Times New Roman" panose="02020603050405020304" pitchFamily="18" charset="0"/>
                  <a:ea typeface="宋体" panose="02010600030101010101" pitchFamily="2" charset="-122"/>
                  <a:sym typeface="Symbol" panose="05050102010706020507" pitchFamily="18" charset="2"/>
                </a:rPr>
                <a:t></a:t>
              </a:r>
              <a:r>
                <a:rPr lang="en-US" altLang="zh-CN" sz="2400" b="0" baseline="-25000" dirty="0">
                  <a:solidFill>
                    <a:schemeClr val="folHlink"/>
                  </a:solidFill>
                  <a:latin typeface="Times New Roman" panose="02020603050405020304" pitchFamily="18" charset="0"/>
                  <a:ea typeface="宋体" panose="02010600030101010101" pitchFamily="2" charset="-122"/>
                </a:rPr>
                <a:t>2</a:t>
              </a:r>
              <a:r>
                <a:rPr lang="en-US" altLang="zh-CN" sz="2400" b="0" i="1" dirty="0">
                  <a:solidFill>
                    <a:schemeClr val="folHlink"/>
                  </a:solidFill>
                  <a:latin typeface="Times New Roman" panose="02020603050405020304" pitchFamily="18" charset="0"/>
                  <a:ea typeface="宋体" panose="02010600030101010101" pitchFamily="2" charset="-122"/>
                </a:rPr>
                <a:t> </a:t>
              </a:r>
            </a:p>
          </p:txBody>
        </p:sp>
        <p:sp>
          <p:nvSpPr>
            <p:cNvPr id="69" name="Line 35"/>
            <p:cNvSpPr>
              <a:spLocks noChangeShapeType="1"/>
            </p:cNvSpPr>
            <p:nvPr/>
          </p:nvSpPr>
          <p:spPr bwMode="auto">
            <a:xfrm flipH="1" flipV="1">
              <a:off x="1119" y="1876"/>
              <a:ext cx="437" cy="945"/>
            </a:xfrm>
            <a:prstGeom prst="line">
              <a:avLst/>
            </a:prstGeom>
            <a:noFill/>
            <a:ln w="12700">
              <a:solidFill>
                <a:schemeClr val="folHlink"/>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0" name="Oval 36"/>
            <p:cNvSpPr>
              <a:spLocks noChangeArrowheads="1"/>
            </p:cNvSpPr>
            <p:nvPr/>
          </p:nvSpPr>
          <p:spPr bwMode="auto">
            <a:xfrm>
              <a:off x="1802" y="1762"/>
              <a:ext cx="48" cy="48"/>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folHlink"/>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mc:AlternateContent xmlns:mc="http://schemas.openxmlformats.org/markup-compatibility/2006" xmlns:a14="http://schemas.microsoft.com/office/drawing/2010/main">
        <mc:Choice Requires="a14">
          <p:sp>
            <p:nvSpPr>
              <p:cNvPr id="2" name="TextBox 1"/>
              <p:cNvSpPr txBox="1"/>
              <p:nvPr/>
            </p:nvSpPr>
            <p:spPr>
              <a:xfrm>
                <a:off x="6679815" y="4559305"/>
                <a:ext cx="3283719" cy="9741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altLang="zh-CN" sz="2800" i="1" smtClean="0">
                              <a:latin typeface="Cambria Math"/>
                            </a:rPr>
                          </m:ctrlPr>
                        </m:fPr>
                        <m:num>
                          <m:r>
                            <a:rPr lang="en-US" altLang="zh-CN" sz="2800" b="0" i="1">
                              <a:latin typeface="Cambria Math"/>
                            </a:rPr>
                            <m:t>1</m:t>
                          </m:r>
                        </m:num>
                        <m:den>
                          <m:r>
                            <a:rPr lang="en-US" altLang="zh-CN" sz="2800" b="0" i="1">
                              <a:latin typeface="Cambria Math"/>
                            </a:rPr>
                            <m:t>2</m:t>
                          </m:r>
                        </m:den>
                      </m:f>
                      <m:sSup>
                        <m:sSupPr>
                          <m:ctrlPr>
                            <a:rPr lang="en-US" altLang="zh-CN" sz="2800" i="1">
                              <a:latin typeface="Cambria Math"/>
                            </a:rPr>
                          </m:ctrlPr>
                        </m:sSupPr>
                        <m:e>
                          <m:acc>
                            <m:accPr>
                              <m:chr m:val="⃗"/>
                              <m:ctrlPr>
                                <a:rPr lang="en-US" altLang="zh-CN" sz="2800" i="1">
                                  <a:latin typeface="Cambria Math"/>
                                </a:rPr>
                              </m:ctrlPr>
                            </m:accPr>
                            <m:e>
                              <m:r>
                                <a:rPr lang="en-US" altLang="zh-CN" sz="2800" b="0" i="1">
                                  <a:latin typeface="Cambria Math"/>
                                </a:rPr>
                                <m:t>𝑤</m:t>
                              </m:r>
                            </m:e>
                          </m:acc>
                        </m:e>
                        <m:sup>
                          <m:r>
                            <m:rPr>
                              <m:sty m:val="p"/>
                            </m:rPr>
                            <a:rPr lang="en-US" altLang="zh-CN" sz="2800" b="0">
                              <a:latin typeface="Cambria Math"/>
                            </a:rPr>
                            <m:t>T</m:t>
                          </m:r>
                        </m:sup>
                      </m:sSup>
                      <m:acc>
                        <m:accPr>
                          <m:chr m:val="⃗"/>
                          <m:ctrlPr>
                            <a:rPr lang="en-US" altLang="zh-CN" sz="2800" i="1">
                              <a:latin typeface="Cambria Math"/>
                            </a:rPr>
                          </m:ctrlPr>
                        </m:accPr>
                        <m:e>
                          <m:r>
                            <a:rPr lang="en-US" altLang="zh-CN" sz="2800" b="0" i="1">
                              <a:latin typeface="Cambria Math"/>
                            </a:rPr>
                            <m:t>𝑤</m:t>
                          </m:r>
                        </m:e>
                      </m:acc>
                      <m:r>
                        <a:rPr lang="en-US" altLang="zh-CN" sz="2800" b="0" i="1" smtClean="0">
                          <a:latin typeface="Cambria Math"/>
                        </a:rPr>
                        <m:t>+</m:t>
                      </m:r>
                      <m:r>
                        <a:rPr lang="en-US" altLang="zh-CN" sz="2800" b="0" i="1" smtClean="0">
                          <a:latin typeface="Cambria Math"/>
                        </a:rPr>
                        <m:t>𝐶</m:t>
                      </m:r>
                      <m:nary>
                        <m:naryPr>
                          <m:chr m:val="∑"/>
                          <m:limLoc m:val="subSup"/>
                          <m:ctrlPr>
                            <a:rPr lang="en-US" altLang="zh-CN" sz="2800" b="0" i="1" smtClean="0">
                              <a:latin typeface="Cambria Math"/>
                            </a:rPr>
                          </m:ctrlPr>
                        </m:naryPr>
                        <m:sub>
                          <m:r>
                            <m:rPr>
                              <m:brk m:alnAt="25"/>
                            </m:rPr>
                            <a:rPr lang="en-US" altLang="zh-CN" sz="2800" b="0" i="1" smtClean="0">
                              <a:latin typeface="Cambria Math"/>
                            </a:rPr>
                            <m:t>𝑖</m:t>
                          </m:r>
                          <m:r>
                            <a:rPr lang="en-US" altLang="zh-CN" sz="2800" b="0" i="1" smtClean="0">
                              <a:latin typeface="Cambria Math"/>
                            </a:rPr>
                            <m:t>=1</m:t>
                          </m:r>
                        </m:sub>
                        <m:sup>
                          <m:r>
                            <a:rPr lang="en-US" altLang="zh-CN" sz="2800" b="0" i="1" smtClean="0">
                              <a:latin typeface="Cambria Math"/>
                            </a:rPr>
                            <m:t>𝑁</m:t>
                          </m:r>
                        </m:sup>
                        <m:e>
                          <m:sSubSup>
                            <m:sSubSupPr>
                              <m:ctrlPr>
                                <a:rPr lang="en-US" altLang="zh-CN" sz="2800" b="0" i="1" smtClean="0">
                                  <a:latin typeface="Cambria Math"/>
                                </a:rPr>
                              </m:ctrlPr>
                            </m:sSubSupPr>
                            <m:e>
                              <m:r>
                                <a:rPr lang="zh-CN" altLang="en-US" sz="2800" b="0" i="1" smtClean="0">
                                  <a:latin typeface="Cambria Math"/>
                                </a:rPr>
                                <m:t>𝜉</m:t>
                              </m:r>
                            </m:e>
                            <m:sub>
                              <m:r>
                                <a:rPr lang="en-US" altLang="zh-CN" sz="2800" b="0" i="1" smtClean="0">
                                  <a:latin typeface="Cambria Math"/>
                                </a:rPr>
                                <m:t>𝑖</m:t>
                              </m:r>
                            </m:sub>
                            <m:sup>
                              <m:r>
                                <a:rPr lang="en-US" altLang="zh-CN" sz="2800" b="0" i="1" smtClean="0">
                                  <a:latin typeface="Cambria Math"/>
                                </a:rPr>
                                <m:t>2</m:t>
                              </m:r>
                            </m:sup>
                          </m:sSubSup>
                        </m:e>
                      </m:nary>
                    </m:oMath>
                  </m:oMathPara>
                </a14:m>
                <a:endParaRPr lang="zh-CN" altLang="en-US" sz="2800" dirty="0"/>
              </a:p>
            </p:txBody>
          </p:sp>
        </mc:Choice>
        <mc:Fallback xmlns="">
          <p:sp>
            <p:nvSpPr>
              <p:cNvPr id="2" name="TextBox 1"/>
              <p:cNvSpPr txBox="1">
                <a:spLocks noRot="1" noChangeAspect="1" noMove="1" noResize="1" noEditPoints="1" noAdjustHandles="1" noChangeArrowheads="1" noChangeShapeType="1" noTextEdit="1"/>
              </p:cNvSpPr>
              <p:nvPr/>
            </p:nvSpPr>
            <p:spPr>
              <a:xfrm>
                <a:off x="6679815" y="4559305"/>
                <a:ext cx="3283719" cy="974177"/>
              </a:xfrm>
              <a:prstGeom prst="rect">
                <a:avLst/>
              </a:prstGeom>
              <a:blipFill rotWithShape="1">
                <a:blip r:embed="rId6"/>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686027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硬间隔 </a:t>
            </a:r>
            <a:r>
              <a:rPr lang="en-US" altLang="zh-CN" sz="4000" b="1" smtClean="0">
                <a:latin typeface="微软雅黑" panose="020B0503020204020204" pitchFamily="34" charset="-122"/>
                <a:ea typeface="微软雅黑" panose="020B0503020204020204" pitchFamily="34" charset="-122"/>
              </a:rPr>
              <a:t>vs </a:t>
            </a:r>
            <a:r>
              <a:rPr lang="zh-CN" altLang="en-US" sz="4000" b="1" smtClean="0">
                <a:latin typeface="微软雅黑" panose="020B0503020204020204" pitchFamily="34" charset="-122"/>
                <a:ea typeface="微软雅黑" panose="020B0503020204020204" pitchFamily="34" charset="-122"/>
              </a:rPr>
              <a:t>软间隔</a:t>
            </a:r>
          </a:p>
        </p:txBody>
      </p:sp>
      <mc:AlternateContent xmlns:mc="http://schemas.openxmlformats.org/markup-compatibility/2006" xmlns:a14="http://schemas.microsoft.com/office/drawing/2010/main">
        <mc:Choice Requires="a14">
          <p:sp>
            <p:nvSpPr>
              <p:cNvPr id="21508" name="Rectangle 3"/>
              <p:cNvSpPr>
                <a:spLocks noChangeArrowheads="1"/>
              </p:cNvSpPr>
              <p:nvPr/>
            </p:nvSpPr>
            <p:spPr bwMode="auto">
              <a:xfrm>
                <a:off x="609521" y="1279525"/>
                <a:ext cx="10971372" cy="5029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zh-CN" altLang="en-US" b="0" dirty="0">
                    <a:latin typeface="Times New Roman" pitchFamily="18" charset="0"/>
                    <a:ea typeface="华文楷体" pitchFamily="2" charset="-122"/>
                  </a:rPr>
                  <a:t>硬间隔问题表述</a:t>
                </a:r>
                <a:r>
                  <a:rPr lang="en-US" altLang="zh-CN" b="0" dirty="0">
                    <a:latin typeface="Times New Roman" pitchFamily="18" charset="0"/>
                    <a:ea typeface="华文楷体" pitchFamily="2" charset="-122"/>
                  </a:rPr>
                  <a:t>:</a:t>
                </a:r>
              </a:p>
              <a:p>
                <a:pPr eaLnBrk="1" hangingPunct="1"/>
                <a:endParaRPr lang="en-US" altLang="zh-CN" dirty="0">
                  <a:latin typeface="Times New Roman" pitchFamily="18" charset="0"/>
                  <a:ea typeface="华文楷体" pitchFamily="2" charset="-122"/>
                </a:endParaRPr>
              </a:p>
              <a:p>
                <a:pPr eaLnBrk="1" hangingPunct="1"/>
                <a:endParaRPr lang="en-US" altLang="zh-CN" b="0" dirty="0">
                  <a:latin typeface="Times New Roman" pitchFamily="18" charset="0"/>
                  <a:ea typeface="华文楷体" pitchFamily="2" charset="-122"/>
                </a:endParaRPr>
              </a:p>
              <a:p>
                <a:pPr eaLnBrk="1" hangingPunct="1"/>
                <a:endParaRPr lang="en-US" altLang="zh-CN" dirty="0">
                  <a:latin typeface="Times New Roman" pitchFamily="18" charset="0"/>
                  <a:ea typeface="华文楷体" pitchFamily="2" charset="-122"/>
                </a:endParaRPr>
              </a:p>
              <a:p>
                <a:pPr eaLnBrk="1" hangingPunct="1"/>
                <a:r>
                  <a:rPr lang="zh-CN" altLang="en-US" b="0" dirty="0">
                    <a:latin typeface="Times New Roman" pitchFamily="18" charset="0"/>
                    <a:ea typeface="华文楷体" pitchFamily="2" charset="-122"/>
                  </a:rPr>
                  <a:t>软间隔问题表述：</a:t>
                </a:r>
              </a:p>
              <a:p>
                <a:pPr eaLnBrk="1" hangingPunct="1"/>
                <a:endParaRPr lang="en-US" altLang="zh-CN" b="0" dirty="0">
                  <a:latin typeface="Times New Roman" pitchFamily="18" charset="0"/>
                  <a:ea typeface="华文楷体" pitchFamily="2" charset="-122"/>
                </a:endParaRPr>
              </a:p>
              <a:p>
                <a:pPr eaLnBrk="1" hangingPunct="1"/>
                <a:endParaRPr lang="en-US" altLang="zh-CN" b="0" dirty="0">
                  <a:latin typeface="Times New Roman" pitchFamily="18" charset="0"/>
                  <a:ea typeface="华文楷体" pitchFamily="2" charset="-122"/>
                </a:endParaRPr>
              </a:p>
              <a:p>
                <a:pPr eaLnBrk="1" hangingPunct="1"/>
                <a:endParaRPr lang="en-US" altLang="zh-CN" b="0" dirty="0">
                  <a:latin typeface="Times New Roman" pitchFamily="18" charset="0"/>
                  <a:ea typeface="华文楷体" pitchFamily="2" charset="-122"/>
                </a:endParaRPr>
              </a:p>
              <a:p>
                <a:pPr eaLnBrk="1" hangingPunct="1"/>
                <a:r>
                  <a:rPr lang="zh-CN" altLang="en-US" b="0" dirty="0">
                    <a:latin typeface="Times New Roman" pitchFamily="18" charset="0"/>
                    <a:ea typeface="华文楷体" pitchFamily="2" charset="-122"/>
                  </a:rPr>
                  <a:t>参数</a:t>
                </a:r>
                <a14:m>
                  <m:oMath xmlns:m="http://schemas.openxmlformats.org/officeDocument/2006/math">
                    <m:r>
                      <a:rPr lang="en-US" altLang="zh-CN" b="0" i="1">
                        <a:latin typeface="Cambria Math"/>
                      </a:rPr>
                      <m:t>𝐶</m:t>
                    </m:r>
                  </m:oMath>
                </a14:m>
                <a:r>
                  <a:rPr lang="zh-CN" altLang="en-US" b="0" dirty="0">
                    <a:latin typeface="Times New Roman" pitchFamily="18" charset="0"/>
                    <a:ea typeface="华文楷体" pitchFamily="2" charset="-122"/>
                  </a:rPr>
                  <a:t>用来控制过拟合程度</a:t>
                </a:r>
                <a:endParaRPr lang="en-US" altLang="zh-CN" b="0" dirty="0">
                  <a:latin typeface="Times New Roman" pitchFamily="18" charset="0"/>
                  <a:ea typeface="华文楷体" pitchFamily="2" charset="-122"/>
                </a:endParaRPr>
              </a:p>
            </p:txBody>
          </p:sp>
        </mc:Choice>
        <mc:Fallback xmlns="">
          <p:sp>
            <p:nvSpPr>
              <p:cNvPr id="21508" name="Rectangle 3"/>
              <p:cNvSpPr>
                <a:spLocks noRot="1" noChangeAspect="1" noMove="1" noResize="1" noEditPoints="1" noAdjustHandles="1" noChangeArrowheads="1" noChangeShapeType="1" noTextEdit="1"/>
              </p:cNvSpPr>
              <p:nvPr/>
            </p:nvSpPr>
            <p:spPr bwMode="auto">
              <a:xfrm>
                <a:off x="609521" y="1279525"/>
                <a:ext cx="10971372" cy="5029200"/>
              </a:xfrm>
              <a:prstGeom prst="rect">
                <a:avLst/>
              </a:prstGeom>
              <a:blipFill rotWithShape="1">
                <a:blip r:embed="rId2"/>
                <a:stretch>
                  <a:fillRect l="-1000" t="-145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2" name="组合 1"/>
          <p:cNvGrpSpPr/>
          <p:nvPr/>
        </p:nvGrpSpPr>
        <p:grpSpPr>
          <a:xfrm>
            <a:off x="4655449" y="1524000"/>
            <a:ext cx="4866126" cy="1676400"/>
            <a:chOff x="4655449" y="1524000"/>
            <a:chExt cx="4866126" cy="1676400"/>
          </a:xfrm>
        </p:grpSpPr>
        <p:sp>
          <p:nvSpPr>
            <p:cNvPr id="7" name="矩形 6"/>
            <p:cNvSpPr/>
            <p:nvPr/>
          </p:nvSpPr>
          <p:spPr bwMode="auto">
            <a:xfrm>
              <a:off x="4655449" y="1524000"/>
              <a:ext cx="4866126" cy="16764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8" name="组合 7"/>
            <p:cNvGrpSpPr/>
            <p:nvPr/>
          </p:nvGrpSpPr>
          <p:grpSpPr>
            <a:xfrm>
              <a:off x="4949591" y="1579140"/>
              <a:ext cx="3918921" cy="1566121"/>
              <a:chOff x="6641268" y="4800600"/>
              <a:chExt cx="3918921" cy="1566121"/>
            </a:xfrm>
          </p:grpSpPr>
          <mc:AlternateContent xmlns:mc="http://schemas.openxmlformats.org/markup-compatibility/2006" xmlns:a14="http://schemas.microsoft.com/office/drawing/2010/main">
            <mc:Choice Requires="a14">
              <p:sp>
                <p:nvSpPr>
                  <p:cNvPr id="9" name="TextBox 8"/>
                  <p:cNvSpPr txBox="1"/>
                  <p:nvPr/>
                </p:nvSpPr>
                <p:spPr>
                  <a:xfrm>
                    <a:off x="6641268" y="4800600"/>
                    <a:ext cx="1816138" cy="86754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600" b="0" i="1" smtClean="0">
                                  <a:latin typeface="Cambria Math"/>
                                  <a:ea typeface="华文楷体" pitchFamily="2" charset="-122"/>
                                </a:rPr>
                              </m:ctrlPr>
                            </m:funcPr>
                            <m:fName>
                              <m:limLow>
                                <m:limLowPr>
                                  <m:ctrlPr>
                                    <a:rPr lang="en-US" altLang="zh-CN" sz="2600" b="0" i="1" smtClean="0">
                                      <a:latin typeface="Cambria Math"/>
                                      <a:ea typeface="华文楷体" pitchFamily="2" charset="-122"/>
                                    </a:rPr>
                                  </m:ctrlPr>
                                </m:limLowPr>
                                <m:e>
                                  <m:r>
                                    <m:rPr>
                                      <m:sty m:val="p"/>
                                    </m:rPr>
                                    <a:rPr lang="en-US" altLang="zh-CN" sz="2600" b="0" i="0" smtClean="0">
                                      <a:latin typeface="Cambria Math"/>
                                      <a:ea typeface="华文楷体" pitchFamily="2" charset="-122"/>
                                    </a:rPr>
                                    <m:t>min</m:t>
                                  </m:r>
                                </m:e>
                                <m:lim>
                                  <m:acc>
                                    <m:accPr>
                                      <m:chr m:val="⃗"/>
                                      <m:ctrlPr>
                                        <a:rPr lang="en-US" altLang="zh-CN" sz="2600" b="0" i="1" smtClean="0">
                                          <a:latin typeface="Cambria Math"/>
                                          <a:ea typeface="华文楷体" pitchFamily="2" charset="-122"/>
                                        </a:rPr>
                                      </m:ctrlPr>
                                    </m:accPr>
                                    <m:e>
                                      <m:r>
                                        <a:rPr lang="en-US" altLang="zh-CN" sz="2600" b="0" i="1" smtClean="0">
                                          <a:latin typeface="Cambria Math"/>
                                          <a:ea typeface="华文楷体" pitchFamily="2" charset="-122"/>
                                        </a:rPr>
                                        <m:t>𝑤</m:t>
                                      </m:r>
                                    </m:e>
                                  </m:acc>
                                  <m:r>
                                    <a:rPr lang="en-US" altLang="zh-CN" sz="2600" b="0" i="1" smtClean="0">
                                      <a:latin typeface="Cambria Math"/>
                                      <a:ea typeface="华文楷体" pitchFamily="2" charset="-122"/>
                                    </a:rPr>
                                    <m:t>,</m:t>
                                  </m:r>
                                  <m:r>
                                    <a:rPr lang="en-US" altLang="zh-CN" sz="2600" b="0" i="1" smtClean="0">
                                      <a:latin typeface="Cambria Math"/>
                                      <a:ea typeface="华文楷体" pitchFamily="2" charset="-122"/>
                                    </a:rPr>
                                    <m:t>𝑏</m:t>
                                  </m:r>
                                </m:lim>
                              </m:limLow>
                            </m:fName>
                            <m:e>
                              <m:f>
                                <m:fPr>
                                  <m:ctrlPr>
                                    <a:rPr lang="en-US" altLang="zh-CN" sz="2600" i="1">
                                      <a:latin typeface="Cambria Math"/>
                                    </a:rPr>
                                  </m:ctrlPr>
                                </m:fPr>
                                <m:num>
                                  <m:r>
                                    <a:rPr lang="en-US" altLang="zh-CN" sz="2600" b="0" i="1">
                                      <a:latin typeface="Cambria Math"/>
                                    </a:rPr>
                                    <m:t>1</m:t>
                                  </m:r>
                                </m:num>
                                <m:den>
                                  <m:r>
                                    <a:rPr lang="en-US" altLang="zh-CN" sz="2600" b="0" i="1">
                                      <a:latin typeface="Cambria Math"/>
                                    </a:rPr>
                                    <m:t>2</m:t>
                                  </m:r>
                                </m:den>
                              </m:f>
                              <m:sSup>
                                <m:sSupPr>
                                  <m:ctrlPr>
                                    <a:rPr lang="en-US" altLang="zh-CN" sz="2600" i="1">
                                      <a:latin typeface="Cambria Math"/>
                                    </a:rPr>
                                  </m:ctrlPr>
                                </m:sSupPr>
                                <m:e>
                                  <m:acc>
                                    <m:accPr>
                                      <m:chr m:val="⃗"/>
                                      <m:ctrlPr>
                                        <a:rPr lang="en-US" altLang="zh-CN" sz="2600" i="1">
                                          <a:latin typeface="Cambria Math"/>
                                        </a:rPr>
                                      </m:ctrlPr>
                                    </m:accPr>
                                    <m:e>
                                      <m:r>
                                        <a:rPr lang="en-US" altLang="zh-CN" sz="2600" b="0" i="1">
                                          <a:latin typeface="Cambria Math"/>
                                        </a:rPr>
                                        <m:t>𝑤</m:t>
                                      </m:r>
                                    </m:e>
                                  </m:acc>
                                </m:e>
                                <m:sup>
                                  <m:r>
                                    <m:rPr>
                                      <m:sty m:val="p"/>
                                    </m:rPr>
                                    <a:rPr lang="en-US" altLang="zh-CN" sz="2600" b="0">
                                      <a:latin typeface="Cambria Math"/>
                                    </a:rPr>
                                    <m:t>T</m:t>
                                  </m:r>
                                </m:sup>
                              </m:sSup>
                              <m:acc>
                                <m:accPr>
                                  <m:chr m:val="⃗"/>
                                  <m:ctrlPr>
                                    <a:rPr lang="en-US" altLang="zh-CN" sz="2600" i="1">
                                      <a:latin typeface="Cambria Math"/>
                                    </a:rPr>
                                  </m:ctrlPr>
                                </m:accPr>
                                <m:e>
                                  <m:r>
                                    <a:rPr lang="en-US" altLang="zh-CN" sz="2600" b="0" i="1">
                                      <a:latin typeface="Cambria Math"/>
                                    </a:rPr>
                                    <m:t>𝑤</m:t>
                                  </m:r>
                                </m:e>
                              </m:acc>
                            </m:e>
                          </m:func>
                        </m:oMath>
                      </m:oMathPara>
                    </a14:m>
                    <a:endParaRPr lang="zh-CN" altLang="en-US" sz="2600" b="0" dirty="0">
                      <a:latin typeface="Times New Roman" pitchFamily="18" charset="0"/>
                      <a:ea typeface="华文楷体" pitchFamily="2" charset="-122"/>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6641268" y="4800600"/>
                    <a:ext cx="1816138" cy="867545"/>
                  </a:xfrm>
                  <a:prstGeom prst="rect">
                    <a:avLst/>
                  </a:prstGeom>
                  <a:blipFill rotWithShape="1">
                    <a:blip r:embed="rId3"/>
                    <a:stretch>
                      <a:fillRect/>
                    </a:stretch>
                  </a:blipFill>
                </p:spPr>
                <p:txBody>
                  <a:bodyPr/>
                  <a:lstStyle/>
                  <a:p>
                    <a:r>
                      <a:rPr lang="zh-CN" altLang="en-US">
                        <a:noFill/>
                      </a:rPr>
                      <a:t> </a:t>
                    </a:r>
                  </a:p>
                </p:txBody>
              </p:sp>
            </mc:Fallback>
          </mc:AlternateContent>
          <p:grpSp>
            <p:nvGrpSpPr>
              <p:cNvPr id="10" name="组合 9"/>
              <p:cNvGrpSpPr/>
              <p:nvPr/>
            </p:nvGrpSpPr>
            <p:grpSpPr>
              <a:xfrm>
                <a:off x="6641268" y="5822726"/>
                <a:ext cx="3918921" cy="543995"/>
                <a:chOff x="6747236" y="5822726"/>
                <a:chExt cx="3918921" cy="543995"/>
              </a:xfrm>
            </p:grpSpPr>
            <p:sp>
              <p:nvSpPr>
                <p:cNvPr id="11" name="TextBox 10"/>
                <p:cNvSpPr txBox="1"/>
                <p:nvPr/>
              </p:nvSpPr>
              <p:spPr>
                <a:xfrm>
                  <a:off x="6747236" y="5848502"/>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12" name="TextBox 11"/>
                    <p:cNvSpPr txBox="1"/>
                    <p:nvPr/>
                  </p:nvSpPr>
                  <p:spPr>
                    <a:xfrm>
                      <a:off x="7314406" y="5822726"/>
                      <a:ext cx="3351751" cy="543995"/>
                    </a:xfrm>
                    <a:prstGeom prst="rect">
                      <a:avLst/>
                    </a:prstGeom>
                    <a:noFill/>
                  </p:spPr>
                  <p:txBody>
                    <a:bodyPr wrap="none" rtlCol="0">
                      <a:spAutoFit/>
                    </a:bodyPr>
                    <a:lstStyle/>
                    <a:p>
                      <a14:m>
                        <m:oMath xmlns:m="http://schemas.openxmlformats.org/officeDocument/2006/math">
                          <m:sSub>
                            <m:sSubPr>
                              <m:ctrlPr>
                                <a:rPr lang="en-US" altLang="zh-CN" sz="2600" b="0" i="1" smtClean="0">
                                  <a:latin typeface="Cambria Math"/>
                                </a:rPr>
                              </m:ctrlPr>
                            </m:sSubPr>
                            <m:e>
                              <m:r>
                                <a:rPr lang="en-US" altLang="zh-CN" sz="2600" b="0" i="1" smtClean="0">
                                  <a:latin typeface="Cambria Math"/>
                                </a:rPr>
                                <m:t>𝑦</m:t>
                              </m:r>
                            </m:e>
                            <m:sub>
                              <m:r>
                                <a:rPr lang="en-US" altLang="zh-CN" sz="2600" b="0" i="1" smtClean="0">
                                  <a:latin typeface="Cambria Math"/>
                                </a:rPr>
                                <m:t>𝑖</m:t>
                              </m:r>
                            </m:sub>
                          </m:sSub>
                          <m:d>
                            <m:dPr>
                              <m:ctrlPr>
                                <a:rPr lang="en-US" altLang="zh-CN" sz="2600" b="0" i="1" smtClean="0">
                                  <a:latin typeface="Cambria Math"/>
                                </a:rPr>
                              </m:ctrlPr>
                            </m:dPr>
                            <m:e>
                              <m:sSup>
                                <m:sSupPr>
                                  <m:ctrlPr>
                                    <a:rPr lang="en-US" altLang="zh-CN" sz="2600" b="0" i="1">
                                      <a:latin typeface="Cambria Math"/>
                                    </a:rPr>
                                  </m:ctrlPr>
                                </m:sSupPr>
                                <m:e>
                                  <m:acc>
                                    <m:accPr>
                                      <m:chr m:val="⃗"/>
                                      <m:ctrlPr>
                                        <a:rPr lang="en-US" altLang="zh-CN" sz="2600" b="0" i="1">
                                          <a:latin typeface="Cambria Math"/>
                                        </a:rPr>
                                      </m:ctrlPr>
                                    </m:accPr>
                                    <m:e>
                                      <m:r>
                                        <a:rPr lang="en-US" altLang="zh-CN" sz="2600" b="0" i="1">
                                          <a:latin typeface="Cambria Math"/>
                                        </a:rPr>
                                        <m:t>𝑤</m:t>
                                      </m:r>
                                    </m:e>
                                  </m:acc>
                                </m:e>
                                <m:sup>
                                  <m:r>
                                    <m:rPr>
                                      <m:sty m:val="p"/>
                                    </m:rPr>
                                    <a:rPr lang="en-US" altLang="zh-CN" sz="2600" b="0">
                                      <a:latin typeface="Cambria Math"/>
                                    </a:rPr>
                                    <m:t>T</m:t>
                                  </m:r>
                                </m:sup>
                              </m:sSup>
                              <m:sSub>
                                <m:sSubPr>
                                  <m:ctrlPr>
                                    <a:rPr lang="en-US" altLang="zh-CN" sz="2600" b="0" i="1">
                                      <a:latin typeface="Cambria Math"/>
                                    </a:rPr>
                                  </m:ctrlPr>
                                </m:sSubPr>
                                <m:e>
                                  <m:acc>
                                    <m:accPr>
                                      <m:chr m:val="⃗"/>
                                      <m:ctrlPr>
                                        <a:rPr lang="en-US" altLang="zh-CN" sz="2600" b="0" i="1">
                                          <a:latin typeface="Cambria Math"/>
                                        </a:rPr>
                                      </m:ctrlPr>
                                    </m:accPr>
                                    <m:e>
                                      <m:r>
                                        <a:rPr lang="en-US" altLang="zh-CN" sz="2600" b="0" i="1">
                                          <a:latin typeface="Cambria Math"/>
                                        </a:rPr>
                                        <m:t>𝑥</m:t>
                                      </m:r>
                                    </m:e>
                                  </m:acc>
                                </m:e>
                                <m:sub>
                                  <m:r>
                                    <a:rPr lang="en-US" altLang="zh-CN" sz="2600" b="0" i="1">
                                      <a:latin typeface="Cambria Math"/>
                                    </a:rPr>
                                    <m:t>𝑖</m:t>
                                  </m:r>
                                </m:sub>
                              </m:sSub>
                              <m:r>
                                <a:rPr lang="en-US" altLang="zh-CN" sz="2600" b="0" i="1">
                                  <a:latin typeface="Cambria Math"/>
                                </a:rPr>
                                <m:t>+</m:t>
                              </m:r>
                              <m:r>
                                <a:rPr lang="en-US" altLang="zh-CN" sz="2600" b="0" i="1">
                                  <a:latin typeface="Cambria Math"/>
                                </a:rPr>
                                <m:t>𝑏</m:t>
                              </m:r>
                            </m:e>
                          </m:d>
                          <m:r>
                            <a:rPr lang="en-US" altLang="zh-CN" sz="2600" b="0" i="1" smtClean="0">
                              <a:latin typeface="Cambria Math"/>
                              <a:ea typeface="Cambria Math"/>
                            </a:rPr>
                            <m:t>≥1</m:t>
                          </m:r>
                        </m:oMath>
                      </a14:m>
                      <a:r>
                        <a:rPr lang="zh-CN" altLang="en-US" sz="2600" b="0" dirty="0" smtClean="0"/>
                        <a:t>，</a:t>
                      </a:r>
                      <a14:m>
                        <m:oMath xmlns:m="http://schemas.openxmlformats.org/officeDocument/2006/math">
                          <m:r>
                            <a:rPr lang="zh-CN" altLang="en-US" sz="2600" b="0" i="1" dirty="0" smtClean="0">
                              <a:latin typeface="Cambria Math"/>
                            </a:rPr>
                            <m:t>∀</m:t>
                          </m:r>
                          <m:r>
                            <a:rPr lang="en-US" altLang="zh-CN" sz="2600" b="0" i="1" dirty="0" smtClean="0">
                              <a:latin typeface="Cambria Math"/>
                            </a:rPr>
                            <m:t>𝑖</m:t>
                          </m:r>
                        </m:oMath>
                      </a14:m>
                      <a:endParaRPr lang="zh-CN" altLang="en-US" sz="2600" b="0" dirty="0"/>
                    </a:p>
                  </p:txBody>
                </p:sp>
              </mc:Choice>
              <mc:Fallback xmlns="">
                <p:sp>
                  <p:nvSpPr>
                    <p:cNvPr id="12" name="TextBox 11"/>
                    <p:cNvSpPr txBox="1">
                      <a:spLocks noRot="1" noChangeAspect="1" noMove="1" noResize="1" noEditPoints="1" noAdjustHandles="1" noChangeArrowheads="1" noChangeShapeType="1" noTextEdit="1"/>
                    </p:cNvSpPr>
                    <p:nvPr/>
                  </p:nvSpPr>
                  <p:spPr>
                    <a:xfrm>
                      <a:off x="7314406" y="5822726"/>
                      <a:ext cx="3351751" cy="543995"/>
                    </a:xfrm>
                    <a:prstGeom prst="rect">
                      <a:avLst/>
                    </a:prstGeom>
                    <a:blipFill rotWithShape="1">
                      <a:blip r:embed="rId4"/>
                      <a:stretch>
                        <a:fillRect t="-8989" b="-19101"/>
                      </a:stretch>
                    </a:blipFill>
                  </p:spPr>
                  <p:txBody>
                    <a:bodyPr/>
                    <a:lstStyle/>
                    <a:p>
                      <a:r>
                        <a:rPr lang="zh-CN" altLang="en-US">
                          <a:noFill/>
                        </a:rPr>
                        <a:t> </a:t>
                      </a:r>
                    </a:p>
                  </p:txBody>
                </p:sp>
              </mc:Fallback>
            </mc:AlternateContent>
          </p:grpSp>
        </p:grpSp>
      </p:grpSp>
      <p:grpSp>
        <p:nvGrpSpPr>
          <p:cNvPr id="3" name="组合 2"/>
          <p:cNvGrpSpPr/>
          <p:nvPr/>
        </p:nvGrpSpPr>
        <p:grpSpPr>
          <a:xfrm>
            <a:off x="4655449" y="3485105"/>
            <a:ext cx="4866126" cy="1676400"/>
            <a:chOff x="4655449" y="3485105"/>
            <a:chExt cx="4866126" cy="1676400"/>
          </a:xfrm>
        </p:grpSpPr>
        <p:sp>
          <p:nvSpPr>
            <p:cNvPr id="14" name="矩形 13"/>
            <p:cNvSpPr/>
            <p:nvPr/>
          </p:nvSpPr>
          <p:spPr bwMode="auto">
            <a:xfrm>
              <a:off x="4655449" y="3485105"/>
              <a:ext cx="4866126" cy="16764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15" name="组合 14"/>
            <p:cNvGrpSpPr/>
            <p:nvPr/>
          </p:nvGrpSpPr>
          <p:grpSpPr>
            <a:xfrm>
              <a:off x="4949591" y="3540245"/>
              <a:ext cx="4571984" cy="1566121"/>
              <a:chOff x="6641268" y="4800600"/>
              <a:chExt cx="4571984" cy="1566121"/>
            </a:xfrm>
          </p:grpSpPr>
          <mc:AlternateContent xmlns:mc="http://schemas.openxmlformats.org/markup-compatibility/2006" xmlns:a14="http://schemas.microsoft.com/office/drawing/2010/main">
            <mc:Choice Requires="a14">
              <p:sp>
                <p:nvSpPr>
                  <p:cNvPr id="16" name="TextBox 15"/>
                  <p:cNvSpPr txBox="1"/>
                  <p:nvPr/>
                </p:nvSpPr>
                <p:spPr>
                  <a:xfrm>
                    <a:off x="6641268" y="4800600"/>
                    <a:ext cx="3398366" cy="84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400" b="0" i="1" smtClean="0">
                                  <a:latin typeface="Cambria Math"/>
                                  <a:ea typeface="华文楷体" pitchFamily="2" charset="-122"/>
                                </a:rPr>
                              </m:ctrlPr>
                            </m:funcPr>
                            <m:fName>
                              <m:limLow>
                                <m:limLowPr>
                                  <m:ctrlPr>
                                    <a:rPr lang="en-US" altLang="zh-CN" sz="2400" b="0" i="1" smtClean="0">
                                      <a:latin typeface="Cambria Math"/>
                                      <a:ea typeface="华文楷体" pitchFamily="2" charset="-122"/>
                                    </a:rPr>
                                  </m:ctrlPr>
                                </m:limLowPr>
                                <m:e>
                                  <m:r>
                                    <m:rPr>
                                      <m:sty m:val="p"/>
                                    </m:rPr>
                                    <a:rPr lang="en-US" altLang="zh-CN" sz="2400" b="0" i="0" smtClean="0">
                                      <a:latin typeface="Cambria Math"/>
                                      <a:ea typeface="华文楷体" pitchFamily="2" charset="-122"/>
                                    </a:rPr>
                                    <m:t>min</m:t>
                                  </m:r>
                                </m:e>
                                <m:lim>
                                  <m:acc>
                                    <m:accPr>
                                      <m:chr m:val="⃗"/>
                                      <m:ctrlPr>
                                        <a:rPr lang="en-US" altLang="zh-CN" sz="2400" b="0" i="1" smtClean="0">
                                          <a:latin typeface="Cambria Math"/>
                                          <a:ea typeface="华文楷体" pitchFamily="2" charset="-122"/>
                                        </a:rPr>
                                      </m:ctrlPr>
                                    </m:accPr>
                                    <m:e>
                                      <m:r>
                                        <a:rPr lang="en-US" altLang="zh-CN" sz="2400" b="0" i="1" smtClean="0">
                                          <a:latin typeface="Cambria Math"/>
                                          <a:ea typeface="华文楷体" pitchFamily="2" charset="-122"/>
                                        </a:rPr>
                                        <m:t>𝑤</m:t>
                                      </m:r>
                                    </m:e>
                                  </m:acc>
                                  <m:r>
                                    <a:rPr lang="en-US" altLang="zh-CN" sz="2400" b="0" i="1" smtClean="0">
                                      <a:latin typeface="Cambria Math"/>
                                      <a:ea typeface="华文楷体" pitchFamily="2" charset="-122"/>
                                    </a:rPr>
                                    <m:t>,</m:t>
                                  </m:r>
                                  <m:r>
                                    <a:rPr lang="en-US" altLang="zh-CN" sz="2400" b="0" i="1" smtClean="0">
                                      <a:latin typeface="Cambria Math"/>
                                      <a:ea typeface="华文楷体" pitchFamily="2" charset="-122"/>
                                    </a:rPr>
                                    <m:t>𝑏</m:t>
                                  </m:r>
                                </m:lim>
                              </m:limLow>
                            </m:fName>
                            <m:e>
                              <m:f>
                                <m:fPr>
                                  <m:ctrlPr>
                                    <a:rPr lang="en-US" altLang="zh-CN" sz="2400" i="1">
                                      <a:latin typeface="Cambria Math"/>
                                    </a:rPr>
                                  </m:ctrlPr>
                                </m:fPr>
                                <m:num>
                                  <m:r>
                                    <a:rPr lang="en-US" altLang="zh-CN" sz="2400" b="0" i="1">
                                      <a:latin typeface="Cambria Math"/>
                                    </a:rPr>
                                    <m:t>1</m:t>
                                  </m:r>
                                </m:num>
                                <m:den>
                                  <m:r>
                                    <a:rPr lang="en-US" altLang="zh-CN" sz="2400" b="0" i="1">
                                      <a:latin typeface="Cambria Math"/>
                                    </a:rPr>
                                    <m:t>2</m:t>
                                  </m:r>
                                </m:den>
                              </m:f>
                              <m:sSup>
                                <m:sSupPr>
                                  <m:ctrlPr>
                                    <a:rPr lang="en-US" altLang="zh-CN" sz="2400" i="1">
                                      <a:latin typeface="Cambria Math"/>
                                    </a:rPr>
                                  </m:ctrlPr>
                                </m:sSupPr>
                                <m:e>
                                  <m:acc>
                                    <m:accPr>
                                      <m:chr m:val="⃗"/>
                                      <m:ctrlPr>
                                        <a:rPr lang="en-US" altLang="zh-CN" sz="2400" i="1">
                                          <a:latin typeface="Cambria Math"/>
                                        </a:rPr>
                                      </m:ctrlPr>
                                    </m:accPr>
                                    <m:e>
                                      <m:r>
                                        <a:rPr lang="en-US" altLang="zh-CN" sz="2400" b="0" i="1">
                                          <a:latin typeface="Cambria Math"/>
                                        </a:rPr>
                                        <m:t>𝑤</m:t>
                                      </m:r>
                                    </m:e>
                                  </m:acc>
                                </m:e>
                                <m:sup>
                                  <m:r>
                                    <m:rPr>
                                      <m:sty m:val="p"/>
                                    </m:rPr>
                                    <a:rPr lang="en-US" altLang="zh-CN" sz="2400" b="0">
                                      <a:latin typeface="Cambria Math"/>
                                    </a:rPr>
                                    <m:t>T</m:t>
                                  </m:r>
                                </m:sup>
                              </m:sSup>
                              <m:acc>
                                <m:accPr>
                                  <m:chr m:val="⃗"/>
                                  <m:ctrlPr>
                                    <a:rPr lang="en-US" altLang="zh-CN" sz="2400" i="1">
                                      <a:latin typeface="Cambria Math"/>
                                    </a:rPr>
                                  </m:ctrlPr>
                                </m:accPr>
                                <m:e>
                                  <m:r>
                                    <a:rPr lang="en-US" altLang="zh-CN" sz="2400" b="0" i="1">
                                      <a:latin typeface="Cambria Math"/>
                                    </a:rPr>
                                    <m:t>𝑤</m:t>
                                  </m:r>
                                </m:e>
                              </m:acc>
                            </m:e>
                          </m:func>
                          <m:r>
                            <a:rPr lang="en-US" altLang="zh-CN" sz="2400" b="0" i="1" smtClean="0">
                              <a:latin typeface="Cambria Math"/>
                              <a:ea typeface="华文楷体" pitchFamily="2" charset="-122"/>
                            </a:rPr>
                            <m:t>+</m:t>
                          </m:r>
                          <m:r>
                            <a:rPr lang="en-US" altLang="zh-CN" sz="2400" b="0" i="1">
                              <a:latin typeface="Cambria Math"/>
                            </a:rPr>
                            <m:t>𝐶</m:t>
                          </m:r>
                          <m:nary>
                            <m:naryPr>
                              <m:chr m:val="∑"/>
                              <m:limLoc m:val="subSup"/>
                              <m:ctrlPr>
                                <a:rPr lang="en-US" altLang="zh-CN" sz="2400" b="0" i="1">
                                  <a:latin typeface="Cambria Math"/>
                                </a:rPr>
                              </m:ctrlPr>
                            </m:naryPr>
                            <m:sub>
                              <m:r>
                                <m:rPr>
                                  <m:brk m:alnAt="25"/>
                                </m:rPr>
                                <a:rPr lang="en-US" altLang="zh-CN" sz="2400" b="0" i="1">
                                  <a:latin typeface="Cambria Math"/>
                                </a:rPr>
                                <m:t>𝑖</m:t>
                              </m:r>
                              <m:r>
                                <a:rPr lang="en-US" altLang="zh-CN" sz="2400" b="0" i="1">
                                  <a:latin typeface="Cambria Math"/>
                                </a:rPr>
                                <m:t>=1</m:t>
                              </m:r>
                            </m:sub>
                            <m:sup>
                              <m:r>
                                <a:rPr lang="en-US" altLang="zh-CN" sz="2400" b="0" i="1">
                                  <a:latin typeface="Cambria Math"/>
                                </a:rPr>
                                <m:t>𝑁</m:t>
                              </m:r>
                            </m:sup>
                            <m:e>
                              <m:sSubSup>
                                <m:sSubSupPr>
                                  <m:ctrlPr>
                                    <a:rPr lang="en-US" altLang="zh-CN" sz="2400" b="0" i="1">
                                      <a:latin typeface="Cambria Math"/>
                                    </a:rPr>
                                  </m:ctrlPr>
                                </m:sSubSupPr>
                                <m:e>
                                  <m:r>
                                    <a:rPr lang="zh-CN" altLang="en-US" sz="2400" b="0" i="1">
                                      <a:latin typeface="Cambria Math"/>
                                    </a:rPr>
                                    <m:t>𝜉</m:t>
                                  </m:r>
                                </m:e>
                                <m:sub>
                                  <m:r>
                                    <a:rPr lang="en-US" altLang="zh-CN" sz="2400" b="0" i="1">
                                      <a:latin typeface="Cambria Math"/>
                                    </a:rPr>
                                    <m:t>𝑖</m:t>
                                  </m:r>
                                </m:sub>
                                <m:sup>
                                  <m:r>
                                    <a:rPr lang="en-US" altLang="zh-CN" sz="2400" b="0" i="1">
                                      <a:latin typeface="Cambria Math"/>
                                    </a:rPr>
                                    <m:t>2</m:t>
                                  </m:r>
                                </m:sup>
                              </m:sSubSup>
                            </m:e>
                          </m:nary>
                        </m:oMath>
                      </m:oMathPara>
                    </a14:m>
                    <a:endParaRPr lang="zh-CN" altLang="en-US" sz="2600" b="0" dirty="0">
                      <a:latin typeface="Times New Roman" pitchFamily="18" charset="0"/>
                      <a:ea typeface="华文楷体" pitchFamily="2" charset="-122"/>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6641268" y="4800600"/>
                    <a:ext cx="3398366" cy="848246"/>
                  </a:xfrm>
                  <a:prstGeom prst="rect">
                    <a:avLst/>
                  </a:prstGeom>
                  <a:blipFill rotWithShape="1">
                    <a:blip r:embed="rId5"/>
                    <a:stretch>
                      <a:fillRect/>
                    </a:stretch>
                  </a:blipFill>
                </p:spPr>
                <p:txBody>
                  <a:bodyPr/>
                  <a:lstStyle/>
                  <a:p>
                    <a:r>
                      <a:rPr lang="zh-CN" altLang="en-US">
                        <a:noFill/>
                      </a:rPr>
                      <a:t> </a:t>
                    </a:r>
                  </a:p>
                </p:txBody>
              </p:sp>
            </mc:Fallback>
          </mc:AlternateContent>
          <p:grpSp>
            <p:nvGrpSpPr>
              <p:cNvPr id="17" name="组合 16"/>
              <p:cNvGrpSpPr/>
              <p:nvPr/>
            </p:nvGrpSpPr>
            <p:grpSpPr>
              <a:xfrm>
                <a:off x="6641268" y="5822726"/>
                <a:ext cx="4571984" cy="543995"/>
                <a:chOff x="6747236" y="5822726"/>
                <a:chExt cx="4571984" cy="543995"/>
              </a:xfrm>
            </p:grpSpPr>
            <p:sp>
              <p:nvSpPr>
                <p:cNvPr id="18" name="TextBox 17"/>
                <p:cNvSpPr txBox="1"/>
                <p:nvPr/>
              </p:nvSpPr>
              <p:spPr>
                <a:xfrm>
                  <a:off x="6747236" y="5848502"/>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19" name="TextBox 18"/>
                    <p:cNvSpPr txBox="1"/>
                    <p:nvPr/>
                  </p:nvSpPr>
                  <p:spPr>
                    <a:xfrm>
                      <a:off x="7314406" y="5822726"/>
                      <a:ext cx="4004814" cy="543995"/>
                    </a:xfrm>
                    <a:prstGeom prst="rect">
                      <a:avLst/>
                    </a:prstGeom>
                    <a:noFill/>
                  </p:spPr>
                  <p:txBody>
                    <a:bodyPr wrap="none" rtlCol="0">
                      <a:spAutoFit/>
                    </a:bodyPr>
                    <a:lstStyle/>
                    <a:p>
                      <a14:m>
                        <m:oMath xmlns:m="http://schemas.openxmlformats.org/officeDocument/2006/math">
                          <m:sSub>
                            <m:sSubPr>
                              <m:ctrlPr>
                                <a:rPr lang="en-US" altLang="zh-CN" sz="2600" b="0" i="1" smtClean="0">
                                  <a:latin typeface="Cambria Math"/>
                                </a:rPr>
                              </m:ctrlPr>
                            </m:sSubPr>
                            <m:e>
                              <m:r>
                                <a:rPr lang="en-US" altLang="zh-CN" sz="2600" b="0" i="1" smtClean="0">
                                  <a:latin typeface="Cambria Math"/>
                                </a:rPr>
                                <m:t>𝑦</m:t>
                              </m:r>
                            </m:e>
                            <m:sub>
                              <m:r>
                                <a:rPr lang="en-US" altLang="zh-CN" sz="2600" b="0" i="1" smtClean="0">
                                  <a:latin typeface="Cambria Math"/>
                                </a:rPr>
                                <m:t>𝑖</m:t>
                              </m:r>
                            </m:sub>
                          </m:sSub>
                          <m:d>
                            <m:dPr>
                              <m:ctrlPr>
                                <a:rPr lang="en-US" altLang="zh-CN" sz="2600" b="0" i="1" smtClean="0">
                                  <a:latin typeface="Cambria Math"/>
                                </a:rPr>
                              </m:ctrlPr>
                            </m:dPr>
                            <m:e>
                              <m:sSup>
                                <m:sSupPr>
                                  <m:ctrlPr>
                                    <a:rPr lang="en-US" altLang="zh-CN" sz="2600" b="0" i="1">
                                      <a:latin typeface="Cambria Math"/>
                                    </a:rPr>
                                  </m:ctrlPr>
                                </m:sSupPr>
                                <m:e>
                                  <m:acc>
                                    <m:accPr>
                                      <m:chr m:val="⃗"/>
                                      <m:ctrlPr>
                                        <a:rPr lang="en-US" altLang="zh-CN" sz="2600" b="0" i="1">
                                          <a:latin typeface="Cambria Math"/>
                                        </a:rPr>
                                      </m:ctrlPr>
                                    </m:accPr>
                                    <m:e>
                                      <m:r>
                                        <a:rPr lang="en-US" altLang="zh-CN" sz="2600" b="0" i="1">
                                          <a:latin typeface="Cambria Math"/>
                                        </a:rPr>
                                        <m:t>𝑤</m:t>
                                      </m:r>
                                    </m:e>
                                  </m:acc>
                                </m:e>
                                <m:sup>
                                  <m:r>
                                    <m:rPr>
                                      <m:sty m:val="p"/>
                                    </m:rPr>
                                    <a:rPr lang="en-US" altLang="zh-CN" sz="2600" b="0">
                                      <a:latin typeface="Cambria Math"/>
                                    </a:rPr>
                                    <m:t>T</m:t>
                                  </m:r>
                                </m:sup>
                              </m:sSup>
                              <m:sSub>
                                <m:sSubPr>
                                  <m:ctrlPr>
                                    <a:rPr lang="en-US" altLang="zh-CN" sz="2600" b="0" i="1">
                                      <a:latin typeface="Cambria Math"/>
                                    </a:rPr>
                                  </m:ctrlPr>
                                </m:sSubPr>
                                <m:e>
                                  <m:acc>
                                    <m:accPr>
                                      <m:chr m:val="⃗"/>
                                      <m:ctrlPr>
                                        <a:rPr lang="en-US" altLang="zh-CN" sz="2600" b="0" i="1">
                                          <a:latin typeface="Cambria Math"/>
                                        </a:rPr>
                                      </m:ctrlPr>
                                    </m:accPr>
                                    <m:e>
                                      <m:r>
                                        <a:rPr lang="en-US" altLang="zh-CN" sz="2600" b="0" i="1">
                                          <a:latin typeface="Cambria Math"/>
                                        </a:rPr>
                                        <m:t>𝑥</m:t>
                                      </m:r>
                                    </m:e>
                                  </m:acc>
                                </m:e>
                                <m:sub>
                                  <m:r>
                                    <a:rPr lang="en-US" altLang="zh-CN" sz="2600" b="0" i="1">
                                      <a:latin typeface="Cambria Math"/>
                                    </a:rPr>
                                    <m:t>𝑖</m:t>
                                  </m:r>
                                </m:sub>
                              </m:sSub>
                              <m:r>
                                <a:rPr lang="en-US" altLang="zh-CN" sz="2600" b="0" i="1">
                                  <a:latin typeface="Cambria Math"/>
                                </a:rPr>
                                <m:t>+</m:t>
                              </m:r>
                              <m:r>
                                <a:rPr lang="en-US" altLang="zh-CN" sz="2600" b="0" i="1">
                                  <a:latin typeface="Cambria Math"/>
                                </a:rPr>
                                <m:t>𝑏</m:t>
                              </m:r>
                            </m:e>
                          </m:d>
                          <m:r>
                            <a:rPr lang="en-US" altLang="zh-CN" sz="2600" b="0" i="1" smtClean="0">
                              <a:latin typeface="Cambria Math"/>
                              <a:ea typeface="Cambria Math"/>
                            </a:rPr>
                            <m:t>≥1−</m:t>
                          </m:r>
                          <m:sSub>
                            <m:sSubPr>
                              <m:ctrlPr>
                                <a:rPr lang="en-US" altLang="zh-CN" sz="2600" b="0" i="1" smtClean="0">
                                  <a:latin typeface="Cambria Math"/>
                                  <a:ea typeface="Cambria Math"/>
                                </a:rPr>
                              </m:ctrlPr>
                            </m:sSubPr>
                            <m:e>
                              <m:r>
                                <a:rPr lang="zh-CN" altLang="en-US" sz="2600" b="0" i="1" smtClean="0">
                                  <a:latin typeface="Cambria Math"/>
                                  <a:ea typeface="Cambria Math"/>
                                </a:rPr>
                                <m:t>𝜉</m:t>
                              </m:r>
                            </m:e>
                            <m:sub>
                              <m:r>
                                <a:rPr lang="en-US" altLang="zh-CN" sz="2600" b="0" i="1" smtClean="0">
                                  <a:latin typeface="Cambria Math"/>
                                  <a:ea typeface="Cambria Math"/>
                                </a:rPr>
                                <m:t>𝑖</m:t>
                              </m:r>
                            </m:sub>
                          </m:sSub>
                        </m:oMath>
                      </a14:m>
                      <a:r>
                        <a:rPr lang="zh-CN" altLang="en-US" sz="2600" b="0" dirty="0" smtClean="0"/>
                        <a:t>，</a:t>
                      </a:r>
                      <a14:m>
                        <m:oMath xmlns:m="http://schemas.openxmlformats.org/officeDocument/2006/math">
                          <m:r>
                            <a:rPr lang="zh-CN" altLang="en-US" sz="2600" b="0" i="1" dirty="0" smtClean="0">
                              <a:latin typeface="Cambria Math"/>
                            </a:rPr>
                            <m:t>∀</m:t>
                          </m:r>
                          <m:r>
                            <a:rPr lang="en-US" altLang="zh-CN" sz="2600" b="0" i="1" dirty="0" smtClean="0">
                              <a:latin typeface="Cambria Math"/>
                            </a:rPr>
                            <m:t>𝑖</m:t>
                          </m:r>
                        </m:oMath>
                      </a14:m>
                      <a:endParaRPr lang="zh-CN" altLang="en-US" sz="2600" b="0" dirty="0"/>
                    </a:p>
                  </p:txBody>
                </p:sp>
              </mc:Choice>
              <mc:Fallback xmlns="">
                <p:sp>
                  <p:nvSpPr>
                    <p:cNvPr id="19" name="TextBox 18"/>
                    <p:cNvSpPr txBox="1">
                      <a:spLocks noRot="1" noChangeAspect="1" noMove="1" noResize="1" noEditPoints="1" noAdjustHandles="1" noChangeArrowheads="1" noChangeShapeType="1" noTextEdit="1"/>
                    </p:cNvSpPr>
                    <p:nvPr/>
                  </p:nvSpPr>
                  <p:spPr>
                    <a:xfrm>
                      <a:off x="7314406" y="5822726"/>
                      <a:ext cx="4004814" cy="543995"/>
                    </a:xfrm>
                    <a:prstGeom prst="rect">
                      <a:avLst/>
                    </a:prstGeom>
                    <a:blipFill rotWithShape="1">
                      <a:blip r:embed="rId6"/>
                      <a:stretch>
                        <a:fillRect t="-8889" b="-17778"/>
                      </a:stretch>
                    </a:blipFill>
                  </p:spPr>
                  <p:txBody>
                    <a:bodyPr/>
                    <a:lstStyle/>
                    <a:p>
                      <a:r>
                        <a:rPr lang="zh-CN" altLang="en-US">
                          <a:noFill/>
                        </a:rPr>
                        <a:t> </a:t>
                      </a:r>
                    </a:p>
                  </p:txBody>
                </p:sp>
              </mc:Fallback>
            </mc:AlternateContent>
          </p:grpSp>
        </p:grpSp>
      </p:grpSp>
    </p:spTree>
    <p:extLst>
      <p:ext uri="{BB962C8B-B14F-4D97-AF65-F5344CB8AC3E}">
        <p14:creationId xmlns:p14="http://schemas.microsoft.com/office/powerpoint/2010/main" val="34195183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zh-CN" altLang="en-US" sz="4000" b="1" smtClean="0">
                <a:latin typeface="Times New Roman" panose="02020603050405020304" pitchFamily="18" charset="0"/>
                <a:ea typeface="微软雅黑" panose="020B0503020204020204" pitchFamily="34" charset="-122"/>
              </a:rPr>
              <a:t>线性分类器：小结</a:t>
            </a:r>
            <a:endParaRPr lang="en-US" altLang="zh-CN" sz="4000" b="1" smtClean="0">
              <a:latin typeface="Times New Roman" panose="02020603050405020304" pitchFamily="18" charset="0"/>
              <a:ea typeface="微软雅黑" panose="020B0503020204020204" pitchFamily="34" charset="-122"/>
            </a:endParaRPr>
          </a:p>
        </p:txBody>
      </p:sp>
      <p:sp>
        <p:nvSpPr>
          <p:cNvPr id="22532" name="Rectangle 3"/>
          <p:cNvSpPr>
            <a:spLocks noChangeArrowheads="1"/>
          </p:cNvSpPr>
          <p:nvPr/>
        </p:nvSpPr>
        <p:spPr bwMode="auto">
          <a:xfrm>
            <a:off x="609521" y="1143000"/>
            <a:ext cx="1097137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pPr>
            <a:r>
              <a:rPr lang="zh-CN" altLang="en-US" b="0" dirty="0" smtClean="0">
                <a:latin typeface="Times New Roman" pitchFamily="18" charset="0"/>
                <a:ea typeface="华文楷体" pitchFamily="2" charset="-122"/>
              </a:rPr>
              <a:t>分类界面是</a:t>
            </a:r>
            <a:r>
              <a:rPr lang="zh-CN" altLang="en-US" b="0" dirty="0">
                <a:latin typeface="Times New Roman" pitchFamily="18" charset="0"/>
                <a:ea typeface="华文楷体" pitchFamily="2" charset="-122"/>
              </a:rPr>
              <a:t>一个</a:t>
            </a:r>
            <a:r>
              <a:rPr lang="zh-CN" altLang="en-US" dirty="0">
                <a:solidFill>
                  <a:srgbClr val="FF0000"/>
                </a:solidFill>
                <a:latin typeface="Times New Roman" pitchFamily="18" charset="0"/>
                <a:ea typeface="华文楷体" pitchFamily="2" charset="-122"/>
              </a:rPr>
              <a:t>分类超平面（</a:t>
            </a:r>
            <a:r>
              <a:rPr lang="en-US" altLang="zh-CN" dirty="0">
                <a:solidFill>
                  <a:srgbClr val="FF0000"/>
                </a:solidFill>
                <a:latin typeface="Times New Roman" pitchFamily="18" charset="0"/>
                <a:ea typeface="华文楷体" pitchFamily="2" charset="-122"/>
              </a:rPr>
              <a:t>separating </a:t>
            </a:r>
            <a:r>
              <a:rPr lang="en-US" altLang="zh-CN" dirty="0" err="1">
                <a:solidFill>
                  <a:srgbClr val="FF0000"/>
                </a:solidFill>
                <a:latin typeface="Times New Roman" pitchFamily="18" charset="0"/>
                <a:ea typeface="华文楷体" pitchFamily="2" charset="-122"/>
              </a:rPr>
              <a:t>hyperplane</a:t>
            </a:r>
            <a:r>
              <a:rPr lang="zh-CN" altLang="en-US" dirty="0">
                <a:solidFill>
                  <a:srgbClr val="FF0000"/>
                </a:solidFill>
                <a:latin typeface="Times New Roman" pitchFamily="18" charset="0"/>
                <a:ea typeface="华文楷体" pitchFamily="2" charset="-122"/>
              </a:rPr>
              <a:t>）</a:t>
            </a:r>
          </a:p>
          <a:p>
            <a:pPr algn="just" eaLnBrk="1" hangingPunct="1">
              <a:lnSpc>
                <a:spcPct val="125000"/>
              </a:lnSpc>
            </a:pPr>
            <a:r>
              <a:rPr lang="zh-CN" altLang="en-US" b="0" dirty="0">
                <a:latin typeface="Times New Roman" pitchFamily="18" charset="0"/>
                <a:ea typeface="华文楷体" pitchFamily="2" charset="-122"/>
              </a:rPr>
              <a:t>最“重要的”训练样本是支持向量，它们定义了分类</a:t>
            </a:r>
            <a:r>
              <a:rPr lang="zh-CN" altLang="en-US" b="0" dirty="0" smtClean="0">
                <a:latin typeface="Times New Roman" pitchFamily="18" charset="0"/>
                <a:ea typeface="华文楷体" pitchFamily="2" charset="-122"/>
              </a:rPr>
              <a:t>超平面</a:t>
            </a:r>
            <a:endParaRPr lang="en-US" altLang="zh-CN" b="0" dirty="0">
              <a:latin typeface="Times New Roman" pitchFamily="18" charset="0"/>
              <a:ea typeface="华文楷体" pitchFamily="2" charset="-122"/>
            </a:endParaRPr>
          </a:p>
          <a:p>
            <a:pPr algn="just" eaLnBrk="1" hangingPunct="1">
              <a:lnSpc>
                <a:spcPct val="125000"/>
              </a:lnSpc>
            </a:pPr>
            <a:r>
              <a:rPr lang="zh-CN" altLang="en-US" b="0" dirty="0">
                <a:latin typeface="Times New Roman" pitchFamily="18" charset="0"/>
                <a:ea typeface="华文楷体" pitchFamily="2" charset="-122"/>
              </a:rPr>
              <a:t>二次优化问题可以识别哪些样本是支持向量，即非零拉格朗日乘子对应的训练样本</a:t>
            </a:r>
            <a:endParaRPr lang="en-US" altLang="zh-CN" b="0" dirty="0">
              <a:latin typeface="Times New Roman" pitchFamily="18" charset="0"/>
              <a:ea typeface="华文楷体" pitchFamily="2" charset="-122"/>
              <a:cs typeface="Times New Roman" panose="02020603050405020304" pitchFamily="18" charset="0"/>
            </a:endParaRPr>
          </a:p>
          <a:p>
            <a:pPr algn="just" eaLnBrk="1" hangingPunct="1">
              <a:lnSpc>
                <a:spcPct val="125000"/>
              </a:lnSpc>
            </a:pPr>
            <a:r>
              <a:rPr lang="zh-CN" altLang="en-US" b="0" dirty="0">
                <a:latin typeface="Times New Roman" pitchFamily="18" charset="0"/>
                <a:ea typeface="华文楷体" pitchFamily="2" charset="-122"/>
                <a:cs typeface="Times New Roman" panose="02020603050405020304" pitchFamily="18" charset="0"/>
              </a:rPr>
              <a:t>在对偶</a:t>
            </a:r>
            <a:r>
              <a:rPr lang="zh-CN" altLang="en-US" b="0" dirty="0" smtClean="0">
                <a:latin typeface="Times New Roman" pitchFamily="18" charset="0"/>
                <a:ea typeface="华文楷体" pitchFamily="2" charset="-122"/>
                <a:cs typeface="Times New Roman" panose="02020603050405020304" pitchFamily="18" charset="0"/>
              </a:rPr>
              <a:t>问题及</a:t>
            </a:r>
            <a:r>
              <a:rPr lang="zh-CN" altLang="en-US" b="0" dirty="0">
                <a:latin typeface="Times New Roman" pitchFamily="18" charset="0"/>
                <a:ea typeface="华文楷体" pitchFamily="2" charset="-122"/>
                <a:cs typeface="Times New Roman" panose="02020603050405020304" pitchFamily="18" charset="0"/>
              </a:rPr>
              <a:t>分类超平面</a:t>
            </a:r>
            <a:r>
              <a:rPr lang="zh-CN" altLang="en-US" b="0" dirty="0" smtClean="0">
                <a:latin typeface="Times New Roman" pitchFamily="18" charset="0"/>
                <a:ea typeface="华文楷体" pitchFamily="2" charset="-122"/>
                <a:cs typeface="Times New Roman" panose="02020603050405020304" pitchFamily="18" charset="0"/>
              </a:rPr>
              <a:t>的表述</a:t>
            </a:r>
            <a:r>
              <a:rPr lang="zh-CN" altLang="en-US" b="0" dirty="0">
                <a:latin typeface="Times New Roman" pitchFamily="18" charset="0"/>
                <a:ea typeface="华文楷体" pitchFamily="2" charset="-122"/>
                <a:cs typeface="Times New Roman" panose="02020603050405020304" pitchFamily="18" charset="0"/>
              </a:rPr>
              <a:t>中，训练样本仅以点积的形式出现：</a:t>
            </a:r>
            <a:endParaRPr lang="zh-CN" altLang="en-US" dirty="0">
              <a:latin typeface="Times New Roman" pitchFamily="18" charset="0"/>
              <a:ea typeface="华文楷体" pitchFamily="2" charset="-122"/>
            </a:endParaRPr>
          </a:p>
        </p:txBody>
      </p:sp>
      <p:grpSp>
        <p:nvGrpSpPr>
          <p:cNvPr id="8" name="组合 7"/>
          <p:cNvGrpSpPr/>
          <p:nvPr/>
        </p:nvGrpSpPr>
        <p:grpSpPr>
          <a:xfrm>
            <a:off x="913606" y="4191000"/>
            <a:ext cx="6553200" cy="2514600"/>
            <a:chOff x="3123406" y="1295400"/>
            <a:chExt cx="6553200" cy="2514600"/>
          </a:xfrm>
        </p:grpSpPr>
        <p:sp>
          <p:nvSpPr>
            <p:cNvPr id="9" name="矩形 8"/>
            <p:cNvSpPr/>
            <p:nvPr/>
          </p:nvSpPr>
          <p:spPr bwMode="auto">
            <a:xfrm>
              <a:off x="3123406" y="1295400"/>
              <a:ext cx="6553200" cy="25146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10" name="组合 9"/>
            <p:cNvGrpSpPr/>
            <p:nvPr/>
          </p:nvGrpSpPr>
          <p:grpSpPr>
            <a:xfrm>
              <a:off x="3387483" y="1363396"/>
              <a:ext cx="6025047" cy="2378609"/>
              <a:chOff x="3417548" y="1350540"/>
              <a:chExt cx="6025047" cy="2378609"/>
            </a:xfrm>
          </p:grpSpPr>
          <mc:AlternateContent xmlns:mc="http://schemas.openxmlformats.org/markup-compatibility/2006" xmlns:a14="http://schemas.microsoft.com/office/drawing/2010/main">
            <mc:Choice Requires="a14">
              <p:sp>
                <p:nvSpPr>
                  <p:cNvPr id="11" name="TextBox 10"/>
                  <p:cNvSpPr txBox="1"/>
                  <p:nvPr/>
                </p:nvSpPr>
                <p:spPr>
                  <a:xfrm>
                    <a:off x="3417548" y="1350540"/>
                    <a:ext cx="6025047" cy="8900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400" b="0" i="1" smtClean="0">
                                  <a:latin typeface="Cambria Math"/>
                                  <a:ea typeface="华文楷体" pitchFamily="2" charset="-122"/>
                                </a:rPr>
                              </m:ctrlPr>
                            </m:funcPr>
                            <m:fName>
                              <m:limLow>
                                <m:limLowPr>
                                  <m:ctrlPr>
                                    <a:rPr lang="en-US" altLang="zh-CN" sz="2400" b="0" i="1" smtClean="0">
                                      <a:latin typeface="Cambria Math"/>
                                      <a:ea typeface="华文楷体" pitchFamily="2" charset="-122"/>
                                    </a:rPr>
                                  </m:ctrlPr>
                                </m:limLowPr>
                                <m:e>
                                  <m:r>
                                    <m:rPr>
                                      <m:sty m:val="p"/>
                                    </m:rPr>
                                    <a:rPr lang="en-US" altLang="zh-CN" sz="2400" b="0" i="0" smtClean="0">
                                      <a:latin typeface="Cambria Math"/>
                                      <a:ea typeface="华文楷体" pitchFamily="2" charset="-122"/>
                                    </a:rPr>
                                    <m:t>m</m:t>
                                  </m:r>
                                  <m:r>
                                    <a:rPr lang="en-US" altLang="zh-CN" sz="2400" b="0" i="1" smtClean="0">
                                      <a:latin typeface="Cambria Math"/>
                                      <a:ea typeface="华文楷体" pitchFamily="2" charset="-122"/>
                                    </a:rPr>
                                    <m:t>𝑎𝑥</m:t>
                                  </m:r>
                                </m:e>
                                <m:lim>
                                  <m:acc>
                                    <m:accPr>
                                      <m:chr m:val="⃗"/>
                                      <m:ctrlPr>
                                        <a:rPr lang="en-US" altLang="zh-CN" sz="2400" b="0" i="1" smtClean="0">
                                          <a:latin typeface="Cambria Math"/>
                                          <a:ea typeface="华文楷体" pitchFamily="2" charset="-122"/>
                                        </a:rPr>
                                      </m:ctrlPr>
                                    </m:accPr>
                                    <m:e>
                                      <m:r>
                                        <a:rPr lang="zh-CN" altLang="en-US" sz="2400" b="0" i="1" smtClean="0">
                                          <a:latin typeface="Cambria Math"/>
                                          <a:ea typeface="华文楷体" pitchFamily="2" charset="-122"/>
                                        </a:rPr>
                                        <m:t>𝛼</m:t>
                                      </m:r>
                                    </m:e>
                                  </m:acc>
                                </m:lim>
                              </m:limLow>
                            </m:fName>
                            <m:e>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𝑖</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r>
                                    <a:rPr lang="en-US" altLang="zh-CN" sz="2400" b="0" i="1" smtClean="0">
                                      <a:latin typeface="Cambria Math"/>
                                      <a:ea typeface="华文楷体" pitchFamily="2" charset="-122"/>
                                    </a:rPr>
                                    <m:t>−</m:t>
                                  </m:r>
                                  <m:f>
                                    <m:fPr>
                                      <m:ctrlPr>
                                        <a:rPr lang="en-US" altLang="zh-CN" sz="2400" b="0" i="1" smtClean="0">
                                          <a:latin typeface="Cambria Math"/>
                                          <a:ea typeface="华文楷体" pitchFamily="2" charset="-122"/>
                                        </a:rPr>
                                      </m:ctrlPr>
                                    </m:fPr>
                                    <m:num>
                                      <m:r>
                                        <a:rPr lang="en-US" altLang="zh-CN" sz="2400" b="0" i="1" smtClean="0">
                                          <a:latin typeface="Cambria Math"/>
                                          <a:ea typeface="华文楷体" pitchFamily="2" charset="-122"/>
                                        </a:rPr>
                                        <m:t>1</m:t>
                                      </m:r>
                                    </m:num>
                                    <m:den>
                                      <m:r>
                                        <a:rPr lang="en-US" altLang="zh-CN" sz="2400" b="0" i="1" smtClean="0">
                                          <a:latin typeface="Cambria Math"/>
                                          <a:ea typeface="华文楷体" pitchFamily="2" charset="-122"/>
                                        </a:rPr>
                                        <m:t>2</m:t>
                                      </m:r>
                                    </m:den>
                                  </m:f>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𝑖</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𝑗</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smtClean="0">
                                                  <a:latin typeface="Cambria Math"/>
                                                  <a:ea typeface="华文楷体" pitchFamily="2" charset="-122"/>
                                                </a:rPr>
                                                <m:t>𝑗</m:t>
                                              </m:r>
                                            </m:sub>
                                          </m:sSub>
                                          <m:sSub>
                                            <m:sSubPr>
                                              <m:ctrlPr>
                                                <a:rPr lang="en-US" altLang="zh-CN" sz="2400" b="0" i="1">
                                                  <a:latin typeface="Cambria Math"/>
                                                  <a:ea typeface="华文楷体" pitchFamily="2" charset="-122"/>
                                                </a:rPr>
                                              </m:ctrlPr>
                                            </m:sSubPr>
                                            <m:e>
                                              <m:r>
                                                <a:rPr lang="en-US" altLang="zh-CN" sz="2400" b="0" i="1" smtClean="0">
                                                  <a:latin typeface="Cambria Math"/>
                                                  <a:ea typeface="华文楷体" pitchFamily="2" charset="-122"/>
                                                </a:rPr>
                                                <m:t>𝑦</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en-US" altLang="zh-CN" sz="2400" b="0" i="1" smtClean="0">
                                                  <a:latin typeface="Cambria Math"/>
                                                  <a:ea typeface="华文楷体" pitchFamily="2" charset="-122"/>
                                                </a:rPr>
                                                <m:t>𝑦</m:t>
                                              </m:r>
                                            </m:e>
                                            <m:sub>
                                              <m:r>
                                                <a:rPr lang="en-US" altLang="zh-CN" sz="2400" b="0" i="1" smtClean="0">
                                                  <a:latin typeface="Cambria Math"/>
                                                  <a:ea typeface="华文楷体" pitchFamily="2" charset="-122"/>
                                                </a:rPr>
                                                <m:t>𝑗</m:t>
                                              </m:r>
                                            </m:sub>
                                          </m:sSub>
                                          <m:sSubSup>
                                            <m:sSubSupPr>
                                              <m:ctrlPr>
                                                <a:rPr lang="en-US" altLang="zh-CN" sz="2400" b="0" i="1" smtClean="0">
                                                  <a:solidFill>
                                                    <a:srgbClr val="FF0000"/>
                                                  </a:solidFill>
                                                  <a:latin typeface="Cambria Math"/>
                                                  <a:ea typeface="华文楷体" pitchFamily="2" charset="-122"/>
                                                </a:rPr>
                                              </m:ctrlPr>
                                            </m:sSubSupPr>
                                            <m:e>
                                              <m:acc>
                                                <m:accPr>
                                                  <m:chr m:val="⃗"/>
                                                  <m:ctrlPr>
                                                    <a:rPr lang="en-US" altLang="zh-CN" sz="2400" b="0" i="1">
                                                      <a:solidFill>
                                                        <a:srgbClr val="FF0000"/>
                                                      </a:solidFill>
                                                      <a:latin typeface="Cambria Math"/>
                                                      <a:ea typeface="华文楷体" pitchFamily="2" charset="-122"/>
                                                    </a:rPr>
                                                  </m:ctrlPr>
                                                </m:accPr>
                                                <m:e>
                                                  <m:r>
                                                    <a:rPr lang="en-US" altLang="zh-CN" sz="2400" b="0" i="1">
                                                      <a:solidFill>
                                                        <a:srgbClr val="FF0000"/>
                                                      </a:solidFill>
                                                      <a:latin typeface="Cambria Math"/>
                                                      <a:ea typeface="华文楷体" pitchFamily="2" charset="-122"/>
                                                    </a:rPr>
                                                    <m:t>𝑥</m:t>
                                                  </m:r>
                                                </m:e>
                                              </m:acc>
                                            </m:e>
                                            <m:sub>
                                              <m:r>
                                                <a:rPr lang="en-US" altLang="zh-CN" sz="2400" b="0" i="1">
                                                  <a:solidFill>
                                                    <a:srgbClr val="FF0000"/>
                                                  </a:solidFill>
                                                  <a:latin typeface="Cambria Math"/>
                                                  <a:ea typeface="华文楷体" pitchFamily="2" charset="-122"/>
                                                </a:rPr>
                                                <m:t>𝑖</m:t>
                                              </m:r>
                                            </m:sub>
                                            <m:sup>
                                              <m:r>
                                                <m:rPr>
                                                  <m:sty m:val="p"/>
                                                </m:rPr>
                                                <a:rPr lang="en-US" altLang="zh-CN" sz="2400" b="0" i="0">
                                                  <a:solidFill>
                                                    <a:srgbClr val="FF0000"/>
                                                  </a:solidFill>
                                                  <a:latin typeface="Cambria Math"/>
                                                  <a:ea typeface="华文楷体" pitchFamily="2" charset="-122"/>
                                                </a:rPr>
                                                <m:t>T</m:t>
                                              </m:r>
                                            </m:sup>
                                          </m:sSubSup>
                                          <m:sSub>
                                            <m:sSubPr>
                                              <m:ctrlPr>
                                                <a:rPr lang="en-US" altLang="zh-CN" sz="2400" b="0" i="1">
                                                  <a:solidFill>
                                                    <a:srgbClr val="FF0000"/>
                                                  </a:solidFill>
                                                  <a:latin typeface="Cambria Math"/>
                                                  <a:ea typeface="华文楷体" pitchFamily="2" charset="-122"/>
                                                </a:rPr>
                                              </m:ctrlPr>
                                            </m:sSubPr>
                                            <m:e>
                                              <m:acc>
                                                <m:accPr>
                                                  <m:chr m:val="⃗"/>
                                                  <m:ctrlPr>
                                                    <a:rPr lang="en-US" altLang="zh-CN" sz="2400" b="0" i="1">
                                                      <a:solidFill>
                                                        <a:srgbClr val="FF0000"/>
                                                      </a:solidFill>
                                                      <a:latin typeface="Cambria Math"/>
                                                      <a:ea typeface="华文楷体" pitchFamily="2" charset="-122"/>
                                                    </a:rPr>
                                                  </m:ctrlPr>
                                                </m:accPr>
                                                <m:e>
                                                  <m:r>
                                                    <a:rPr lang="en-US" altLang="zh-CN" sz="2400" b="0" i="1">
                                                      <a:solidFill>
                                                        <a:srgbClr val="FF0000"/>
                                                      </a:solidFill>
                                                      <a:latin typeface="Cambria Math"/>
                                                      <a:ea typeface="华文楷体" pitchFamily="2" charset="-122"/>
                                                    </a:rPr>
                                                    <m:t>𝑥</m:t>
                                                  </m:r>
                                                </m:e>
                                              </m:acc>
                                            </m:e>
                                            <m:sub>
                                              <m:r>
                                                <a:rPr lang="en-US" altLang="zh-CN" sz="2400" b="0" i="1">
                                                  <a:solidFill>
                                                    <a:srgbClr val="FF0000"/>
                                                  </a:solidFill>
                                                  <a:latin typeface="Cambria Math"/>
                                                  <a:ea typeface="华文楷体" pitchFamily="2" charset="-122"/>
                                                </a:rPr>
                                                <m:t>𝑗</m:t>
                                              </m:r>
                                            </m:sub>
                                          </m:sSub>
                                        </m:e>
                                      </m:nary>
                                    </m:e>
                                  </m:nary>
                                </m:e>
                              </m:nary>
                            </m:e>
                          </m:func>
                        </m:oMath>
                      </m:oMathPara>
                    </a14:m>
                    <a:endParaRPr lang="zh-CN" altLang="en-US" sz="2400" b="0" dirty="0">
                      <a:latin typeface="Times New Roman" pitchFamily="18" charset="0"/>
                      <a:ea typeface="华文楷体" pitchFamily="2" charset="-122"/>
                      <a:cs typeface="Times New Roman" pitchFamily="18"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417548" y="1350540"/>
                    <a:ext cx="6025047" cy="890052"/>
                  </a:xfrm>
                  <a:prstGeom prst="rect">
                    <a:avLst/>
                  </a:prstGeom>
                  <a:blipFill rotWithShape="1">
                    <a:blip r:embed="rId2"/>
                    <a:stretch>
                      <a:fillRect/>
                    </a:stretch>
                  </a:blipFill>
                </p:spPr>
                <p:txBody>
                  <a:bodyPr/>
                  <a:lstStyle/>
                  <a:p>
                    <a:r>
                      <a:rPr lang="zh-CN" altLang="en-US">
                        <a:noFill/>
                      </a:rPr>
                      <a:t> </a:t>
                    </a:r>
                  </a:p>
                </p:txBody>
              </p:sp>
            </mc:Fallback>
          </mc:AlternateContent>
          <p:grpSp>
            <p:nvGrpSpPr>
              <p:cNvPr id="12" name="组合 11"/>
              <p:cNvGrpSpPr/>
              <p:nvPr/>
            </p:nvGrpSpPr>
            <p:grpSpPr>
              <a:xfrm>
                <a:off x="3417548" y="2372666"/>
                <a:ext cx="2739047" cy="848246"/>
                <a:chOff x="3417548" y="2372666"/>
                <a:chExt cx="2739047" cy="848246"/>
              </a:xfrm>
            </p:grpSpPr>
            <p:sp>
              <p:nvSpPr>
                <p:cNvPr id="14" name="TextBox 13"/>
                <p:cNvSpPr txBox="1"/>
                <p:nvPr/>
              </p:nvSpPr>
              <p:spPr>
                <a:xfrm>
                  <a:off x="3417548" y="2550568"/>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15" name="TextBox 14"/>
                    <p:cNvSpPr txBox="1"/>
                    <p:nvPr/>
                  </p:nvSpPr>
                  <p:spPr>
                    <a:xfrm>
                      <a:off x="3984718" y="2372666"/>
                      <a:ext cx="2171877" cy="84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limLoc m:val="subSup"/>
                                <m:ctrlPr>
                                  <a:rPr lang="zh-CN" altLang="en-US" sz="2400" b="0" i="1" smtClean="0">
                                    <a:latin typeface="Cambria Math"/>
                                  </a:rPr>
                                </m:ctrlPr>
                              </m:naryPr>
                              <m:sub>
                                <m:r>
                                  <m:rPr>
                                    <m:brk m:alnAt="25"/>
                                  </m:rPr>
                                  <a:rPr lang="en-US" altLang="zh-CN" sz="2400" b="0" i="1" smtClean="0">
                                    <a:latin typeface="Cambria Math"/>
                                  </a:rPr>
                                  <m:t>𝑖</m:t>
                                </m:r>
                                <m:r>
                                  <a:rPr lang="en-US" altLang="zh-CN" sz="2400" b="0" i="1" smtClean="0">
                                    <a:latin typeface="Cambria Math"/>
                                  </a:rPr>
                                  <m:t>=1</m:t>
                                </m:r>
                              </m:sub>
                              <m:sup>
                                <m:r>
                                  <a:rPr lang="en-US" altLang="zh-CN" sz="2400" b="0" i="1" smtClean="0">
                                    <a:latin typeface="Cambria Math"/>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en-US" altLang="zh-CN" sz="2400" b="0" i="1">
                                        <a:latin typeface="Cambria Math"/>
                                        <a:ea typeface="华文楷体" pitchFamily="2" charset="-122"/>
                                      </a:rPr>
                                      <m:t>𝑦</m:t>
                                    </m:r>
                                  </m:e>
                                  <m:sub>
                                    <m:r>
                                      <a:rPr lang="en-US" altLang="zh-CN" sz="2400" b="0" i="1">
                                        <a:latin typeface="Cambria Math"/>
                                        <a:ea typeface="华文楷体" pitchFamily="2" charset="-122"/>
                                      </a:rPr>
                                      <m:t>𝑖</m:t>
                                    </m:r>
                                  </m:sub>
                                </m:sSub>
                              </m:e>
                            </m:nary>
                            <m:r>
                              <a:rPr lang="en-US" altLang="zh-CN" sz="2400" b="0" i="1" smtClean="0">
                                <a:latin typeface="Cambria Math"/>
                              </a:rPr>
                              <m:t>=0</m:t>
                            </m:r>
                          </m:oMath>
                        </m:oMathPara>
                      </a14:m>
                      <a:endParaRPr lang="zh-CN" altLang="en-US" sz="2400" b="0" dirty="0"/>
                    </a:p>
                  </p:txBody>
                </p:sp>
              </mc:Choice>
              <mc:Fallback xmlns="">
                <p:sp>
                  <p:nvSpPr>
                    <p:cNvPr id="15" name="TextBox 14"/>
                    <p:cNvSpPr txBox="1">
                      <a:spLocks noRot="1" noChangeAspect="1" noMove="1" noResize="1" noEditPoints="1" noAdjustHandles="1" noChangeArrowheads="1" noChangeShapeType="1" noTextEdit="1"/>
                    </p:cNvSpPr>
                    <p:nvPr/>
                  </p:nvSpPr>
                  <p:spPr>
                    <a:xfrm>
                      <a:off x="3984718" y="2372666"/>
                      <a:ext cx="2171877" cy="848246"/>
                    </a:xfrm>
                    <a:prstGeom prst="rect">
                      <a:avLst/>
                    </a:prstGeom>
                    <a:blipFill rotWithShape="1">
                      <a:blip r:embed="rId3"/>
                      <a:stretch>
                        <a:fillRect/>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3" name="矩形 12"/>
                  <p:cNvSpPr/>
                  <p:nvPr/>
                </p:nvSpPr>
                <p:spPr>
                  <a:xfrm>
                    <a:off x="3984718" y="3267484"/>
                    <a:ext cx="2250231" cy="461665"/>
                  </a:xfrm>
                  <a:prstGeom prst="rect">
                    <a:avLst/>
                  </a:prstGeom>
                </p:spPr>
                <p:txBody>
                  <a:bodyPr wrap="none">
                    <a:spAutoFit/>
                  </a:bodyPr>
                  <a:lstStyle/>
                  <a:p>
                    <a14:m>
                      <m:oMath xmlns:m="http://schemas.openxmlformats.org/officeDocument/2006/math">
                        <m:sSub>
                          <m:sSubPr>
                            <m:ctrlPr>
                              <a:rPr lang="en-US" altLang="zh-CN" sz="2400" b="0" i="1" smtClean="0">
                                <a:latin typeface="Cambria Math"/>
                                <a:ea typeface="华文楷体" pitchFamily="2" charset="-122"/>
                              </a:rPr>
                            </m:ctrlPr>
                          </m:sSubPr>
                          <m:e>
                            <m:r>
                              <a:rPr lang="en-US" altLang="zh-CN" sz="2400" b="0" i="1" smtClean="0">
                                <a:latin typeface="Cambria Math"/>
                                <a:ea typeface="华文楷体" pitchFamily="2" charset="-122"/>
                              </a:rPr>
                              <m:t>0</m:t>
                            </m:r>
                            <m:r>
                              <a:rPr lang="en-US" altLang="zh-CN" sz="2400" b="0" i="1" smtClean="0">
                                <a:latin typeface="Cambria Math"/>
                                <a:ea typeface="Cambria Math"/>
                              </a:rPr>
                              <m:t>≤</m:t>
                            </m:r>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r>
                          <a:rPr lang="en-US" altLang="zh-CN" sz="2400" b="0" i="1">
                            <a:latin typeface="Cambria Math"/>
                            <a:ea typeface="Cambria Math"/>
                          </a:rPr>
                          <m:t>≤</m:t>
                        </m:r>
                        <m:r>
                          <a:rPr lang="en-US" altLang="zh-CN" sz="2400" b="0" i="1" smtClean="0">
                            <a:latin typeface="Cambria Math"/>
                            <a:ea typeface="Cambria Math"/>
                          </a:rPr>
                          <m:t>𝐶</m:t>
                        </m:r>
                      </m:oMath>
                    </a14:m>
                    <a:r>
                      <a:rPr lang="zh-CN" altLang="en-US" sz="2400" dirty="0" smtClean="0"/>
                      <a:t>，</a:t>
                    </a:r>
                    <a14:m>
                      <m:oMath xmlns:m="http://schemas.openxmlformats.org/officeDocument/2006/math">
                        <m:r>
                          <a:rPr lang="zh-CN" altLang="en-US" sz="2400" b="0" i="1" dirty="0">
                            <a:latin typeface="Cambria Math"/>
                          </a:rPr>
                          <m:t>∀</m:t>
                        </m:r>
                        <m:r>
                          <a:rPr lang="en-US" altLang="zh-CN" sz="2400" b="0" i="1" dirty="0">
                            <a:latin typeface="Cambria Math"/>
                          </a:rPr>
                          <m:t>𝑖</m:t>
                        </m:r>
                      </m:oMath>
                    </a14:m>
                    <a:endParaRPr lang="zh-CN" altLang="en-US" sz="2400" b="0" dirty="0"/>
                  </a:p>
                </p:txBody>
              </p:sp>
            </mc:Choice>
            <mc:Fallback xmlns="">
              <p:sp>
                <p:nvSpPr>
                  <p:cNvPr id="13" name="矩形 12"/>
                  <p:cNvSpPr>
                    <a:spLocks noRot="1" noChangeAspect="1" noMove="1" noResize="1" noEditPoints="1" noAdjustHandles="1" noChangeArrowheads="1" noChangeShapeType="1" noTextEdit="1"/>
                  </p:cNvSpPr>
                  <p:nvPr/>
                </p:nvSpPr>
                <p:spPr>
                  <a:xfrm>
                    <a:off x="3984718" y="3267484"/>
                    <a:ext cx="2250231" cy="461665"/>
                  </a:xfrm>
                  <a:prstGeom prst="rect">
                    <a:avLst/>
                  </a:prstGeom>
                  <a:blipFill rotWithShape="1">
                    <a:blip r:embed="rId4"/>
                    <a:stretch>
                      <a:fillRect l="-542" t="-14474" b="-25000"/>
                    </a:stretch>
                  </a:blipFill>
                </p:spPr>
                <p:txBody>
                  <a:bodyPr/>
                  <a:lstStyle/>
                  <a:p>
                    <a:r>
                      <a:rPr lang="zh-CN" altLang="en-US">
                        <a:noFill/>
                      </a:rPr>
                      <a:t> </a:t>
                    </a:r>
                  </a:p>
                </p:txBody>
              </p:sp>
            </mc:Fallback>
          </mc:AlternateContent>
        </p:grpSp>
      </p:grpSp>
      <p:grpSp>
        <p:nvGrpSpPr>
          <p:cNvPr id="2" name="组合 1"/>
          <p:cNvGrpSpPr/>
          <p:nvPr/>
        </p:nvGrpSpPr>
        <p:grpSpPr>
          <a:xfrm>
            <a:off x="7771606" y="4800600"/>
            <a:ext cx="3652410" cy="1128167"/>
            <a:chOff x="8005396" y="5047773"/>
            <a:chExt cx="3652410" cy="1128167"/>
          </a:xfrm>
        </p:grpSpPr>
        <mc:AlternateContent xmlns:mc="http://schemas.openxmlformats.org/markup-compatibility/2006" xmlns:a14="http://schemas.microsoft.com/office/drawing/2010/main">
          <mc:Choice Requires="a14">
            <p:sp>
              <p:nvSpPr>
                <p:cNvPr id="16" name="矩形 15"/>
                <p:cNvSpPr/>
                <p:nvPr/>
              </p:nvSpPr>
              <p:spPr>
                <a:xfrm>
                  <a:off x="8005396" y="5047773"/>
                  <a:ext cx="3652410" cy="1037207"/>
                </a:xfrm>
                <a:prstGeom prst="rect">
                  <a:avLst/>
                </a:prstGeom>
              </p:spPr>
              <p:txBody>
                <a:bodyPr wrap="none">
                  <a:spAutoFit/>
                </a:bodyPr>
                <a:lstStyle/>
                <a:p>
                  <a:pPr algn="just" eaLnBrk="1" hangingPunct="1">
                    <a:lnSpc>
                      <a:spcPct val="125000"/>
                    </a:lnSpc>
                  </a:pPr>
                  <a14:m>
                    <m:oMathPara xmlns:m="http://schemas.openxmlformats.org/officeDocument/2006/math">
                      <m:oMathParaPr>
                        <m:jc m:val="centerGroup"/>
                      </m:oMathParaPr>
                      <m:oMath xmlns:m="http://schemas.openxmlformats.org/officeDocument/2006/math">
                        <m:r>
                          <a:rPr lang="en-US" altLang="zh-CN" sz="2400" b="0" i="1">
                            <a:latin typeface="Cambria Math"/>
                            <a:ea typeface="楷体_GB2312" pitchFamily="49" charset="-122"/>
                          </a:rPr>
                          <m:t>𝑓</m:t>
                        </m:r>
                        <m:d>
                          <m:dPr>
                            <m:ctrlPr>
                              <a:rPr lang="en-US" altLang="zh-CN" sz="2400" b="0" i="1">
                                <a:latin typeface="Cambria Math"/>
                                <a:ea typeface="楷体_GB2312" pitchFamily="49" charset="-122"/>
                              </a:rPr>
                            </m:ctrlPr>
                          </m:dPr>
                          <m:e>
                            <m:acc>
                              <m:accPr>
                                <m:chr m:val="⃗"/>
                                <m:ctrlPr>
                                  <a:rPr lang="en-US" altLang="zh-CN" sz="2400" b="0" i="1">
                                    <a:latin typeface="Cambria Math"/>
                                    <a:ea typeface="楷体_GB2312" pitchFamily="49" charset="-122"/>
                                  </a:rPr>
                                </m:ctrlPr>
                              </m:accPr>
                              <m:e>
                                <m:r>
                                  <a:rPr lang="en-US" altLang="zh-CN" sz="2400" b="0" i="1">
                                    <a:latin typeface="Cambria Math"/>
                                    <a:ea typeface="楷体_GB2312" pitchFamily="49" charset="-122"/>
                                  </a:rPr>
                                  <m:t>𝑥</m:t>
                                </m:r>
                              </m:e>
                            </m:acc>
                          </m:e>
                        </m:d>
                        <m:r>
                          <a:rPr lang="en-US" altLang="zh-CN" sz="2400" b="0" i="1">
                            <a:latin typeface="Cambria Math"/>
                            <a:ea typeface="楷体_GB2312" pitchFamily="49" charset="-122"/>
                          </a:rPr>
                          <m:t>=</m:t>
                        </m:r>
                        <m:nary>
                          <m:naryPr>
                            <m:chr m:val="∑"/>
                            <m:limLoc m:val="subSup"/>
                            <m:ctrlPr>
                              <a:rPr lang="en-US" altLang="zh-CN" sz="2400" b="0" i="1">
                                <a:latin typeface="Cambria Math"/>
                                <a:ea typeface="楷体_GB2312" pitchFamily="49" charset="-122"/>
                              </a:rPr>
                            </m:ctrlPr>
                          </m:naryPr>
                          <m:sub>
                            <m:r>
                              <m:rPr>
                                <m:brk m:alnAt="1"/>
                              </m:rPr>
                              <a:rPr lang="en-US" altLang="zh-CN" sz="2400" b="0" i="1">
                                <a:latin typeface="Cambria Math"/>
                                <a:ea typeface="楷体_GB2312" pitchFamily="49" charset="-122"/>
                              </a:rPr>
                              <m:t>𝑖</m:t>
                            </m:r>
                            <m:r>
                              <a:rPr lang="en-US" altLang="zh-CN" sz="2400" b="0" i="1">
                                <a:latin typeface="Cambria Math"/>
                                <a:ea typeface="楷体_GB2312" pitchFamily="49" charset="-122"/>
                              </a:rPr>
                              <m:t>=1</m:t>
                            </m:r>
                          </m:sub>
                          <m:sup>
                            <m:r>
                              <a:rPr lang="en-US" altLang="zh-CN" sz="2400" b="0" i="1">
                                <a:latin typeface="Cambria Math"/>
                                <a:ea typeface="楷体_GB2312" pitchFamily="49" charset="-122"/>
                              </a:rPr>
                              <m:t>𝑁</m:t>
                            </m:r>
                          </m:sup>
                          <m:e>
                            <m:sSub>
                              <m:sSubPr>
                                <m:ctrlPr>
                                  <a:rPr lang="en-US" altLang="zh-CN" sz="2400" b="0" i="1">
                                    <a:latin typeface="Cambria Math"/>
                                    <a:ea typeface="楷体_GB2312" pitchFamily="49" charset="-122"/>
                                  </a:rPr>
                                </m:ctrlPr>
                              </m:sSubPr>
                              <m:e>
                                <m:r>
                                  <a:rPr lang="zh-CN" altLang="en-US" sz="2400" b="0" i="1">
                                    <a:latin typeface="Cambria Math"/>
                                    <a:ea typeface="楷体_GB2312" pitchFamily="49" charset="-122"/>
                                  </a:rPr>
                                  <m:t>𝛼</m:t>
                                </m:r>
                              </m:e>
                              <m:sub>
                                <m:r>
                                  <a:rPr lang="en-US" altLang="zh-CN" sz="2400" b="0" i="1">
                                    <a:latin typeface="Cambria Math"/>
                                    <a:ea typeface="楷体_GB2312" pitchFamily="49" charset="-122"/>
                                  </a:rPr>
                                  <m:t>𝑖</m:t>
                                </m:r>
                              </m:sub>
                            </m:sSub>
                            <m:sSub>
                              <m:sSubPr>
                                <m:ctrlPr>
                                  <a:rPr lang="en-US" altLang="zh-CN" sz="2400" b="0" i="1">
                                    <a:latin typeface="Cambria Math"/>
                                    <a:ea typeface="楷体_GB2312" pitchFamily="49" charset="-122"/>
                                  </a:rPr>
                                </m:ctrlPr>
                              </m:sSubPr>
                              <m:e>
                                <m:r>
                                  <a:rPr lang="en-US" altLang="zh-CN" sz="2400" b="0" i="1">
                                    <a:latin typeface="Cambria Math"/>
                                    <a:ea typeface="楷体_GB2312" pitchFamily="49" charset="-122"/>
                                  </a:rPr>
                                  <m:t>𝑦</m:t>
                                </m:r>
                              </m:e>
                              <m:sub>
                                <m:r>
                                  <a:rPr lang="en-US" altLang="zh-CN" sz="2400" b="0" i="1">
                                    <a:latin typeface="Cambria Math"/>
                                    <a:ea typeface="楷体_GB2312" pitchFamily="49" charset="-122"/>
                                  </a:rPr>
                                  <m:t>𝑖</m:t>
                                </m:r>
                              </m:sub>
                            </m:sSub>
                            <m:sSubSup>
                              <m:sSubSupPr>
                                <m:ctrlPr>
                                  <a:rPr lang="en-US" altLang="zh-CN" sz="2400" b="0" i="1">
                                    <a:solidFill>
                                      <a:srgbClr val="FF0000"/>
                                    </a:solidFill>
                                    <a:latin typeface="Cambria Math"/>
                                    <a:ea typeface="华文楷体" pitchFamily="2" charset="-122"/>
                                  </a:rPr>
                                </m:ctrlPr>
                              </m:sSubSupPr>
                              <m:e>
                                <m:acc>
                                  <m:accPr>
                                    <m:chr m:val="⃗"/>
                                    <m:ctrlPr>
                                      <a:rPr lang="en-US" altLang="zh-CN" sz="2400" b="0" i="1">
                                        <a:solidFill>
                                          <a:srgbClr val="FF0000"/>
                                        </a:solidFill>
                                        <a:latin typeface="Cambria Math"/>
                                        <a:ea typeface="华文楷体" pitchFamily="2" charset="-122"/>
                                      </a:rPr>
                                    </m:ctrlPr>
                                  </m:accPr>
                                  <m:e>
                                    <m:r>
                                      <a:rPr lang="en-US" altLang="zh-CN" sz="2400" b="0" i="1">
                                        <a:solidFill>
                                          <a:srgbClr val="FF0000"/>
                                        </a:solidFill>
                                        <a:latin typeface="Cambria Math"/>
                                        <a:ea typeface="华文楷体" pitchFamily="2" charset="-122"/>
                                      </a:rPr>
                                      <m:t>𝑥</m:t>
                                    </m:r>
                                  </m:e>
                                </m:acc>
                              </m:e>
                              <m:sub>
                                <m:r>
                                  <a:rPr lang="en-US" altLang="zh-CN" sz="2400" b="0" i="1">
                                    <a:solidFill>
                                      <a:srgbClr val="FF0000"/>
                                    </a:solidFill>
                                    <a:latin typeface="Cambria Math"/>
                                    <a:ea typeface="华文楷体" pitchFamily="2" charset="-122"/>
                                  </a:rPr>
                                  <m:t>𝑖</m:t>
                                </m:r>
                              </m:sub>
                              <m:sup>
                                <m:r>
                                  <m:rPr>
                                    <m:sty m:val="p"/>
                                  </m:rPr>
                                  <a:rPr lang="en-US" altLang="zh-CN" sz="2400" b="0">
                                    <a:solidFill>
                                      <a:srgbClr val="FF0000"/>
                                    </a:solidFill>
                                    <a:latin typeface="Cambria Math"/>
                                    <a:ea typeface="华文楷体" pitchFamily="2" charset="-122"/>
                                  </a:rPr>
                                  <m:t>T</m:t>
                                </m:r>
                              </m:sup>
                            </m:sSubSup>
                            <m:acc>
                              <m:accPr>
                                <m:chr m:val="⃗"/>
                                <m:ctrlPr>
                                  <a:rPr lang="en-US" altLang="zh-CN" sz="2400" b="0" i="1">
                                    <a:solidFill>
                                      <a:srgbClr val="FF0000"/>
                                    </a:solidFill>
                                    <a:latin typeface="Cambria Math"/>
                                    <a:ea typeface="楷体_GB2312" pitchFamily="49" charset="-122"/>
                                  </a:rPr>
                                </m:ctrlPr>
                              </m:accPr>
                              <m:e>
                                <m:r>
                                  <a:rPr lang="en-US" altLang="zh-CN" sz="2400" b="0" i="1">
                                    <a:solidFill>
                                      <a:srgbClr val="FF0000"/>
                                    </a:solidFill>
                                    <a:latin typeface="Cambria Math"/>
                                    <a:ea typeface="楷体_GB2312" pitchFamily="49" charset="-122"/>
                                  </a:rPr>
                                  <m:t>𝑥</m:t>
                                </m:r>
                              </m:e>
                            </m:acc>
                          </m:e>
                        </m:nary>
                        <m:r>
                          <a:rPr lang="en-US" altLang="zh-CN" sz="2400" b="0" i="1">
                            <a:latin typeface="Cambria Math"/>
                            <a:ea typeface="楷体_GB2312" pitchFamily="49" charset="-122"/>
                          </a:rPr>
                          <m:t>+</m:t>
                        </m:r>
                        <m:r>
                          <a:rPr lang="en-US" altLang="zh-CN" sz="2400" b="0" i="1">
                            <a:latin typeface="Cambria Math"/>
                            <a:ea typeface="楷体_GB2312" pitchFamily="49" charset="-122"/>
                          </a:rPr>
                          <m:t>𝑏</m:t>
                        </m:r>
                      </m:oMath>
                    </m:oMathPara>
                  </a14:m>
                  <a:endParaRPr lang="zh-CN" altLang="en-US" sz="2400" b="0" dirty="0">
                    <a:latin typeface="Times New Roman" pitchFamily="18" charset="0"/>
                    <a:ea typeface="华文楷体" pitchFamily="2" charset="-122"/>
                  </a:endParaRPr>
                </a:p>
              </p:txBody>
            </p:sp>
          </mc:Choice>
          <mc:Fallback xmlns="">
            <p:sp>
              <p:nvSpPr>
                <p:cNvPr id="16" name="矩形 15"/>
                <p:cNvSpPr>
                  <a:spLocks noRot="1" noChangeAspect="1" noMove="1" noResize="1" noEditPoints="1" noAdjustHandles="1" noChangeArrowheads="1" noChangeShapeType="1" noTextEdit="1"/>
                </p:cNvSpPr>
                <p:nvPr/>
              </p:nvSpPr>
              <p:spPr>
                <a:xfrm>
                  <a:off x="8005396" y="5047773"/>
                  <a:ext cx="3652410" cy="1037207"/>
                </a:xfrm>
                <a:prstGeom prst="rect">
                  <a:avLst/>
                </a:prstGeom>
                <a:blipFill rotWithShape="1">
                  <a:blip r:embed="rId5"/>
                  <a:stretch>
                    <a:fillRect/>
                  </a:stretch>
                </a:blipFill>
              </p:spPr>
              <p:txBody>
                <a:bodyPr/>
                <a:lstStyle/>
                <a:p>
                  <a:r>
                    <a:rPr lang="zh-CN" altLang="en-US">
                      <a:noFill/>
                    </a:rPr>
                    <a:t> </a:t>
                  </a:r>
                </a:p>
              </p:txBody>
            </p:sp>
          </mc:Fallback>
        </mc:AlternateContent>
        <p:sp>
          <p:nvSpPr>
            <p:cNvPr id="17" name="矩形 16"/>
            <p:cNvSpPr/>
            <p:nvPr/>
          </p:nvSpPr>
          <p:spPr bwMode="auto">
            <a:xfrm>
              <a:off x="8076406" y="5281121"/>
              <a:ext cx="3581400" cy="894819"/>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42294746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zh-CN" altLang="en-US" sz="4000" b="1" smtClean="0">
                <a:latin typeface="Times New Roman" panose="02020603050405020304" pitchFamily="18" charset="0"/>
                <a:ea typeface="微软雅黑" panose="020B0503020204020204" pitchFamily="34" charset="-122"/>
              </a:rPr>
              <a:t>非线性支持向量机</a:t>
            </a:r>
          </a:p>
        </p:txBody>
      </p:sp>
      <p:sp>
        <p:nvSpPr>
          <p:cNvPr id="23556" name="Rectangle 3"/>
          <p:cNvSpPr>
            <a:spLocks noChangeArrowheads="1"/>
          </p:cNvSpPr>
          <p:nvPr/>
        </p:nvSpPr>
        <p:spPr bwMode="auto">
          <a:xfrm>
            <a:off x="507934" y="1279525"/>
            <a:ext cx="1097137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5000"/>
              </a:lnSpc>
            </a:pPr>
            <a:r>
              <a:rPr lang="zh-CN" altLang="en-US" b="0" dirty="0">
                <a:latin typeface="Times New Roman" pitchFamily="18" charset="0"/>
                <a:ea typeface="华文楷体" pitchFamily="2" charset="-122"/>
              </a:rPr>
              <a:t>线</a:t>
            </a:r>
            <a:r>
              <a:rPr lang="zh-CN" altLang="en-US" b="0" dirty="0" smtClean="0">
                <a:latin typeface="Times New Roman" pitchFamily="18" charset="0"/>
                <a:ea typeface="华文楷体" pitchFamily="2" charset="-122"/>
              </a:rPr>
              <a:t>性</a:t>
            </a:r>
            <a:r>
              <a:rPr lang="zh-CN" altLang="en-US" b="0" dirty="0">
                <a:latin typeface="Times New Roman" pitchFamily="18" charset="0"/>
                <a:ea typeface="华文楷体" pitchFamily="2" charset="-122"/>
              </a:rPr>
              <a:t>可分数据集：</a:t>
            </a:r>
          </a:p>
          <a:p>
            <a:pPr eaLnBrk="1" hangingPunct="1">
              <a:lnSpc>
                <a:spcPct val="125000"/>
              </a:lnSpc>
            </a:pPr>
            <a:endParaRPr lang="en-US" altLang="zh-CN" b="0" dirty="0">
              <a:latin typeface="Times New Roman" pitchFamily="18" charset="0"/>
              <a:ea typeface="华文楷体" pitchFamily="2" charset="-122"/>
            </a:endParaRPr>
          </a:p>
          <a:p>
            <a:pPr eaLnBrk="1" hangingPunct="1">
              <a:lnSpc>
                <a:spcPct val="125000"/>
              </a:lnSpc>
            </a:pPr>
            <a:r>
              <a:rPr lang="zh-CN" altLang="en-US" b="0" dirty="0">
                <a:latin typeface="Times New Roman" pitchFamily="18" charset="0"/>
                <a:ea typeface="华文楷体" pitchFamily="2" charset="-122"/>
              </a:rPr>
              <a:t>如果数据集难以通过线性的方式分开，应该怎么办？ </a:t>
            </a:r>
          </a:p>
          <a:p>
            <a:pPr eaLnBrk="1" hangingPunct="1">
              <a:lnSpc>
                <a:spcPct val="125000"/>
              </a:lnSpc>
            </a:pPr>
            <a:endParaRPr lang="en-US" altLang="zh-CN" b="0" dirty="0">
              <a:latin typeface="Times New Roman" pitchFamily="18" charset="0"/>
              <a:ea typeface="华文楷体" pitchFamily="2" charset="-122"/>
            </a:endParaRPr>
          </a:p>
          <a:p>
            <a:pPr eaLnBrk="1" hangingPunct="1">
              <a:lnSpc>
                <a:spcPct val="125000"/>
              </a:lnSpc>
            </a:pPr>
            <a:r>
              <a:rPr lang="zh-CN" altLang="en-US" b="0" dirty="0">
                <a:latin typeface="Times New Roman" pitchFamily="18" charset="0"/>
                <a:ea typeface="华文楷体" pitchFamily="2" charset="-122"/>
              </a:rPr>
              <a:t>映射到一个高维空间如何：</a:t>
            </a:r>
            <a:endParaRPr lang="en-US" altLang="zh-CN" b="0" dirty="0">
              <a:latin typeface="Times New Roman" pitchFamily="18" charset="0"/>
              <a:ea typeface="华文楷体" pitchFamily="2" charset="-122"/>
            </a:endParaRPr>
          </a:p>
        </p:txBody>
      </p:sp>
      <p:grpSp>
        <p:nvGrpSpPr>
          <p:cNvPr id="60" name="Group 4"/>
          <p:cNvGrpSpPr>
            <a:grpSpLocks/>
          </p:cNvGrpSpPr>
          <p:nvPr/>
        </p:nvGrpSpPr>
        <p:grpSpPr bwMode="auto">
          <a:xfrm>
            <a:off x="3918744" y="4357687"/>
            <a:ext cx="4352925" cy="2119313"/>
            <a:chOff x="1200" y="2549"/>
            <a:chExt cx="2742" cy="1335"/>
          </a:xfrm>
        </p:grpSpPr>
        <p:sp>
          <p:nvSpPr>
            <p:cNvPr id="61" name="Text Box 5"/>
            <p:cNvSpPr txBox="1">
              <a:spLocks noChangeArrowheads="1"/>
            </p:cNvSpPr>
            <p:nvPr/>
          </p:nvSpPr>
          <p:spPr bwMode="auto">
            <a:xfrm>
              <a:off x="2256" y="3605"/>
              <a:ext cx="2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a:latin typeface="Times New Roman" panose="02020603050405020304" pitchFamily="18" charset="0"/>
                  <a:ea typeface="宋体" panose="02010600030101010101" pitchFamily="2" charset="-122"/>
                </a:rPr>
                <a:t>0</a:t>
              </a:r>
            </a:p>
          </p:txBody>
        </p:sp>
        <p:sp>
          <p:nvSpPr>
            <p:cNvPr id="62" name="Text Box 6"/>
            <p:cNvSpPr txBox="1">
              <a:spLocks noChangeArrowheads="1"/>
            </p:cNvSpPr>
            <p:nvPr/>
          </p:nvSpPr>
          <p:spPr bwMode="auto">
            <a:xfrm>
              <a:off x="3552" y="3653"/>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i="1">
                  <a:latin typeface="Times New Roman" panose="02020603050405020304" pitchFamily="18" charset="0"/>
                  <a:ea typeface="宋体" panose="02010600030101010101" pitchFamily="2" charset="-122"/>
                </a:rPr>
                <a:t>x</a:t>
              </a:r>
              <a:endParaRPr lang="en-US" altLang="zh-CN" b="0" i="1" baseline="30000">
                <a:latin typeface="Times New Roman" panose="02020603050405020304" pitchFamily="18" charset="0"/>
                <a:ea typeface="宋体" panose="02010600030101010101" pitchFamily="2" charset="-122"/>
              </a:endParaRPr>
            </a:p>
          </p:txBody>
        </p:sp>
        <p:grpSp>
          <p:nvGrpSpPr>
            <p:cNvPr id="63" name="Group 7"/>
            <p:cNvGrpSpPr>
              <a:grpSpLocks/>
            </p:cNvGrpSpPr>
            <p:nvPr/>
          </p:nvGrpSpPr>
          <p:grpSpPr bwMode="auto">
            <a:xfrm>
              <a:off x="1200" y="2549"/>
              <a:ext cx="2742" cy="1151"/>
              <a:chOff x="1122" y="2874"/>
              <a:chExt cx="2742" cy="1151"/>
            </a:xfrm>
          </p:grpSpPr>
          <p:sp>
            <p:nvSpPr>
              <p:cNvPr id="64" name="Line 8"/>
              <p:cNvSpPr>
                <a:spLocks noChangeShapeType="1"/>
              </p:cNvSpPr>
              <p:nvPr/>
            </p:nvSpPr>
            <p:spPr bwMode="auto">
              <a:xfrm>
                <a:off x="1122" y="3900"/>
                <a:ext cx="2496"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5" name="AutoShape 9"/>
              <p:cNvSpPr>
                <a:spLocks noChangeArrowheads="1"/>
              </p:cNvSpPr>
              <p:nvPr/>
            </p:nvSpPr>
            <p:spPr bwMode="auto">
              <a:xfrm>
                <a:off x="1437" y="3257"/>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6" name="Line 10"/>
              <p:cNvSpPr>
                <a:spLocks noChangeShapeType="1"/>
              </p:cNvSpPr>
              <p:nvPr/>
            </p:nvSpPr>
            <p:spPr bwMode="auto">
              <a:xfrm>
                <a:off x="2262" y="3864"/>
                <a:ext cx="0" cy="7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AutoShape 11"/>
              <p:cNvSpPr>
                <a:spLocks noChangeArrowheads="1"/>
              </p:cNvSpPr>
              <p:nvPr/>
            </p:nvSpPr>
            <p:spPr bwMode="auto">
              <a:xfrm>
                <a:off x="1641" y="3557"/>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8" name="AutoShape 12"/>
              <p:cNvSpPr>
                <a:spLocks noChangeArrowheads="1"/>
              </p:cNvSpPr>
              <p:nvPr/>
            </p:nvSpPr>
            <p:spPr bwMode="auto">
              <a:xfrm>
                <a:off x="1929" y="3755"/>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9" name="AutoShape 13"/>
              <p:cNvSpPr>
                <a:spLocks noChangeArrowheads="1"/>
              </p:cNvSpPr>
              <p:nvPr/>
            </p:nvSpPr>
            <p:spPr bwMode="auto">
              <a:xfrm>
                <a:off x="2073" y="3815"/>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0" name="AutoShape 14"/>
              <p:cNvSpPr>
                <a:spLocks noChangeArrowheads="1"/>
              </p:cNvSpPr>
              <p:nvPr/>
            </p:nvSpPr>
            <p:spPr bwMode="auto">
              <a:xfrm>
                <a:off x="2601" y="3761"/>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1" name="AutoShape 15"/>
              <p:cNvSpPr>
                <a:spLocks noChangeArrowheads="1"/>
              </p:cNvSpPr>
              <p:nvPr/>
            </p:nvSpPr>
            <p:spPr bwMode="auto">
              <a:xfrm>
                <a:off x="2745" y="3647"/>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2" name="AutoShape 16"/>
              <p:cNvSpPr>
                <a:spLocks noChangeArrowheads="1"/>
              </p:cNvSpPr>
              <p:nvPr/>
            </p:nvSpPr>
            <p:spPr bwMode="auto">
              <a:xfrm>
                <a:off x="2481" y="380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AutoShape 17"/>
              <p:cNvSpPr>
                <a:spLocks noChangeArrowheads="1"/>
              </p:cNvSpPr>
              <p:nvPr/>
            </p:nvSpPr>
            <p:spPr bwMode="auto">
              <a:xfrm>
                <a:off x="2985" y="344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AutoShape 18"/>
              <p:cNvSpPr>
                <a:spLocks noChangeArrowheads="1"/>
              </p:cNvSpPr>
              <p:nvPr/>
            </p:nvSpPr>
            <p:spPr bwMode="auto">
              <a:xfrm>
                <a:off x="3165" y="3251"/>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AutoShape 19"/>
              <p:cNvSpPr>
                <a:spLocks noChangeArrowheads="1"/>
              </p:cNvSpPr>
              <p:nvPr/>
            </p:nvSpPr>
            <p:spPr bwMode="auto">
              <a:xfrm>
                <a:off x="3429" y="2921"/>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Line 20"/>
              <p:cNvSpPr>
                <a:spLocks noChangeShapeType="1"/>
              </p:cNvSpPr>
              <p:nvPr/>
            </p:nvSpPr>
            <p:spPr bwMode="auto">
              <a:xfrm flipV="1">
                <a:off x="2262" y="2988"/>
                <a:ext cx="0" cy="936"/>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7" name="Text Box 21"/>
              <p:cNvSpPr txBox="1">
                <a:spLocks noChangeArrowheads="1"/>
              </p:cNvSpPr>
              <p:nvPr/>
            </p:nvSpPr>
            <p:spPr bwMode="auto">
              <a:xfrm>
                <a:off x="2262" y="2874"/>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i="1">
                    <a:latin typeface="Times New Roman" panose="02020603050405020304" pitchFamily="18" charset="0"/>
                    <a:ea typeface="宋体" panose="02010600030101010101" pitchFamily="2" charset="-122"/>
                  </a:rPr>
                  <a:t>x</a:t>
                </a:r>
                <a:r>
                  <a:rPr lang="en-US" altLang="zh-CN" b="0" i="1" baseline="30000">
                    <a:latin typeface="Times New Roman" panose="02020603050405020304" pitchFamily="18" charset="0"/>
                    <a:ea typeface="宋体" panose="02010600030101010101" pitchFamily="2" charset="-122"/>
                  </a:rPr>
                  <a:t>2</a:t>
                </a:r>
              </a:p>
            </p:txBody>
          </p:sp>
          <p:sp>
            <p:nvSpPr>
              <p:cNvPr id="78" name="Line 22"/>
              <p:cNvSpPr>
                <a:spLocks noChangeShapeType="1"/>
              </p:cNvSpPr>
              <p:nvPr/>
            </p:nvSpPr>
            <p:spPr bwMode="auto">
              <a:xfrm flipV="1">
                <a:off x="1860" y="3180"/>
                <a:ext cx="2004" cy="81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9" name="Line 23"/>
              <p:cNvSpPr>
                <a:spLocks noChangeShapeType="1"/>
              </p:cNvSpPr>
              <p:nvPr/>
            </p:nvSpPr>
            <p:spPr bwMode="auto">
              <a:xfrm flipV="1">
                <a:off x="1857" y="3132"/>
                <a:ext cx="1962" cy="809"/>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0" name="Line 24"/>
              <p:cNvSpPr>
                <a:spLocks noChangeShapeType="1"/>
              </p:cNvSpPr>
              <p:nvPr/>
            </p:nvSpPr>
            <p:spPr bwMode="auto">
              <a:xfrm flipV="1">
                <a:off x="1929" y="3240"/>
                <a:ext cx="1926" cy="785"/>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1" name="Oval 25"/>
              <p:cNvSpPr>
                <a:spLocks noChangeArrowheads="1"/>
              </p:cNvSpPr>
              <p:nvPr/>
            </p:nvSpPr>
            <p:spPr bwMode="auto">
              <a:xfrm>
                <a:off x="2945" y="3403"/>
                <a:ext cx="144" cy="138"/>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Oval 26"/>
              <p:cNvSpPr>
                <a:spLocks noChangeArrowheads="1"/>
              </p:cNvSpPr>
              <p:nvPr/>
            </p:nvSpPr>
            <p:spPr bwMode="auto">
              <a:xfrm>
                <a:off x="2699" y="3601"/>
                <a:ext cx="144" cy="138"/>
              </a:xfrm>
              <a:prstGeom prst="ellipse">
                <a:avLst/>
              </a:prstGeom>
              <a:noFill/>
              <a:ln w="19050" algn="ctr">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Oval 27"/>
              <p:cNvSpPr>
                <a:spLocks noChangeArrowheads="1"/>
              </p:cNvSpPr>
              <p:nvPr/>
            </p:nvSpPr>
            <p:spPr bwMode="auto">
              <a:xfrm>
                <a:off x="2027" y="3775"/>
                <a:ext cx="144" cy="138"/>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grpSp>
      <p:grpSp>
        <p:nvGrpSpPr>
          <p:cNvPr id="84" name="Group 28"/>
          <p:cNvGrpSpPr>
            <a:grpSpLocks/>
          </p:cNvGrpSpPr>
          <p:nvPr/>
        </p:nvGrpSpPr>
        <p:grpSpPr bwMode="auto">
          <a:xfrm>
            <a:off x="3952081" y="3386138"/>
            <a:ext cx="4286250" cy="423862"/>
            <a:chOff x="1056" y="2322"/>
            <a:chExt cx="2700" cy="267"/>
          </a:xfrm>
        </p:grpSpPr>
        <p:sp>
          <p:nvSpPr>
            <p:cNvPr id="85" name="Line 29"/>
            <p:cNvSpPr>
              <a:spLocks noChangeShapeType="1"/>
            </p:cNvSpPr>
            <p:nvPr/>
          </p:nvSpPr>
          <p:spPr bwMode="auto">
            <a:xfrm>
              <a:off x="1056" y="2358"/>
              <a:ext cx="2496"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6" name="AutoShape 30"/>
            <p:cNvSpPr>
              <a:spLocks noChangeArrowheads="1"/>
            </p:cNvSpPr>
            <p:nvPr/>
          </p:nvSpPr>
          <p:spPr bwMode="auto">
            <a:xfrm>
              <a:off x="1335" y="23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7" name="Line 31"/>
            <p:cNvSpPr>
              <a:spLocks noChangeShapeType="1"/>
            </p:cNvSpPr>
            <p:nvPr/>
          </p:nvSpPr>
          <p:spPr bwMode="auto">
            <a:xfrm>
              <a:off x="2196" y="2322"/>
              <a:ext cx="0" cy="7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8" name="Text Box 32"/>
            <p:cNvSpPr txBox="1">
              <a:spLocks noChangeArrowheads="1"/>
            </p:cNvSpPr>
            <p:nvPr/>
          </p:nvSpPr>
          <p:spPr bwMode="auto">
            <a:xfrm>
              <a:off x="2106" y="2358"/>
              <a:ext cx="2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a:latin typeface="Times New Roman" panose="02020603050405020304" pitchFamily="18" charset="0"/>
                  <a:ea typeface="宋体" panose="02010600030101010101" pitchFamily="2" charset="-122"/>
                </a:rPr>
                <a:t>0</a:t>
              </a:r>
            </a:p>
          </p:txBody>
        </p:sp>
        <p:sp>
          <p:nvSpPr>
            <p:cNvPr id="89" name="AutoShape 33"/>
            <p:cNvSpPr>
              <a:spLocks noChangeArrowheads="1"/>
            </p:cNvSpPr>
            <p:nvPr/>
          </p:nvSpPr>
          <p:spPr bwMode="auto">
            <a:xfrm>
              <a:off x="1563" y="2327"/>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AutoShape 34"/>
            <p:cNvSpPr>
              <a:spLocks noChangeArrowheads="1"/>
            </p:cNvSpPr>
            <p:nvPr/>
          </p:nvSpPr>
          <p:spPr bwMode="auto">
            <a:xfrm>
              <a:off x="1863" y="23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AutoShape 35"/>
            <p:cNvSpPr>
              <a:spLocks noChangeArrowheads="1"/>
            </p:cNvSpPr>
            <p:nvPr/>
          </p:nvSpPr>
          <p:spPr bwMode="auto">
            <a:xfrm>
              <a:off x="1995" y="23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2" name="AutoShape 36"/>
            <p:cNvSpPr>
              <a:spLocks noChangeArrowheads="1"/>
            </p:cNvSpPr>
            <p:nvPr/>
          </p:nvSpPr>
          <p:spPr bwMode="auto">
            <a:xfrm>
              <a:off x="2535" y="233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3" name="AutoShape 37"/>
            <p:cNvSpPr>
              <a:spLocks noChangeArrowheads="1"/>
            </p:cNvSpPr>
            <p:nvPr/>
          </p:nvSpPr>
          <p:spPr bwMode="auto">
            <a:xfrm>
              <a:off x="2679" y="233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AutoShape 38"/>
            <p:cNvSpPr>
              <a:spLocks noChangeArrowheads="1"/>
            </p:cNvSpPr>
            <p:nvPr/>
          </p:nvSpPr>
          <p:spPr bwMode="auto">
            <a:xfrm>
              <a:off x="2451" y="233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5" name="AutoShape 39"/>
            <p:cNvSpPr>
              <a:spLocks noChangeArrowheads="1"/>
            </p:cNvSpPr>
            <p:nvPr/>
          </p:nvSpPr>
          <p:spPr bwMode="auto">
            <a:xfrm>
              <a:off x="2919" y="23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6" name="AutoShape 40"/>
            <p:cNvSpPr>
              <a:spLocks noChangeArrowheads="1"/>
            </p:cNvSpPr>
            <p:nvPr/>
          </p:nvSpPr>
          <p:spPr bwMode="auto">
            <a:xfrm>
              <a:off x="3063" y="23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7" name="AutoShape 41"/>
            <p:cNvSpPr>
              <a:spLocks noChangeArrowheads="1"/>
            </p:cNvSpPr>
            <p:nvPr/>
          </p:nvSpPr>
          <p:spPr bwMode="auto">
            <a:xfrm>
              <a:off x="3375" y="2327"/>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8" name="Text Box 42"/>
            <p:cNvSpPr txBox="1">
              <a:spLocks noChangeArrowheads="1"/>
            </p:cNvSpPr>
            <p:nvPr/>
          </p:nvSpPr>
          <p:spPr bwMode="auto">
            <a:xfrm>
              <a:off x="3468" y="2322"/>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i="1">
                  <a:latin typeface="Times New Roman" panose="02020603050405020304" pitchFamily="18" charset="0"/>
                  <a:ea typeface="宋体" panose="02010600030101010101" pitchFamily="2" charset="-122"/>
                </a:rPr>
                <a:t>x</a:t>
              </a:r>
              <a:endParaRPr lang="en-US" altLang="zh-CN" b="0" i="1" baseline="30000">
                <a:latin typeface="Times New Roman" panose="02020603050405020304" pitchFamily="18" charset="0"/>
                <a:ea typeface="宋体" panose="02010600030101010101" pitchFamily="2" charset="-122"/>
              </a:endParaRPr>
            </a:p>
          </p:txBody>
        </p:sp>
      </p:grpSp>
      <p:grpSp>
        <p:nvGrpSpPr>
          <p:cNvPr id="99" name="Group 43"/>
          <p:cNvGrpSpPr>
            <a:grpSpLocks/>
          </p:cNvGrpSpPr>
          <p:nvPr/>
        </p:nvGrpSpPr>
        <p:grpSpPr bwMode="auto">
          <a:xfrm>
            <a:off x="3933031" y="1795462"/>
            <a:ext cx="4324350" cy="642938"/>
            <a:chOff x="1056" y="1284"/>
            <a:chExt cx="2724" cy="405"/>
          </a:xfrm>
        </p:grpSpPr>
        <p:sp>
          <p:nvSpPr>
            <p:cNvPr id="100" name="Line 44"/>
            <p:cNvSpPr>
              <a:spLocks noChangeShapeType="1"/>
            </p:cNvSpPr>
            <p:nvPr/>
          </p:nvSpPr>
          <p:spPr bwMode="auto">
            <a:xfrm>
              <a:off x="1056" y="1458"/>
              <a:ext cx="2496"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1" name="AutoShape 45"/>
            <p:cNvSpPr>
              <a:spLocks noChangeArrowheads="1"/>
            </p:cNvSpPr>
            <p:nvPr/>
          </p:nvSpPr>
          <p:spPr bwMode="auto">
            <a:xfrm>
              <a:off x="1335" y="14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2" name="Line 46"/>
            <p:cNvSpPr>
              <a:spLocks noChangeShapeType="1"/>
            </p:cNvSpPr>
            <p:nvPr/>
          </p:nvSpPr>
          <p:spPr bwMode="auto">
            <a:xfrm>
              <a:off x="2196" y="1422"/>
              <a:ext cx="0" cy="72"/>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3" name="Text Box 47"/>
            <p:cNvSpPr txBox="1">
              <a:spLocks noChangeArrowheads="1"/>
            </p:cNvSpPr>
            <p:nvPr/>
          </p:nvSpPr>
          <p:spPr bwMode="auto">
            <a:xfrm>
              <a:off x="2106" y="1458"/>
              <a:ext cx="21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a:latin typeface="Times New Roman" panose="02020603050405020304" pitchFamily="18" charset="0"/>
                  <a:ea typeface="宋体" panose="02010600030101010101" pitchFamily="2" charset="-122"/>
                </a:rPr>
                <a:t>0</a:t>
              </a:r>
            </a:p>
          </p:txBody>
        </p:sp>
        <p:sp>
          <p:nvSpPr>
            <p:cNvPr id="104" name="AutoShape 48"/>
            <p:cNvSpPr>
              <a:spLocks noChangeArrowheads="1"/>
            </p:cNvSpPr>
            <p:nvPr/>
          </p:nvSpPr>
          <p:spPr bwMode="auto">
            <a:xfrm>
              <a:off x="1563" y="1427"/>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5" name="AutoShape 49"/>
            <p:cNvSpPr>
              <a:spLocks noChangeArrowheads="1"/>
            </p:cNvSpPr>
            <p:nvPr/>
          </p:nvSpPr>
          <p:spPr bwMode="auto">
            <a:xfrm>
              <a:off x="1863" y="14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6" name="AutoShape 50"/>
            <p:cNvSpPr>
              <a:spLocks noChangeArrowheads="1"/>
            </p:cNvSpPr>
            <p:nvPr/>
          </p:nvSpPr>
          <p:spPr bwMode="auto">
            <a:xfrm>
              <a:off x="1995" y="1433"/>
              <a:ext cx="56" cy="56"/>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7" name="AutoShape 51"/>
            <p:cNvSpPr>
              <a:spLocks noChangeArrowheads="1"/>
            </p:cNvSpPr>
            <p:nvPr/>
          </p:nvSpPr>
          <p:spPr bwMode="auto">
            <a:xfrm>
              <a:off x="2535" y="143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8" name="AutoShape 52"/>
            <p:cNvSpPr>
              <a:spLocks noChangeArrowheads="1"/>
            </p:cNvSpPr>
            <p:nvPr/>
          </p:nvSpPr>
          <p:spPr bwMode="auto">
            <a:xfrm>
              <a:off x="2679" y="143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9" name="AutoShape 53"/>
            <p:cNvSpPr>
              <a:spLocks noChangeArrowheads="1"/>
            </p:cNvSpPr>
            <p:nvPr/>
          </p:nvSpPr>
          <p:spPr bwMode="auto">
            <a:xfrm>
              <a:off x="2451" y="1433"/>
              <a:ext cx="56" cy="56"/>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0" name="Line 54"/>
            <p:cNvSpPr>
              <a:spLocks noChangeShapeType="1"/>
            </p:cNvSpPr>
            <p:nvPr/>
          </p:nvSpPr>
          <p:spPr bwMode="auto">
            <a:xfrm>
              <a:off x="2268" y="1302"/>
              <a:ext cx="0" cy="34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1" name="Oval 55"/>
            <p:cNvSpPr>
              <a:spLocks noChangeArrowheads="1"/>
            </p:cNvSpPr>
            <p:nvPr/>
          </p:nvSpPr>
          <p:spPr bwMode="auto">
            <a:xfrm>
              <a:off x="2405" y="1393"/>
              <a:ext cx="144" cy="138"/>
            </a:xfrm>
            <a:prstGeom prst="ellipse">
              <a:avLst/>
            </a:prstGeom>
            <a:noFill/>
            <a:ln w="19050" algn="ctr">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2" name="Oval 56"/>
            <p:cNvSpPr>
              <a:spLocks noChangeArrowheads="1"/>
            </p:cNvSpPr>
            <p:nvPr/>
          </p:nvSpPr>
          <p:spPr bwMode="auto">
            <a:xfrm>
              <a:off x="1955" y="1387"/>
              <a:ext cx="144" cy="138"/>
            </a:xfrm>
            <a:prstGeom prst="ellipse">
              <a:avLst/>
            </a:prstGeom>
            <a:noFill/>
            <a:ln w="19050"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13" name="Line 57"/>
            <p:cNvSpPr>
              <a:spLocks noChangeShapeType="1"/>
            </p:cNvSpPr>
            <p:nvPr/>
          </p:nvSpPr>
          <p:spPr bwMode="auto">
            <a:xfrm flipH="1" flipV="1">
              <a:off x="2475" y="1284"/>
              <a:ext cx="6" cy="377"/>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4" name="Line 58"/>
            <p:cNvSpPr>
              <a:spLocks noChangeShapeType="1"/>
            </p:cNvSpPr>
            <p:nvPr/>
          </p:nvSpPr>
          <p:spPr bwMode="auto">
            <a:xfrm flipH="1" flipV="1">
              <a:off x="2025" y="1284"/>
              <a:ext cx="6" cy="377"/>
            </a:xfrm>
            <a:prstGeom prst="line">
              <a:avLst/>
            </a:prstGeom>
            <a:noFill/>
            <a:ln w="952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5" name="Text Box 59"/>
            <p:cNvSpPr txBox="1">
              <a:spLocks noChangeArrowheads="1"/>
            </p:cNvSpPr>
            <p:nvPr/>
          </p:nvSpPr>
          <p:spPr bwMode="auto">
            <a:xfrm>
              <a:off x="3492" y="1410"/>
              <a:ext cx="288"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en-US" altLang="zh-CN" b="0" i="1">
                  <a:latin typeface="Times New Roman" panose="02020603050405020304" pitchFamily="18" charset="0"/>
                  <a:ea typeface="宋体" panose="02010600030101010101" pitchFamily="2" charset="-122"/>
                </a:rPr>
                <a:t>x</a:t>
              </a:r>
              <a:endParaRPr lang="en-US" altLang="zh-CN" b="0" i="1" baseline="30000">
                <a:latin typeface="Times New Roman" panose="02020603050405020304" pitchFamily="18" charset="0"/>
                <a:ea typeface="宋体" panose="02010600030101010101" pitchFamily="2" charset="-122"/>
              </a:endParaRPr>
            </a:p>
          </p:txBody>
        </p:sp>
      </p:grpSp>
    </p:spTree>
    <p:extLst>
      <p:ext uri="{BB962C8B-B14F-4D97-AF65-F5344CB8AC3E}">
        <p14:creationId xmlns:p14="http://schemas.microsoft.com/office/powerpoint/2010/main" val="319649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556">
                                            <p:txEl>
                                              <p:pRg st="4" end="4"/>
                                            </p:txEl>
                                          </p:spTgt>
                                        </p:tgtEl>
                                        <p:attrNameLst>
                                          <p:attrName>style.visibility</p:attrName>
                                        </p:attrNameLst>
                                      </p:cBhvr>
                                      <p:to>
                                        <p:strVal val="visible"/>
                                      </p:to>
                                    </p:set>
                                    <p:animEffect transition="in" filter="barn(inVertical)">
                                      <p:cBhvr>
                                        <p:cTn id="7" dur="500"/>
                                        <p:tgtEl>
                                          <p:spTgt spid="2355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barn(inVertical)">
                                      <p:cBhvr>
                                        <p:cTn id="1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zh-CN" altLang="en-US" sz="4000" b="1" smtClean="0">
                <a:latin typeface="Times New Roman" panose="02020603050405020304" pitchFamily="18" charset="0"/>
                <a:ea typeface="微软雅黑" panose="020B0503020204020204" pitchFamily="34" charset="-122"/>
              </a:rPr>
              <a:t>非线性支持向量机：特征空间</a:t>
            </a:r>
          </a:p>
        </p:txBody>
      </p:sp>
      <p:sp>
        <p:nvSpPr>
          <p:cNvPr id="24580" name="Rectangle 3"/>
          <p:cNvSpPr>
            <a:spLocks noChangeArrowheads="1"/>
          </p:cNvSpPr>
          <p:nvPr/>
        </p:nvSpPr>
        <p:spPr bwMode="auto">
          <a:xfrm>
            <a:off x="507934" y="1295400"/>
            <a:ext cx="1097137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pPr>
            <a:r>
              <a:rPr lang="zh-CN" altLang="en-US" sz="3200" b="0" dirty="0">
                <a:latin typeface="Times New Roman" pitchFamily="18" charset="0"/>
                <a:ea typeface="华文楷体" pitchFamily="2" charset="-122"/>
              </a:rPr>
              <a:t>总体思想：将原始数据映射到某个高维（可能为无穷维）空间，在映射后的高维空间中数据更容易分开。</a:t>
            </a:r>
            <a:endParaRPr lang="en-US" altLang="zh-CN" sz="3200" b="0" dirty="0">
              <a:latin typeface="Times New Roman" pitchFamily="18" charset="0"/>
              <a:ea typeface="华文楷体" pitchFamily="2" charset="-122"/>
            </a:endParaRPr>
          </a:p>
        </p:txBody>
      </p:sp>
      <p:sp>
        <p:nvSpPr>
          <p:cNvPr id="60" name="Line 4"/>
          <p:cNvSpPr>
            <a:spLocks noChangeShapeType="1"/>
          </p:cNvSpPr>
          <p:nvPr/>
        </p:nvSpPr>
        <p:spPr bwMode="auto">
          <a:xfrm flipV="1">
            <a:off x="2415381" y="2916238"/>
            <a:ext cx="0" cy="304165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Line 5"/>
          <p:cNvSpPr>
            <a:spLocks noChangeShapeType="1"/>
          </p:cNvSpPr>
          <p:nvPr/>
        </p:nvSpPr>
        <p:spPr bwMode="auto">
          <a:xfrm flipV="1">
            <a:off x="794543" y="4527550"/>
            <a:ext cx="331946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AutoShape 6"/>
          <p:cNvSpPr>
            <a:spLocks noChangeArrowheads="1"/>
          </p:cNvSpPr>
          <p:nvPr/>
        </p:nvSpPr>
        <p:spPr bwMode="auto">
          <a:xfrm>
            <a:off x="2445543" y="374808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3" name="AutoShape 7"/>
          <p:cNvSpPr>
            <a:spLocks noChangeArrowheads="1"/>
          </p:cNvSpPr>
          <p:nvPr/>
        </p:nvSpPr>
        <p:spPr bwMode="auto">
          <a:xfrm>
            <a:off x="1870868" y="41052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4" name="AutoShape 8"/>
          <p:cNvSpPr>
            <a:spLocks noChangeArrowheads="1"/>
          </p:cNvSpPr>
          <p:nvPr/>
        </p:nvSpPr>
        <p:spPr bwMode="auto">
          <a:xfrm>
            <a:off x="2023268" y="46513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5" name="AutoShape 9"/>
          <p:cNvSpPr>
            <a:spLocks noChangeArrowheads="1"/>
          </p:cNvSpPr>
          <p:nvPr/>
        </p:nvSpPr>
        <p:spPr bwMode="auto">
          <a:xfrm>
            <a:off x="2556668" y="512762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6" name="AutoShape 10"/>
          <p:cNvSpPr>
            <a:spLocks noChangeArrowheads="1"/>
          </p:cNvSpPr>
          <p:nvPr/>
        </p:nvSpPr>
        <p:spPr bwMode="auto">
          <a:xfrm>
            <a:off x="2137568" y="379412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7" name="AutoShape 11"/>
          <p:cNvSpPr>
            <a:spLocks noChangeArrowheads="1"/>
          </p:cNvSpPr>
          <p:nvPr/>
        </p:nvSpPr>
        <p:spPr bwMode="auto">
          <a:xfrm>
            <a:off x="1642268" y="44227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8" name="AutoShape 12"/>
          <p:cNvSpPr>
            <a:spLocks noChangeArrowheads="1"/>
          </p:cNvSpPr>
          <p:nvPr/>
        </p:nvSpPr>
        <p:spPr bwMode="auto">
          <a:xfrm>
            <a:off x="2061368" y="516572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69" name="AutoShape 13"/>
          <p:cNvSpPr>
            <a:spLocks noChangeArrowheads="1"/>
          </p:cNvSpPr>
          <p:nvPr/>
        </p:nvSpPr>
        <p:spPr bwMode="auto">
          <a:xfrm>
            <a:off x="2556668" y="41941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0" name="AutoShape 14"/>
          <p:cNvSpPr>
            <a:spLocks noChangeArrowheads="1"/>
          </p:cNvSpPr>
          <p:nvPr/>
        </p:nvSpPr>
        <p:spPr bwMode="auto">
          <a:xfrm>
            <a:off x="3458368" y="41814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1" name="AutoShape 15"/>
          <p:cNvSpPr>
            <a:spLocks noChangeArrowheads="1"/>
          </p:cNvSpPr>
          <p:nvPr/>
        </p:nvSpPr>
        <p:spPr bwMode="auto">
          <a:xfrm>
            <a:off x="3318668" y="53943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2" name="AutoShape 16"/>
          <p:cNvSpPr>
            <a:spLocks noChangeArrowheads="1"/>
          </p:cNvSpPr>
          <p:nvPr/>
        </p:nvSpPr>
        <p:spPr bwMode="auto">
          <a:xfrm>
            <a:off x="1070768" y="43084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3" name="AutoShape 17"/>
          <p:cNvSpPr>
            <a:spLocks noChangeArrowheads="1"/>
          </p:cNvSpPr>
          <p:nvPr/>
        </p:nvSpPr>
        <p:spPr bwMode="auto">
          <a:xfrm>
            <a:off x="2582068" y="57626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4" name="AutoShape 18"/>
          <p:cNvSpPr>
            <a:spLocks noChangeArrowheads="1"/>
          </p:cNvSpPr>
          <p:nvPr/>
        </p:nvSpPr>
        <p:spPr bwMode="auto">
          <a:xfrm>
            <a:off x="3547268" y="49180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5" name="AutoShape 19"/>
          <p:cNvSpPr>
            <a:spLocks noChangeArrowheads="1"/>
          </p:cNvSpPr>
          <p:nvPr/>
        </p:nvSpPr>
        <p:spPr bwMode="auto">
          <a:xfrm>
            <a:off x="1610518" y="54578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6" name="AutoShape 20"/>
          <p:cNvSpPr>
            <a:spLocks noChangeArrowheads="1"/>
          </p:cNvSpPr>
          <p:nvPr/>
        </p:nvSpPr>
        <p:spPr bwMode="auto">
          <a:xfrm>
            <a:off x="1299368" y="49752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7" name="AutoShape 21"/>
          <p:cNvSpPr>
            <a:spLocks noChangeArrowheads="1"/>
          </p:cNvSpPr>
          <p:nvPr/>
        </p:nvSpPr>
        <p:spPr bwMode="auto">
          <a:xfrm>
            <a:off x="1356518" y="34512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8" name="AutoShape 22"/>
          <p:cNvSpPr>
            <a:spLocks noChangeArrowheads="1"/>
          </p:cNvSpPr>
          <p:nvPr/>
        </p:nvSpPr>
        <p:spPr bwMode="auto">
          <a:xfrm>
            <a:off x="2851943" y="458628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79" name="AutoShape 23"/>
          <p:cNvSpPr>
            <a:spLocks noChangeArrowheads="1"/>
          </p:cNvSpPr>
          <p:nvPr/>
        </p:nvSpPr>
        <p:spPr bwMode="auto">
          <a:xfrm>
            <a:off x="2470943" y="4719638"/>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0" name="AutoShape 24"/>
          <p:cNvSpPr>
            <a:spLocks noChangeArrowheads="1"/>
          </p:cNvSpPr>
          <p:nvPr/>
        </p:nvSpPr>
        <p:spPr bwMode="auto">
          <a:xfrm>
            <a:off x="2756693" y="348138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1" name="Oval 25"/>
          <p:cNvSpPr>
            <a:spLocks noChangeArrowheads="1"/>
          </p:cNvSpPr>
          <p:nvPr/>
        </p:nvSpPr>
        <p:spPr bwMode="auto">
          <a:xfrm>
            <a:off x="1461293" y="3567113"/>
            <a:ext cx="1885950" cy="1905000"/>
          </a:xfrm>
          <a:prstGeom prst="ellipse">
            <a:avLst/>
          </a:prstGeom>
          <a:noFill/>
          <a:ln w="15875" algn="ctr">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2" name="AutoShape 26"/>
          <p:cNvSpPr>
            <a:spLocks noChangeArrowheads="1"/>
          </p:cNvSpPr>
          <p:nvPr/>
        </p:nvSpPr>
        <p:spPr bwMode="auto">
          <a:xfrm>
            <a:off x="1508918" y="36036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3" name="AutoShape 27"/>
          <p:cNvSpPr>
            <a:spLocks noChangeArrowheads="1"/>
          </p:cNvSpPr>
          <p:nvPr/>
        </p:nvSpPr>
        <p:spPr bwMode="auto">
          <a:xfrm>
            <a:off x="3432968" y="35845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nvGrpSpPr>
          <p:cNvPr id="84" name="组合 83"/>
          <p:cNvGrpSpPr>
            <a:grpSpLocks/>
          </p:cNvGrpSpPr>
          <p:nvPr/>
        </p:nvGrpSpPr>
        <p:grpSpPr bwMode="auto">
          <a:xfrm>
            <a:off x="7309643" y="2668588"/>
            <a:ext cx="3814763" cy="3327400"/>
            <a:chOff x="4610100" y="2668588"/>
            <a:chExt cx="3814763" cy="3327400"/>
          </a:xfrm>
        </p:grpSpPr>
        <p:sp>
          <p:nvSpPr>
            <p:cNvPr id="85" name="Line 28"/>
            <p:cNvSpPr>
              <a:spLocks noChangeShapeType="1"/>
            </p:cNvSpPr>
            <p:nvPr/>
          </p:nvSpPr>
          <p:spPr bwMode="auto">
            <a:xfrm flipH="1" flipV="1">
              <a:off x="6107113" y="2668588"/>
              <a:ext cx="0" cy="20701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6" name="Line 29"/>
            <p:cNvSpPr>
              <a:spLocks noChangeShapeType="1"/>
            </p:cNvSpPr>
            <p:nvPr/>
          </p:nvSpPr>
          <p:spPr bwMode="auto">
            <a:xfrm>
              <a:off x="6076950" y="4756150"/>
              <a:ext cx="2347913"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7" name="AutoShape 30"/>
            <p:cNvSpPr>
              <a:spLocks noChangeArrowheads="1"/>
            </p:cNvSpPr>
            <p:nvPr/>
          </p:nvSpPr>
          <p:spPr bwMode="auto">
            <a:xfrm>
              <a:off x="6375400" y="4119563"/>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8" name="AutoShape 31"/>
            <p:cNvSpPr>
              <a:spLocks noChangeArrowheads="1"/>
            </p:cNvSpPr>
            <p:nvPr/>
          </p:nvSpPr>
          <p:spPr bwMode="auto">
            <a:xfrm>
              <a:off x="5800725" y="4476750"/>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89" name="AutoShape 32"/>
            <p:cNvSpPr>
              <a:spLocks noChangeArrowheads="1"/>
            </p:cNvSpPr>
            <p:nvPr/>
          </p:nvSpPr>
          <p:spPr bwMode="auto">
            <a:xfrm>
              <a:off x="6181725" y="50323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0" name="AutoShape 33"/>
            <p:cNvSpPr>
              <a:spLocks noChangeArrowheads="1"/>
            </p:cNvSpPr>
            <p:nvPr/>
          </p:nvSpPr>
          <p:spPr bwMode="auto">
            <a:xfrm>
              <a:off x="7000875" y="50323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1" name="AutoShape 34"/>
            <p:cNvSpPr>
              <a:spLocks noChangeArrowheads="1"/>
            </p:cNvSpPr>
            <p:nvPr/>
          </p:nvSpPr>
          <p:spPr bwMode="auto">
            <a:xfrm>
              <a:off x="6067425" y="4165600"/>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2" name="AutoShape 35"/>
            <p:cNvSpPr>
              <a:spLocks noChangeArrowheads="1"/>
            </p:cNvSpPr>
            <p:nvPr/>
          </p:nvSpPr>
          <p:spPr bwMode="auto">
            <a:xfrm>
              <a:off x="6276975" y="444182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3" name="AutoShape 36"/>
            <p:cNvSpPr>
              <a:spLocks noChangeArrowheads="1"/>
            </p:cNvSpPr>
            <p:nvPr/>
          </p:nvSpPr>
          <p:spPr bwMode="auto">
            <a:xfrm>
              <a:off x="6505575" y="5070475"/>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4" name="AutoShape 37"/>
            <p:cNvSpPr>
              <a:spLocks noChangeArrowheads="1"/>
            </p:cNvSpPr>
            <p:nvPr/>
          </p:nvSpPr>
          <p:spPr bwMode="auto">
            <a:xfrm>
              <a:off x="6486525" y="4565650"/>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5" name="AutoShape 38"/>
            <p:cNvSpPr>
              <a:spLocks noChangeArrowheads="1"/>
            </p:cNvSpPr>
            <p:nvPr/>
          </p:nvSpPr>
          <p:spPr bwMode="auto">
            <a:xfrm>
              <a:off x="8093075" y="42005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6" name="AutoShape 39"/>
            <p:cNvSpPr>
              <a:spLocks noChangeArrowheads="1"/>
            </p:cNvSpPr>
            <p:nvPr/>
          </p:nvSpPr>
          <p:spPr bwMode="auto">
            <a:xfrm>
              <a:off x="7953375" y="54133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7" name="AutoShape 40"/>
            <p:cNvSpPr>
              <a:spLocks noChangeArrowheads="1"/>
            </p:cNvSpPr>
            <p:nvPr/>
          </p:nvSpPr>
          <p:spPr bwMode="auto">
            <a:xfrm>
              <a:off x="7477125" y="31654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8" name="AutoShape 41"/>
            <p:cNvSpPr>
              <a:spLocks noChangeArrowheads="1"/>
            </p:cNvSpPr>
            <p:nvPr/>
          </p:nvSpPr>
          <p:spPr bwMode="auto">
            <a:xfrm>
              <a:off x="7483475" y="44291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99" name="AutoShape 42"/>
            <p:cNvSpPr>
              <a:spLocks noChangeArrowheads="1"/>
            </p:cNvSpPr>
            <p:nvPr/>
          </p:nvSpPr>
          <p:spPr bwMode="auto">
            <a:xfrm>
              <a:off x="8181975" y="49371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0" name="AutoShape 43"/>
            <p:cNvSpPr>
              <a:spLocks noChangeArrowheads="1"/>
            </p:cNvSpPr>
            <p:nvPr/>
          </p:nvSpPr>
          <p:spPr bwMode="auto">
            <a:xfrm>
              <a:off x="7007225" y="38766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1" name="AutoShape 44"/>
            <p:cNvSpPr>
              <a:spLocks noChangeArrowheads="1"/>
            </p:cNvSpPr>
            <p:nvPr/>
          </p:nvSpPr>
          <p:spPr bwMode="auto">
            <a:xfrm>
              <a:off x="7610475" y="510857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2" name="AutoShape 45"/>
            <p:cNvSpPr>
              <a:spLocks noChangeArrowheads="1"/>
            </p:cNvSpPr>
            <p:nvPr/>
          </p:nvSpPr>
          <p:spPr bwMode="auto">
            <a:xfrm>
              <a:off x="7400925" y="33750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3" name="AutoShape 46"/>
            <p:cNvSpPr>
              <a:spLocks noChangeArrowheads="1"/>
            </p:cNvSpPr>
            <p:nvPr/>
          </p:nvSpPr>
          <p:spPr bwMode="auto">
            <a:xfrm>
              <a:off x="6010275" y="4881563"/>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4" name="AutoShape 47"/>
            <p:cNvSpPr>
              <a:spLocks noChangeArrowheads="1"/>
            </p:cNvSpPr>
            <p:nvPr/>
          </p:nvSpPr>
          <p:spPr bwMode="auto">
            <a:xfrm>
              <a:off x="5629275" y="5014913"/>
              <a:ext cx="88900" cy="88900"/>
            </a:xfrm>
            <a:prstGeom prst="octagon">
              <a:avLst>
                <a:gd name="adj" fmla="val 29287"/>
              </a:avLst>
            </a:prstGeom>
            <a:solidFill>
              <a:srgbClr val="FF0000"/>
            </a:solidFill>
            <a:ln w="9525" algn="ctr">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5" name="AutoShape 48"/>
            <p:cNvSpPr>
              <a:spLocks noChangeArrowheads="1"/>
            </p:cNvSpPr>
            <p:nvPr/>
          </p:nvSpPr>
          <p:spPr bwMode="auto">
            <a:xfrm>
              <a:off x="7391400" y="3500438"/>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6" name="AutoShape 49"/>
            <p:cNvSpPr>
              <a:spLocks noChangeArrowheads="1"/>
            </p:cNvSpPr>
            <p:nvPr/>
          </p:nvSpPr>
          <p:spPr bwMode="auto">
            <a:xfrm>
              <a:off x="6943725" y="30321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7" name="AutoShape 50"/>
            <p:cNvSpPr>
              <a:spLocks noChangeArrowheads="1"/>
            </p:cNvSpPr>
            <p:nvPr/>
          </p:nvSpPr>
          <p:spPr bwMode="auto">
            <a:xfrm>
              <a:off x="8067675" y="3603625"/>
              <a:ext cx="88900" cy="88900"/>
            </a:xfrm>
            <a:prstGeom prst="octagon">
              <a:avLst>
                <a:gd name="adj" fmla="val 29287"/>
              </a:avLst>
            </a:prstGeom>
            <a:solidFill>
              <a:srgbClr val="0000FF"/>
            </a:solidFill>
            <a:ln w="9525" algn="ctr">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sp>
          <p:nvSpPr>
            <p:cNvPr id="108" name="Line 51"/>
            <p:cNvSpPr>
              <a:spLocks noChangeShapeType="1"/>
            </p:cNvSpPr>
            <p:nvPr/>
          </p:nvSpPr>
          <p:spPr bwMode="auto">
            <a:xfrm flipH="1">
              <a:off x="4859338" y="4757738"/>
              <a:ext cx="1238250" cy="99695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09" name="Line 52"/>
            <p:cNvSpPr>
              <a:spLocks noChangeShapeType="1"/>
            </p:cNvSpPr>
            <p:nvPr/>
          </p:nvSpPr>
          <p:spPr bwMode="auto">
            <a:xfrm>
              <a:off x="6096000" y="3405188"/>
              <a:ext cx="1447800" cy="1333500"/>
            </a:xfrm>
            <a:prstGeom prst="line">
              <a:avLst/>
            </a:prstGeom>
            <a:noFill/>
            <a:ln w="158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0" name="Line 53"/>
            <p:cNvSpPr>
              <a:spLocks noChangeShapeType="1"/>
            </p:cNvSpPr>
            <p:nvPr/>
          </p:nvSpPr>
          <p:spPr bwMode="auto">
            <a:xfrm flipV="1">
              <a:off x="6324600" y="4776788"/>
              <a:ext cx="1219200" cy="1219200"/>
            </a:xfrm>
            <a:prstGeom prst="line">
              <a:avLst/>
            </a:prstGeom>
            <a:noFill/>
            <a:ln w="158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1" name="Line 54"/>
            <p:cNvSpPr>
              <a:spLocks noChangeShapeType="1"/>
            </p:cNvSpPr>
            <p:nvPr/>
          </p:nvSpPr>
          <p:spPr bwMode="auto">
            <a:xfrm flipV="1">
              <a:off x="4629150" y="3443288"/>
              <a:ext cx="1466850" cy="838200"/>
            </a:xfrm>
            <a:prstGeom prst="line">
              <a:avLst/>
            </a:prstGeom>
            <a:noFill/>
            <a:ln w="158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12" name="Line 55"/>
            <p:cNvSpPr>
              <a:spLocks noChangeShapeType="1"/>
            </p:cNvSpPr>
            <p:nvPr/>
          </p:nvSpPr>
          <p:spPr bwMode="auto">
            <a:xfrm>
              <a:off x="4610100" y="4281488"/>
              <a:ext cx="1714500" cy="1695450"/>
            </a:xfrm>
            <a:prstGeom prst="line">
              <a:avLst/>
            </a:prstGeom>
            <a:noFill/>
            <a:ln w="158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113" name="组合 112"/>
          <p:cNvGrpSpPr>
            <a:grpSpLocks/>
          </p:cNvGrpSpPr>
          <p:nvPr/>
        </p:nvGrpSpPr>
        <p:grpSpPr bwMode="auto">
          <a:xfrm>
            <a:off x="4799806" y="3794125"/>
            <a:ext cx="1905000" cy="1147465"/>
            <a:chOff x="3429000" y="2719388"/>
            <a:chExt cx="1905000" cy="1147465"/>
          </a:xfrm>
        </p:grpSpPr>
        <p:sp>
          <p:nvSpPr>
            <p:cNvPr id="114" name="AutoShape 56"/>
            <p:cNvSpPr>
              <a:spLocks noChangeArrowheads="1"/>
            </p:cNvSpPr>
            <p:nvPr/>
          </p:nvSpPr>
          <p:spPr bwMode="auto">
            <a:xfrm>
              <a:off x="3581400" y="2719388"/>
              <a:ext cx="1638300" cy="457200"/>
            </a:xfrm>
            <a:prstGeom prst="curvedDownArrow">
              <a:avLst>
                <a:gd name="adj1" fmla="val 71667"/>
                <a:gd name="adj2" fmla="val 143333"/>
                <a:gd name="adj3" fmla="val 33333"/>
              </a:avLst>
            </a:prstGeom>
            <a:solidFill>
              <a:srgbClr val="008000"/>
            </a:solidFill>
            <a:ln w="952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mc:AlternateContent xmlns:mc="http://schemas.openxmlformats.org/markup-compatibility/2006" xmlns:a14="http://schemas.microsoft.com/office/drawing/2010/main">
          <mc:Choice Requires="a14">
            <p:sp>
              <p:nvSpPr>
                <p:cNvPr id="115" name="Text Box 57"/>
                <p:cNvSpPr txBox="1">
                  <a:spLocks noChangeArrowheads="1"/>
                </p:cNvSpPr>
                <p:nvPr/>
              </p:nvSpPr>
              <p:spPr bwMode="auto">
                <a:xfrm>
                  <a:off x="3429000" y="3405188"/>
                  <a:ext cx="1905000" cy="461665"/>
                </a:xfrm>
                <a:prstGeom prst="rect">
                  <a:avLst/>
                </a:prstGeom>
                <a:noFill/>
                <a:ln>
                  <a:noFill/>
                </a:ln>
                <a:effectLst/>
                <a:extLst>
                  <a:ext uri="{909E8E84-426E-40DD-AFC4-6F175D3DCCD1}">
                    <a14:hiddenFill>
                      <a:solidFill>
                        <a:schemeClr val="accent1"/>
                      </a:solidFill>
                    </a14:hiddenFill>
                  </a:ext>
                  <a:ext uri="{91240B29-F687-4F45-9708-019B960494DF}">
                    <a14:hiddenLine w="9525" algn="ctr">
                      <a:solidFill>
                        <a:srgbClr val="FF0000"/>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14:m>
                    <m:oMathPara xmlns:m="http://schemas.openxmlformats.org/officeDocument/2006/math">
                      <m:oMathParaPr>
                        <m:jc m:val="centerGroup"/>
                      </m:oMathParaPr>
                      <m:oMath xmlns:m="http://schemas.openxmlformats.org/officeDocument/2006/math">
                        <m:r>
                          <a:rPr lang="zh-CN" altLang="el-GR"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t>𝜑</m:t>
                        </m:r>
                        <m:r>
                          <a:rPr lang="en-US" altLang="zh-CN"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t>: </m:t>
                        </m:r>
                        <m:acc>
                          <m:accPr>
                            <m:chr m:val="⃗"/>
                            <m:ctrlPr>
                              <a:rPr lang="en-US" altLang="zh-CN"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ctrlPr>
                          </m:accPr>
                          <m:e>
                            <m:r>
                              <a:rPr lang="en-US" altLang="zh-CN"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t>𝑥</m:t>
                            </m:r>
                          </m:e>
                        </m:acc>
                        <m:r>
                          <a:rPr lang="en-US" altLang="zh-CN" sz="2400" i="1" baseline="-25000" dirty="0">
                            <a:latin typeface="Cambria Math"/>
                            <a:ea typeface="宋体" panose="02010600030101010101" pitchFamily="2" charset="-122"/>
                            <a:cs typeface="Times New Roman" panose="02020603050405020304" pitchFamily="18" charset="0"/>
                          </a:rPr>
                          <m:t> </m:t>
                        </m:r>
                        <m:r>
                          <a:rPr lang="en-US" altLang="zh-CN" sz="2400" i="1" dirty="0">
                            <a:latin typeface="Cambria Math"/>
                            <a:ea typeface="宋体" panose="02010600030101010101" pitchFamily="2" charset="-122"/>
                            <a:cs typeface="Times New Roman" panose="02020603050405020304" pitchFamily="18" charset="0"/>
                          </a:rPr>
                          <m:t>→</m:t>
                        </m:r>
                        <m:r>
                          <a:rPr lang="zh-CN" altLang="el-GR" sz="2400" b="0" i="1" dirty="0">
                            <a:latin typeface="Cambria Math"/>
                            <a:ea typeface="宋体" panose="02010600030101010101" pitchFamily="2" charset="-122"/>
                            <a:cs typeface="Times New Roman" panose="02020603050405020304" pitchFamily="18" charset="0"/>
                            <a:sym typeface="Symbol" panose="05050102010706020507" pitchFamily="18" charset="2"/>
                          </a:rPr>
                          <m:t>𝜑</m:t>
                        </m:r>
                        <m:d>
                          <m:dPr>
                            <m:ctrlPr>
                              <a:rPr lang="en-US" altLang="zh-CN"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ctrlPr>
                          </m:dPr>
                          <m:e>
                            <m:acc>
                              <m:accPr>
                                <m:chr m:val="⃗"/>
                                <m:ctrlPr>
                                  <a:rPr lang="en-US" altLang="zh-CN"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ctrlPr>
                              </m:accPr>
                              <m:e>
                                <m:r>
                                  <a:rPr lang="en-US" altLang="zh-CN" sz="2400" b="0" i="1" dirty="0" smtClean="0">
                                    <a:latin typeface="Cambria Math"/>
                                    <a:ea typeface="宋体" panose="02010600030101010101" pitchFamily="2" charset="-122"/>
                                    <a:cs typeface="Times New Roman" panose="02020603050405020304" pitchFamily="18" charset="0"/>
                                    <a:sym typeface="Symbol" panose="05050102010706020507" pitchFamily="18" charset="2"/>
                                  </a:rPr>
                                  <m:t>𝑥</m:t>
                                </m:r>
                              </m:e>
                            </m:acc>
                          </m:e>
                        </m:d>
                      </m:oMath>
                    </m:oMathPara>
                  </a14:m>
                  <a:endParaRPr lang="en-US" altLang="zh-CN" sz="2400" b="0" dirty="0">
                    <a:latin typeface="Times New Roman" panose="02020603050405020304" pitchFamily="18" charset="0"/>
                    <a:ea typeface="宋体" panose="02010600030101010101" pitchFamily="2" charset="-122"/>
                    <a:cs typeface="Times New Roman" panose="02020603050405020304" pitchFamily="18" charset="0"/>
                  </a:endParaRPr>
                </a:p>
              </p:txBody>
            </p:sp>
          </mc:Choice>
          <mc:Fallback xmlns="">
            <p:sp>
              <p:nvSpPr>
                <p:cNvPr id="115" name="Text Box 57"/>
                <p:cNvSpPr txBox="1">
                  <a:spLocks noRot="1" noChangeAspect="1" noMove="1" noResize="1" noEditPoints="1" noAdjustHandles="1" noChangeArrowheads="1" noChangeShapeType="1" noTextEdit="1"/>
                </p:cNvSpPr>
                <p:nvPr/>
              </p:nvSpPr>
              <p:spPr bwMode="auto">
                <a:xfrm>
                  <a:off x="3429000" y="3405188"/>
                  <a:ext cx="1905000" cy="461665"/>
                </a:xfrm>
                <a:prstGeom prst="rect">
                  <a:avLst/>
                </a:prstGeom>
                <a:blipFill rotWithShape="1">
                  <a:blip r:embed="rId2"/>
                  <a:stretch>
                    <a:fillRect t="-18421" r="-13419" b="-1052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spTree>
    <p:extLst>
      <p:ext uri="{BB962C8B-B14F-4D97-AF65-F5344CB8AC3E}">
        <p14:creationId xmlns:p14="http://schemas.microsoft.com/office/powerpoint/2010/main" val="379506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arn(inVertical)">
                                      <p:cBhvr>
                                        <p:cTn id="7" dur="500"/>
                                        <p:tgtEl>
                                          <p:spTgt spid="84"/>
                                        </p:tgtEl>
                                      </p:cBhvr>
                                    </p:animEffect>
                                  </p:childTnLst>
                                </p:cTn>
                              </p:par>
                              <p:par>
                                <p:cTn id="8" presetID="16" presetClass="entr" presetSubtype="21" fill="hold"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barn(inVertical)">
                                      <p:cBhvr>
                                        <p:cTn id="10"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核技巧（</a:t>
            </a:r>
            <a:r>
              <a:rPr lang="en-US" altLang="zh-CN" sz="4000" b="1" smtClean="0">
                <a:latin typeface="微软雅黑" panose="020B0503020204020204" pitchFamily="34" charset="-122"/>
                <a:ea typeface="微软雅黑" panose="020B0503020204020204" pitchFamily="34" charset="-122"/>
              </a:rPr>
              <a:t>1/2</a:t>
            </a:r>
            <a:r>
              <a:rPr lang="zh-CN" altLang="en-US" sz="4000" b="1" smtClean="0">
                <a:latin typeface="微软雅黑" panose="020B0503020204020204" pitchFamily="34" charset="-122"/>
                <a:ea typeface="微软雅黑" panose="020B0503020204020204" pitchFamily="34" charset="-122"/>
              </a:rPr>
              <a:t>）</a:t>
            </a:r>
          </a:p>
        </p:txBody>
      </p:sp>
      <mc:AlternateContent xmlns:mc="http://schemas.openxmlformats.org/markup-compatibility/2006" xmlns:a14="http://schemas.microsoft.com/office/drawing/2010/main">
        <mc:Choice Requires="a14">
          <p:sp>
            <p:nvSpPr>
              <p:cNvPr id="25604" name="Rectangle 3"/>
              <p:cNvSpPr>
                <a:spLocks noChangeArrowheads="1"/>
              </p:cNvSpPr>
              <p:nvPr/>
            </p:nvSpPr>
            <p:spPr bwMode="auto">
              <a:xfrm>
                <a:off x="359787" y="1423988"/>
                <a:ext cx="11398883" cy="5029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pPr>
                <a:r>
                  <a:rPr lang="zh-CN" altLang="en-US" sz="3200" b="0" dirty="0" smtClean="0">
                    <a:latin typeface="Times New Roman" pitchFamily="18" charset="0"/>
                    <a:ea typeface="华文楷体" pitchFamily="2" charset="-122"/>
                  </a:rPr>
                  <a:t>线性分类器依赖于原始空间向量间的点积运算：</a:t>
                </a:r>
                <a14:m>
                  <m:oMath xmlns:m="http://schemas.openxmlformats.org/officeDocument/2006/math">
                    <m:r>
                      <a:rPr lang="el-GR" altLang="zh-CN" sz="3200" b="0" i="1" smtClean="0">
                        <a:solidFill>
                          <a:schemeClr val="tx1"/>
                        </a:solidFill>
                        <a:latin typeface="Cambria Math"/>
                        <a:ea typeface="Cambria Math"/>
                      </a:rPr>
                      <m:t>𝜅</m:t>
                    </m:r>
                    <m:d>
                      <m:dPr>
                        <m:ctrlPr>
                          <a:rPr lang="el-GR" altLang="zh-CN" sz="3200" b="0" i="1" smtClean="0">
                            <a:solidFill>
                              <a:schemeClr val="tx1"/>
                            </a:solidFill>
                            <a:latin typeface="Cambria Math"/>
                            <a:ea typeface="Cambria Math"/>
                          </a:rPr>
                        </m:ctrlPr>
                      </m:dPr>
                      <m:e>
                        <m:sSub>
                          <m:sSubPr>
                            <m:ctrlPr>
                              <a:rPr lang="en-US" altLang="zh-CN" sz="3200" b="0" i="1">
                                <a:latin typeface="Cambria Math"/>
                                <a:ea typeface="华文楷体" pitchFamily="2" charset="-122"/>
                              </a:rPr>
                            </m:ctrlPr>
                          </m:sSubPr>
                          <m:e>
                            <m:acc>
                              <m:accPr>
                                <m:chr m:val="⃗"/>
                                <m:ctrlPr>
                                  <a:rPr lang="en-US" altLang="zh-CN" sz="3200" b="0" i="1">
                                    <a:latin typeface="Cambria Math"/>
                                    <a:ea typeface="华文楷体" pitchFamily="2" charset="-122"/>
                                  </a:rPr>
                                </m:ctrlPr>
                              </m:accPr>
                              <m:e>
                                <m:r>
                                  <a:rPr lang="en-US" altLang="zh-CN" sz="3200" b="0" i="1">
                                    <a:latin typeface="Cambria Math"/>
                                    <a:ea typeface="华文楷体" pitchFamily="2" charset="-122"/>
                                  </a:rPr>
                                  <m:t>𝑥</m:t>
                                </m:r>
                              </m:e>
                            </m:acc>
                          </m:e>
                          <m:sub>
                            <m:r>
                              <a:rPr lang="en-US" altLang="zh-CN" sz="3200" b="0" i="1" smtClean="0">
                                <a:latin typeface="Cambria Math"/>
                                <a:ea typeface="华文楷体" pitchFamily="2" charset="-122"/>
                              </a:rPr>
                              <m:t>𝑖</m:t>
                            </m:r>
                          </m:sub>
                        </m:sSub>
                        <m:r>
                          <a:rPr lang="en-US" altLang="zh-CN" sz="3200" b="0" i="1" smtClean="0">
                            <a:latin typeface="Cambria Math"/>
                            <a:ea typeface="华文楷体" pitchFamily="2" charset="-122"/>
                          </a:rPr>
                          <m:t>,</m:t>
                        </m:r>
                        <m:sSub>
                          <m:sSubPr>
                            <m:ctrlPr>
                              <a:rPr lang="en-US" altLang="zh-CN" sz="3200" b="0" i="1">
                                <a:latin typeface="Cambria Math"/>
                                <a:ea typeface="华文楷体" pitchFamily="2" charset="-122"/>
                              </a:rPr>
                            </m:ctrlPr>
                          </m:sSubPr>
                          <m:e>
                            <m:acc>
                              <m:accPr>
                                <m:chr m:val="⃗"/>
                                <m:ctrlPr>
                                  <a:rPr lang="en-US" altLang="zh-CN" sz="3200" b="0" i="1">
                                    <a:latin typeface="Cambria Math"/>
                                    <a:ea typeface="华文楷体" pitchFamily="2" charset="-122"/>
                                  </a:rPr>
                                </m:ctrlPr>
                              </m:accPr>
                              <m:e>
                                <m:r>
                                  <a:rPr lang="en-US" altLang="zh-CN" sz="3200" b="0" i="1">
                                    <a:latin typeface="Cambria Math"/>
                                    <a:ea typeface="华文楷体" pitchFamily="2" charset="-122"/>
                                  </a:rPr>
                                  <m:t>𝑥</m:t>
                                </m:r>
                              </m:e>
                            </m:acc>
                          </m:e>
                          <m:sub>
                            <m:r>
                              <a:rPr lang="en-US" altLang="zh-CN" sz="3200" b="0" i="1">
                                <a:latin typeface="Cambria Math"/>
                                <a:ea typeface="华文楷体" pitchFamily="2" charset="-122"/>
                              </a:rPr>
                              <m:t>𝑗</m:t>
                            </m:r>
                          </m:sub>
                        </m:sSub>
                      </m:e>
                    </m:d>
                    <m:sSubSup>
                      <m:sSubSupPr>
                        <m:ctrlPr>
                          <a:rPr lang="en-US" altLang="zh-CN" sz="3200" b="0" i="1" smtClean="0">
                            <a:solidFill>
                              <a:schemeClr val="tx1"/>
                            </a:solidFill>
                            <a:latin typeface="Cambria Math"/>
                            <a:ea typeface="华文楷体" pitchFamily="2" charset="-122"/>
                          </a:rPr>
                        </m:ctrlPr>
                      </m:sSubSupPr>
                      <m:e>
                        <m:r>
                          <a:rPr lang="en-US" altLang="zh-CN" sz="3200" b="0" i="1" smtClean="0">
                            <a:solidFill>
                              <a:schemeClr val="tx1"/>
                            </a:solidFill>
                            <a:latin typeface="Cambria Math"/>
                            <a:ea typeface="华文楷体" pitchFamily="2" charset="-122"/>
                          </a:rPr>
                          <m:t>=</m:t>
                        </m:r>
                        <m:acc>
                          <m:accPr>
                            <m:chr m:val="⃗"/>
                            <m:ctrlPr>
                              <a:rPr lang="en-US" altLang="zh-CN" sz="3200" b="0" i="1">
                                <a:solidFill>
                                  <a:schemeClr val="tx1"/>
                                </a:solidFill>
                                <a:latin typeface="Cambria Math"/>
                                <a:ea typeface="华文楷体" pitchFamily="2" charset="-122"/>
                              </a:rPr>
                            </m:ctrlPr>
                          </m:accPr>
                          <m:e>
                            <m:r>
                              <a:rPr lang="en-US" altLang="zh-CN" sz="3200" b="0" i="1">
                                <a:solidFill>
                                  <a:schemeClr val="tx1"/>
                                </a:solidFill>
                                <a:latin typeface="Cambria Math"/>
                                <a:ea typeface="华文楷体" pitchFamily="2" charset="-122"/>
                              </a:rPr>
                              <m:t>𝑥</m:t>
                            </m:r>
                          </m:e>
                        </m:acc>
                      </m:e>
                      <m:sub>
                        <m:r>
                          <a:rPr lang="en-US" altLang="zh-CN" sz="3200" b="0" i="1">
                            <a:solidFill>
                              <a:schemeClr val="tx1"/>
                            </a:solidFill>
                            <a:latin typeface="Cambria Math"/>
                            <a:ea typeface="华文楷体" pitchFamily="2" charset="-122"/>
                          </a:rPr>
                          <m:t>𝑖</m:t>
                        </m:r>
                      </m:sub>
                      <m:sup>
                        <m:r>
                          <m:rPr>
                            <m:sty m:val="p"/>
                          </m:rPr>
                          <a:rPr lang="en-US" altLang="zh-CN" sz="3200" b="0">
                            <a:solidFill>
                              <a:schemeClr val="tx1"/>
                            </a:solidFill>
                            <a:latin typeface="Cambria Math"/>
                            <a:ea typeface="华文楷体" pitchFamily="2" charset="-122"/>
                          </a:rPr>
                          <m:t>T</m:t>
                        </m:r>
                      </m:sup>
                    </m:sSubSup>
                    <m:sSub>
                      <m:sSubPr>
                        <m:ctrlPr>
                          <a:rPr lang="en-US" altLang="zh-CN" sz="3200" b="0" i="1">
                            <a:solidFill>
                              <a:schemeClr val="tx1"/>
                            </a:solidFill>
                            <a:latin typeface="Cambria Math"/>
                            <a:ea typeface="华文楷体" pitchFamily="2" charset="-122"/>
                          </a:rPr>
                        </m:ctrlPr>
                      </m:sSubPr>
                      <m:e>
                        <m:acc>
                          <m:accPr>
                            <m:chr m:val="⃗"/>
                            <m:ctrlPr>
                              <a:rPr lang="en-US" altLang="zh-CN" sz="3200" b="0" i="1">
                                <a:solidFill>
                                  <a:schemeClr val="tx1"/>
                                </a:solidFill>
                                <a:latin typeface="Cambria Math"/>
                                <a:ea typeface="华文楷体" pitchFamily="2" charset="-122"/>
                              </a:rPr>
                            </m:ctrlPr>
                          </m:accPr>
                          <m:e>
                            <m:r>
                              <a:rPr lang="en-US" altLang="zh-CN" sz="3200" b="0" i="1">
                                <a:solidFill>
                                  <a:schemeClr val="tx1"/>
                                </a:solidFill>
                                <a:latin typeface="Cambria Math"/>
                                <a:ea typeface="华文楷体" pitchFamily="2" charset="-122"/>
                              </a:rPr>
                              <m:t>𝑥</m:t>
                            </m:r>
                          </m:e>
                        </m:acc>
                      </m:e>
                      <m:sub>
                        <m:r>
                          <a:rPr lang="en-US" altLang="zh-CN" sz="3200" b="0" i="1">
                            <a:solidFill>
                              <a:schemeClr val="tx1"/>
                            </a:solidFill>
                            <a:latin typeface="Cambria Math"/>
                            <a:ea typeface="华文楷体" pitchFamily="2" charset="-122"/>
                          </a:rPr>
                          <m:t>𝑗</m:t>
                        </m:r>
                      </m:sub>
                    </m:sSub>
                  </m:oMath>
                </a14:m>
                <a:endParaRPr lang="en-US" altLang="zh-CN" sz="3200" b="0" i="1" baseline="-25000" dirty="0">
                  <a:latin typeface="Times New Roman" panose="02020603050405020304" pitchFamily="18" charset="0"/>
                  <a:ea typeface="华文楷体" pitchFamily="2" charset="-122"/>
                </a:endParaRPr>
              </a:p>
              <a:p>
                <a:pPr algn="just" eaLnBrk="1" hangingPunct="1">
                  <a:lnSpc>
                    <a:spcPct val="125000"/>
                  </a:lnSpc>
                </a:pPr>
                <a:r>
                  <a:rPr lang="zh-CN" altLang="en-US" sz="3200" b="0" dirty="0">
                    <a:latin typeface="Times New Roman" pitchFamily="18" charset="0"/>
                    <a:ea typeface="华文楷体" pitchFamily="2" charset="-122"/>
                  </a:rPr>
                  <a:t>如果将数据通过变换</a:t>
                </a:r>
                <a14:m>
                  <m:oMath xmlns:m="http://schemas.openxmlformats.org/officeDocument/2006/math">
                    <m:r>
                      <a:rPr lang="zh-CN" altLang="el-GR" sz="3200" b="0" i="1" dirty="0">
                        <a:latin typeface="Cambria Math"/>
                        <a:ea typeface="宋体" panose="02010600030101010101" pitchFamily="2" charset="-122"/>
                        <a:cs typeface="Times New Roman" panose="02020603050405020304" pitchFamily="18" charset="0"/>
                        <a:sym typeface="Symbol" panose="05050102010706020507" pitchFamily="18" charset="2"/>
                      </a:rPr>
                      <m:t>𝜑</m:t>
                    </m:r>
                    <m:r>
                      <a:rPr lang="en-US" altLang="zh-CN" sz="3200" b="0" i="1" dirty="0">
                        <a:latin typeface="Cambria Math"/>
                        <a:ea typeface="宋体" panose="02010600030101010101" pitchFamily="2" charset="-122"/>
                        <a:cs typeface="Times New Roman" panose="02020603050405020304" pitchFamily="18" charset="0"/>
                        <a:sym typeface="Symbol" panose="05050102010706020507" pitchFamily="18" charset="2"/>
                      </a:rPr>
                      <m:t>: </m:t>
                    </m:r>
                    <m:acc>
                      <m:accPr>
                        <m:chr m:val="⃗"/>
                        <m:ctrlPr>
                          <a:rPr lang="en-US" altLang="zh-CN" sz="3200" b="0" i="1" dirty="0">
                            <a:latin typeface="Cambria Math"/>
                            <a:ea typeface="宋体" panose="02010600030101010101" pitchFamily="2" charset="-122"/>
                            <a:cs typeface="Times New Roman" panose="02020603050405020304" pitchFamily="18" charset="0"/>
                            <a:sym typeface="Symbol" panose="05050102010706020507" pitchFamily="18" charset="2"/>
                          </a:rPr>
                        </m:ctrlPr>
                      </m:accPr>
                      <m:e>
                        <m:r>
                          <a:rPr lang="en-US" altLang="zh-CN" sz="3200" b="0" i="1" dirty="0">
                            <a:latin typeface="Cambria Math"/>
                            <a:ea typeface="宋体" panose="02010600030101010101" pitchFamily="2" charset="-122"/>
                            <a:cs typeface="Times New Roman" panose="02020603050405020304" pitchFamily="18" charset="0"/>
                            <a:sym typeface="Symbol" panose="05050102010706020507" pitchFamily="18" charset="2"/>
                          </a:rPr>
                          <m:t>𝑥</m:t>
                        </m:r>
                      </m:e>
                    </m:acc>
                    <m:r>
                      <a:rPr lang="en-US" altLang="zh-CN" sz="3200" i="1" baseline="-25000" dirty="0">
                        <a:latin typeface="Cambria Math"/>
                        <a:ea typeface="宋体" panose="02010600030101010101" pitchFamily="2" charset="-122"/>
                        <a:cs typeface="Times New Roman" panose="02020603050405020304" pitchFamily="18" charset="0"/>
                      </a:rPr>
                      <m:t> </m:t>
                    </m:r>
                    <m:r>
                      <a:rPr lang="en-US" altLang="zh-CN" sz="3200" i="1" dirty="0">
                        <a:latin typeface="Cambria Math"/>
                        <a:ea typeface="宋体" panose="02010600030101010101" pitchFamily="2" charset="-122"/>
                        <a:cs typeface="Times New Roman" panose="02020603050405020304" pitchFamily="18" charset="0"/>
                      </a:rPr>
                      <m:t>→</m:t>
                    </m:r>
                    <m:r>
                      <a:rPr lang="zh-CN" altLang="el-GR" sz="3200" b="0" i="1" dirty="0">
                        <a:latin typeface="Cambria Math"/>
                        <a:ea typeface="宋体" panose="02010600030101010101" pitchFamily="2" charset="-122"/>
                        <a:cs typeface="Times New Roman" panose="02020603050405020304" pitchFamily="18" charset="0"/>
                        <a:sym typeface="Symbol" panose="05050102010706020507" pitchFamily="18" charset="2"/>
                      </a:rPr>
                      <m:t>𝜑</m:t>
                    </m:r>
                    <m:d>
                      <m:dPr>
                        <m:ctrlPr>
                          <a:rPr lang="en-US" altLang="zh-CN" sz="3200" b="0" i="1" dirty="0">
                            <a:latin typeface="Cambria Math"/>
                            <a:ea typeface="宋体" panose="02010600030101010101" pitchFamily="2" charset="-122"/>
                            <a:cs typeface="Times New Roman" panose="02020603050405020304" pitchFamily="18" charset="0"/>
                            <a:sym typeface="Symbol" panose="05050102010706020507" pitchFamily="18" charset="2"/>
                          </a:rPr>
                        </m:ctrlPr>
                      </m:dPr>
                      <m:e>
                        <m:acc>
                          <m:accPr>
                            <m:chr m:val="⃗"/>
                            <m:ctrlPr>
                              <a:rPr lang="en-US" altLang="zh-CN" sz="3200" b="0" i="1" dirty="0">
                                <a:latin typeface="Cambria Math"/>
                                <a:ea typeface="宋体" panose="02010600030101010101" pitchFamily="2" charset="-122"/>
                                <a:cs typeface="Times New Roman" panose="02020603050405020304" pitchFamily="18" charset="0"/>
                                <a:sym typeface="Symbol" panose="05050102010706020507" pitchFamily="18" charset="2"/>
                              </a:rPr>
                            </m:ctrlPr>
                          </m:accPr>
                          <m:e>
                            <m:r>
                              <a:rPr lang="en-US" altLang="zh-CN" sz="3200" b="0" i="1" dirty="0">
                                <a:latin typeface="Cambria Math"/>
                                <a:ea typeface="宋体" panose="02010600030101010101" pitchFamily="2" charset="-122"/>
                                <a:cs typeface="Times New Roman" panose="02020603050405020304" pitchFamily="18" charset="0"/>
                                <a:sym typeface="Symbol" panose="05050102010706020507" pitchFamily="18" charset="2"/>
                              </a:rPr>
                              <m:t>𝑥</m:t>
                            </m:r>
                          </m:e>
                        </m:acc>
                      </m:e>
                    </m:d>
                  </m:oMath>
                </a14:m>
                <a:r>
                  <a:rPr lang="zh-CN" altLang="en-US" sz="3200" b="0" dirty="0">
                    <a:latin typeface="Times New Roman" pitchFamily="18" charset="0"/>
                    <a:ea typeface="华文楷体" pitchFamily="2" charset="-122"/>
                  </a:rPr>
                  <a:t>映射到某个空维空间，则在高维空间中的点积为：</a:t>
                </a:r>
                <a:endParaRPr lang="en-US" altLang="zh-CN" sz="3200" b="0" dirty="0">
                  <a:latin typeface="Times New Roman" pitchFamily="18" charset="0"/>
                  <a:ea typeface="华文楷体" pitchFamily="2" charset="-122"/>
                </a:endParaRPr>
              </a:p>
              <a:p>
                <a:pPr algn="ctr" eaLnBrk="1" hangingPunct="1">
                  <a:lnSpc>
                    <a:spcPct val="125000"/>
                  </a:lnSpc>
                  <a:buNone/>
                </a:pPr>
                <a14:m>
                  <m:oMathPara xmlns:m="http://schemas.openxmlformats.org/officeDocument/2006/math">
                    <m:oMathParaPr>
                      <m:jc m:val="centerGroup"/>
                    </m:oMathParaPr>
                    <m:oMath xmlns:m="http://schemas.openxmlformats.org/officeDocument/2006/math">
                      <m:r>
                        <a:rPr lang="el-GR" altLang="zh-CN" sz="3200" b="0" i="1">
                          <a:latin typeface="Cambria Math"/>
                          <a:ea typeface="Cambria Math"/>
                        </a:rPr>
                        <m:t>𝜅</m:t>
                      </m:r>
                      <m:d>
                        <m:dPr>
                          <m:ctrlPr>
                            <a:rPr lang="el-GR" altLang="zh-CN" sz="3200" b="0" i="1">
                              <a:latin typeface="Cambria Math"/>
                              <a:ea typeface="Cambria Math"/>
                            </a:rPr>
                          </m:ctrlPr>
                        </m:dPr>
                        <m:e>
                          <m:sSub>
                            <m:sSubPr>
                              <m:ctrlPr>
                                <a:rPr lang="en-US" altLang="zh-CN" sz="3200" b="0" i="1">
                                  <a:latin typeface="Cambria Math"/>
                                  <a:ea typeface="华文楷体" pitchFamily="2" charset="-122"/>
                                </a:rPr>
                              </m:ctrlPr>
                            </m:sSubPr>
                            <m:e>
                              <m:acc>
                                <m:accPr>
                                  <m:chr m:val="⃗"/>
                                  <m:ctrlPr>
                                    <a:rPr lang="en-US" altLang="zh-CN" sz="3200" b="0" i="1">
                                      <a:latin typeface="Cambria Math"/>
                                      <a:ea typeface="华文楷体" pitchFamily="2" charset="-122"/>
                                    </a:rPr>
                                  </m:ctrlPr>
                                </m:accPr>
                                <m:e>
                                  <m:r>
                                    <a:rPr lang="en-US" altLang="zh-CN" sz="3200" b="0" i="1">
                                      <a:latin typeface="Cambria Math"/>
                                      <a:ea typeface="华文楷体" pitchFamily="2" charset="-122"/>
                                    </a:rPr>
                                    <m:t>𝑥</m:t>
                                  </m:r>
                                </m:e>
                              </m:acc>
                            </m:e>
                            <m:sub>
                              <m:r>
                                <a:rPr lang="en-US" altLang="zh-CN" sz="3200" b="0" i="1">
                                  <a:latin typeface="Cambria Math"/>
                                  <a:ea typeface="华文楷体" pitchFamily="2" charset="-122"/>
                                </a:rPr>
                                <m:t>𝑖</m:t>
                              </m:r>
                            </m:sub>
                          </m:sSub>
                          <m:r>
                            <a:rPr lang="en-US" altLang="zh-CN" sz="3200" b="0" i="1">
                              <a:latin typeface="Cambria Math"/>
                              <a:ea typeface="华文楷体" pitchFamily="2" charset="-122"/>
                            </a:rPr>
                            <m:t>,</m:t>
                          </m:r>
                          <m:sSub>
                            <m:sSubPr>
                              <m:ctrlPr>
                                <a:rPr lang="en-US" altLang="zh-CN" sz="3200" b="0" i="1">
                                  <a:latin typeface="Cambria Math"/>
                                  <a:ea typeface="华文楷体" pitchFamily="2" charset="-122"/>
                                </a:rPr>
                              </m:ctrlPr>
                            </m:sSubPr>
                            <m:e>
                              <m:acc>
                                <m:accPr>
                                  <m:chr m:val="⃗"/>
                                  <m:ctrlPr>
                                    <a:rPr lang="en-US" altLang="zh-CN" sz="3200" b="0" i="1">
                                      <a:latin typeface="Cambria Math"/>
                                      <a:ea typeface="华文楷体" pitchFamily="2" charset="-122"/>
                                    </a:rPr>
                                  </m:ctrlPr>
                                </m:accPr>
                                <m:e>
                                  <m:r>
                                    <a:rPr lang="en-US" altLang="zh-CN" sz="3200" b="0" i="1">
                                      <a:latin typeface="Cambria Math"/>
                                      <a:ea typeface="华文楷体" pitchFamily="2" charset="-122"/>
                                    </a:rPr>
                                    <m:t>𝑥</m:t>
                                  </m:r>
                                </m:e>
                              </m:acc>
                            </m:e>
                            <m:sub>
                              <m:r>
                                <a:rPr lang="en-US" altLang="zh-CN" sz="3200" b="0" i="1">
                                  <a:latin typeface="Cambria Math"/>
                                  <a:ea typeface="华文楷体" pitchFamily="2" charset="-122"/>
                                </a:rPr>
                                <m:t>𝑗</m:t>
                              </m:r>
                            </m:sub>
                          </m:sSub>
                        </m:e>
                      </m:d>
                      <m:r>
                        <a:rPr lang="en-US" altLang="zh-CN" sz="3200" b="0" i="1" smtClean="0">
                          <a:latin typeface="Cambria Math"/>
                          <a:ea typeface="华文楷体" pitchFamily="2" charset="-122"/>
                        </a:rPr>
                        <m:t>=</m:t>
                      </m:r>
                      <m:r>
                        <a:rPr lang="zh-CN" altLang="en-US" sz="3200" b="0" i="1" smtClean="0">
                          <a:latin typeface="Cambria Math"/>
                          <a:ea typeface="华文楷体" pitchFamily="2" charset="-122"/>
                        </a:rPr>
                        <m:t>𝜑</m:t>
                      </m:r>
                      <m:sSup>
                        <m:sSupPr>
                          <m:ctrlPr>
                            <a:rPr lang="en-US" altLang="zh-CN" sz="3200" b="0" i="1" smtClean="0">
                              <a:latin typeface="Cambria Math"/>
                              <a:ea typeface="华文楷体" pitchFamily="2" charset="-122"/>
                            </a:rPr>
                          </m:ctrlPr>
                        </m:sSupPr>
                        <m:e>
                          <m:d>
                            <m:dPr>
                              <m:ctrlPr>
                                <a:rPr lang="en-US" altLang="zh-CN" sz="3200" b="0" i="1" smtClean="0">
                                  <a:latin typeface="Cambria Math"/>
                                  <a:ea typeface="华文楷体" pitchFamily="2" charset="-122"/>
                                </a:rPr>
                              </m:ctrlPr>
                            </m:dPr>
                            <m:e>
                              <m:sSub>
                                <m:sSubPr>
                                  <m:ctrlPr>
                                    <a:rPr lang="en-US" altLang="zh-CN" sz="3200" b="0" i="1">
                                      <a:latin typeface="Cambria Math"/>
                                      <a:ea typeface="华文楷体" pitchFamily="2" charset="-122"/>
                                    </a:rPr>
                                  </m:ctrlPr>
                                </m:sSubPr>
                                <m:e>
                                  <m:acc>
                                    <m:accPr>
                                      <m:chr m:val="⃗"/>
                                      <m:ctrlPr>
                                        <a:rPr lang="en-US" altLang="zh-CN" sz="3200" b="0" i="1">
                                          <a:latin typeface="Cambria Math"/>
                                          <a:ea typeface="华文楷体" pitchFamily="2" charset="-122"/>
                                        </a:rPr>
                                      </m:ctrlPr>
                                    </m:accPr>
                                    <m:e>
                                      <m:r>
                                        <a:rPr lang="en-US" altLang="zh-CN" sz="3200" b="0" i="1">
                                          <a:latin typeface="Cambria Math"/>
                                          <a:ea typeface="华文楷体" pitchFamily="2" charset="-122"/>
                                        </a:rPr>
                                        <m:t>𝑥</m:t>
                                      </m:r>
                                    </m:e>
                                  </m:acc>
                                </m:e>
                                <m:sub>
                                  <m:r>
                                    <a:rPr lang="en-US" altLang="zh-CN" sz="3200" b="0" i="1">
                                      <a:latin typeface="Cambria Math"/>
                                      <a:ea typeface="华文楷体" pitchFamily="2" charset="-122"/>
                                    </a:rPr>
                                    <m:t>𝑖</m:t>
                                  </m:r>
                                </m:sub>
                              </m:sSub>
                            </m:e>
                          </m:d>
                        </m:e>
                        <m:sup>
                          <m:r>
                            <m:rPr>
                              <m:sty m:val="p"/>
                            </m:rPr>
                            <a:rPr lang="en-US" altLang="zh-CN" sz="3200" b="0" i="0" smtClean="0">
                              <a:latin typeface="Cambria Math"/>
                              <a:ea typeface="华文楷体" pitchFamily="2" charset="-122"/>
                            </a:rPr>
                            <m:t>T</m:t>
                          </m:r>
                        </m:sup>
                      </m:sSup>
                      <m:r>
                        <a:rPr lang="zh-CN" altLang="en-US" sz="3200" b="0" i="1" smtClean="0">
                          <a:latin typeface="Cambria Math"/>
                          <a:ea typeface="华文楷体" pitchFamily="2" charset="-122"/>
                        </a:rPr>
                        <m:t>𝜑</m:t>
                      </m:r>
                      <m:d>
                        <m:dPr>
                          <m:ctrlPr>
                            <a:rPr lang="en-US" altLang="zh-CN" sz="3200" b="0" i="1" smtClean="0">
                              <a:latin typeface="Cambria Math"/>
                              <a:ea typeface="华文楷体" pitchFamily="2" charset="-122"/>
                            </a:rPr>
                          </m:ctrlPr>
                        </m:dPr>
                        <m:e>
                          <m:sSub>
                            <m:sSubPr>
                              <m:ctrlPr>
                                <a:rPr lang="en-US" altLang="zh-CN" sz="3200" b="0" i="1">
                                  <a:latin typeface="Cambria Math"/>
                                  <a:ea typeface="华文楷体" pitchFamily="2" charset="-122"/>
                                </a:rPr>
                              </m:ctrlPr>
                            </m:sSubPr>
                            <m:e>
                              <m:acc>
                                <m:accPr>
                                  <m:chr m:val="⃗"/>
                                  <m:ctrlPr>
                                    <a:rPr lang="en-US" altLang="zh-CN" sz="3200" b="0" i="1">
                                      <a:latin typeface="Cambria Math"/>
                                      <a:ea typeface="华文楷体" pitchFamily="2" charset="-122"/>
                                    </a:rPr>
                                  </m:ctrlPr>
                                </m:accPr>
                                <m:e>
                                  <m:r>
                                    <a:rPr lang="en-US" altLang="zh-CN" sz="3200" b="0" i="1">
                                      <a:latin typeface="Cambria Math"/>
                                      <a:ea typeface="华文楷体" pitchFamily="2" charset="-122"/>
                                    </a:rPr>
                                    <m:t>𝑥</m:t>
                                  </m:r>
                                </m:e>
                              </m:acc>
                            </m:e>
                            <m:sub>
                              <m:r>
                                <a:rPr lang="en-US" altLang="zh-CN" sz="3200" b="0" i="1">
                                  <a:latin typeface="Cambria Math"/>
                                  <a:ea typeface="华文楷体" pitchFamily="2" charset="-122"/>
                                </a:rPr>
                                <m:t>𝑗</m:t>
                              </m:r>
                            </m:sub>
                          </m:sSub>
                        </m:e>
                      </m:d>
                    </m:oMath>
                  </m:oMathPara>
                </a14:m>
                <a:endParaRPr lang="en-US" altLang="zh-CN" sz="3200" b="0" dirty="0">
                  <a:latin typeface="Times New Roman" panose="02020603050405020304" pitchFamily="18" charset="0"/>
                  <a:ea typeface="华文楷体" pitchFamily="2" charset="-122"/>
                </a:endParaRPr>
              </a:p>
              <a:p>
                <a:pPr algn="just" eaLnBrk="1" hangingPunct="1">
                  <a:lnSpc>
                    <a:spcPct val="125000"/>
                  </a:lnSpc>
                </a:pPr>
                <a:r>
                  <a:rPr lang="zh-CN" altLang="en-US" sz="3200" b="0" dirty="0">
                    <a:latin typeface="Times New Roman" pitchFamily="18" charset="0"/>
                    <a:ea typeface="华文楷体" pitchFamily="2" charset="-122"/>
                  </a:rPr>
                  <a:t>核函数可以理解为对应于某个特征空间的点积运算。</a:t>
                </a:r>
                <a:endParaRPr lang="en-US" altLang="zh-CN" sz="3200" b="0" dirty="0">
                  <a:latin typeface="Times New Roman" pitchFamily="18" charset="0"/>
                  <a:ea typeface="华文楷体" pitchFamily="2" charset="-122"/>
                </a:endParaRPr>
              </a:p>
            </p:txBody>
          </p:sp>
        </mc:Choice>
        <mc:Fallback xmlns="">
          <p:sp>
            <p:nvSpPr>
              <p:cNvPr id="25604" name="Rectangle 3"/>
              <p:cNvSpPr>
                <a:spLocks noRot="1" noChangeAspect="1" noMove="1" noResize="1" noEditPoints="1" noAdjustHandles="1" noChangeArrowheads="1" noChangeShapeType="1" noTextEdit="1"/>
              </p:cNvSpPr>
              <p:nvPr/>
            </p:nvSpPr>
            <p:spPr bwMode="auto">
              <a:xfrm>
                <a:off x="359787" y="1423988"/>
                <a:ext cx="11398883" cy="5029200"/>
              </a:xfrm>
              <a:prstGeom prst="rect">
                <a:avLst/>
              </a:prstGeom>
              <a:blipFill rotWithShape="1">
                <a:blip r:embed="rId2"/>
                <a:stretch>
                  <a:fillRect l="-1176" r="-1390"/>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24645442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核技巧（</a:t>
            </a:r>
            <a:r>
              <a:rPr lang="en-US" altLang="zh-CN" sz="4000" b="1" smtClean="0">
                <a:latin typeface="微软雅黑" panose="020B0503020204020204" pitchFamily="34" charset="-122"/>
                <a:ea typeface="微软雅黑" panose="020B0503020204020204" pitchFamily="34" charset="-122"/>
              </a:rPr>
              <a:t>2/2</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26628" name="Rectangle 3"/>
              <p:cNvSpPr>
                <a:spLocks noGrp="1" noChangeArrowheads="1"/>
              </p:cNvSpPr>
              <p:nvPr>
                <p:ph type="body" idx="1"/>
              </p:nvPr>
            </p:nvSpPr>
            <p:spPr/>
            <p:txBody>
              <a:bodyPr/>
              <a:lstStyle/>
              <a:p>
                <a:pPr eaLnBrk="1" hangingPunct="1">
                  <a:lnSpc>
                    <a:spcPct val="150000"/>
                  </a:lnSpc>
                </a:pPr>
                <a:r>
                  <a:rPr lang="en-US" altLang="zh-CN" dirty="0" smtClean="0">
                    <a:latin typeface="Times New Roman" pitchFamily="18" charset="0"/>
                  </a:rPr>
                  <a:t>2</a:t>
                </a:r>
                <a:r>
                  <a:rPr lang="zh-CN" altLang="en-US" dirty="0" smtClean="0">
                    <a:latin typeface="Times New Roman" pitchFamily="18" charset="0"/>
                  </a:rPr>
                  <a:t>维空间向量： </a:t>
                </a:r>
                <a14:m>
                  <m:oMath xmlns:m="http://schemas.openxmlformats.org/officeDocument/2006/math">
                    <m:acc>
                      <m:accPr>
                        <m:chr m:val="⃗"/>
                        <m:ctrlPr>
                          <a:rPr lang="zh-CN" altLang="en-US" i="1" smtClean="0">
                            <a:latin typeface="Cambria Math"/>
                          </a:rPr>
                        </m:ctrlPr>
                      </m:accPr>
                      <m:e>
                        <m:r>
                          <a:rPr lang="en-US" altLang="zh-CN" b="0" i="1" smtClean="0">
                            <a:latin typeface="Cambria Math"/>
                          </a:rPr>
                          <m:t>𝑥</m:t>
                        </m:r>
                      </m:e>
                    </m:acc>
                    <m:r>
                      <a:rPr lang="en-US" altLang="zh-CN" b="0" i="1" smtClean="0">
                        <a:latin typeface="Cambria Math"/>
                      </a:rPr>
                      <m:t>=</m:t>
                    </m:r>
                    <m:sSup>
                      <m:sSupPr>
                        <m:ctrlPr>
                          <a:rPr lang="en-US" altLang="zh-CN" b="0" i="1" smtClean="0">
                            <a:latin typeface="Cambria Math"/>
                          </a:rPr>
                        </m:ctrlPr>
                      </m:sSupPr>
                      <m:e>
                        <m:d>
                          <m:dPr>
                            <m:begChr m:val="["/>
                            <m:endChr m:val="]"/>
                            <m:ctrlPr>
                              <a:rPr lang="en-US" altLang="zh-CN" b="0" i="1" smtClean="0">
                                <a:latin typeface="Cambria Math"/>
                              </a:rPr>
                            </m:ctrlPr>
                          </m:dPr>
                          <m:e>
                            <m:sSub>
                              <m:sSubPr>
                                <m:ctrlPr>
                                  <a:rPr lang="en-US" altLang="zh-CN" b="0" i="1" smtClean="0">
                                    <a:latin typeface="Cambria Math"/>
                                  </a:rPr>
                                </m:ctrlPr>
                              </m:sSubPr>
                              <m:e>
                                <m:r>
                                  <a:rPr lang="en-US" altLang="zh-CN" b="0" i="1" smtClean="0">
                                    <a:latin typeface="Cambria Math"/>
                                  </a:rPr>
                                  <m:t>𝑥</m:t>
                                </m:r>
                              </m:e>
                              <m:sub>
                                <m:r>
                                  <a:rPr lang="en-US" altLang="zh-CN" b="0" i="1" smtClean="0">
                                    <a:latin typeface="Cambria Math"/>
                                  </a:rPr>
                                  <m:t>1</m:t>
                                </m:r>
                              </m:sub>
                            </m:sSub>
                            <m:r>
                              <a:rPr lang="en-US" altLang="zh-CN" b="0" i="1" smtClean="0">
                                <a:latin typeface="Cambria Math"/>
                              </a:rPr>
                              <m:t>,</m:t>
                            </m:r>
                            <m:sSub>
                              <m:sSubPr>
                                <m:ctrlPr>
                                  <a:rPr lang="en-US" altLang="zh-CN" b="0" i="1" smtClean="0">
                                    <a:latin typeface="Cambria Math"/>
                                  </a:rPr>
                                </m:ctrlPr>
                              </m:sSubPr>
                              <m:e>
                                <m:r>
                                  <a:rPr lang="en-US" altLang="zh-CN" b="0" i="1" smtClean="0">
                                    <a:latin typeface="Cambria Math"/>
                                  </a:rPr>
                                  <m:t>𝑥</m:t>
                                </m:r>
                              </m:e>
                              <m:sub>
                                <m:r>
                                  <a:rPr lang="en-US" altLang="zh-CN" b="0" i="1" smtClean="0">
                                    <a:latin typeface="Cambria Math"/>
                                  </a:rPr>
                                  <m:t>2</m:t>
                                </m:r>
                              </m:sub>
                            </m:sSub>
                          </m:e>
                        </m:d>
                      </m:e>
                      <m:sup>
                        <m:r>
                          <m:rPr>
                            <m:sty m:val="p"/>
                          </m:rPr>
                          <a:rPr lang="en-US" altLang="zh-CN" b="0" i="0" smtClean="0">
                            <a:latin typeface="Cambria Math"/>
                          </a:rPr>
                          <m:t>T</m:t>
                        </m:r>
                      </m:sup>
                    </m:sSup>
                  </m:oMath>
                </a14:m>
                <a:endParaRPr lang="en-US" altLang="zh-CN" dirty="0" smtClean="0">
                  <a:latin typeface="Times New Roman" pitchFamily="18" charset="0"/>
                </a:endParaRPr>
              </a:p>
              <a:p>
                <a:pPr eaLnBrk="1" hangingPunct="1">
                  <a:lnSpc>
                    <a:spcPct val="150000"/>
                  </a:lnSpc>
                </a:pPr>
                <a:r>
                  <a:rPr lang="zh-CN" altLang="en-US" dirty="0" smtClean="0">
                    <a:latin typeface="Times New Roman" panose="02020603050405020304" pitchFamily="18" charset="0"/>
                    <a:sym typeface="Symbol" panose="05050102010706020507" pitchFamily="18" charset="2"/>
                  </a:rPr>
                  <a:t>核函数</a:t>
                </a:r>
                <a:r>
                  <a:rPr lang="zh-CN" altLang="en-US" dirty="0">
                    <a:latin typeface="Times New Roman" panose="02020603050405020304" pitchFamily="18" charset="0"/>
                  </a:rPr>
                  <a:t>：</a:t>
                </a:r>
                <a:r>
                  <a:rPr lang="el-GR" altLang="zh-CN" dirty="0">
                    <a:latin typeface="Times New Roman" pitchFamily="18" charset="0"/>
                  </a:rPr>
                  <a:t> </a:t>
                </a:r>
                <a14:m>
                  <m:oMath xmlns:m="http://schemas.openxmlformats.org/officeDocument/2006/math">
                    <m:r>
                      <a:rPr lang="el-GR" altLang="zh-CN" i="1">
                        <a:latin typeface="Cambria Math"/>
                        <a:ea typeface="Cambria Math"/>
                      </a:rPr>
                      <m:t>𝜅</m:t>
                    </m:r>
                    <m:d>
                      <m:dPr>
                        <m:ctrlPr>
                          <a:rPr lang="el-GR" altLang="zh-CN" i="1">
                            <a:latin typeface="Cambria Math"/>
                            <a:ea typeface="Cambria Math"/>
                          </a:rPr>
                        </m:ctrlPr>
                      </m:dPr>
                      <m:e>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𝑖</m:t>
                            </m:r>
                          </m:sub>
                        </m:sSub>
                        <m:r>
                          <a:rPr lang="en-US" altLang="zh-CN" i="1">
                            <a:latin typeface="Cambria Math"/>
                          </a:rPr>
                          <m:t>,</m:t>
                        </m:r>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𝑗</m:t>
                            </m:r>
                          </m:sub>
                        </m:sSub>
                      </m:e>
                    </m:d>
                    <m:r>
                      <a:rPr lang="en-US" altLang="zh-CN" i="1">
                        <a:latin typeface="Cambria Math"/>
                      </a:rPr>
                      <m:t>=</m:t>
                    </m:r>
                    <m:sSup>
                      <m:sSupPr>
                        <m:ctrlPr>
                          <a:rPr lang="en-US" altLang="zh-CN" i="1">
                            <a:latin typeface="Cambria Math"/>
                          </a:rPr>
                        </m:ctrlPr>
                      </m:sSupPr>
                      <m:e>
                        <m:d>
                          <m:dPr>
                            <m:ctrlPr>
                              <a:rPr lang="en-US" altLang="zh-CN" i="1">
                                <a:latin typeface="Cambria Math"/>
                              </a:rPr>
                            </m:ctrlPr>
                          </m:dPr>
                          <m:e>
                            <m:sSubSup>
                              <m:sSubSupPr>
                                <m:ctrlPr>
                                  <a:rPr lang="en-US" altLang="zh-CN" i="1">
                                    <a:latin typeface="Cambria Math"/>
                                  </a:rPr>
                                </m:ctrlPr>
                              </m:sSubSupPr>
                              <m:e>
                                <m:r>
                                  <a:rPr lang="en-US" altLang="zh-CN" i="1">
                                    <a:latin typeface="Cambria Math"/>
                                  </a:rPr>
                                  <m:t>1+</m:t>
                                </m:r>
                                <m:acc>
                                  <m:accPr>
                                    <m:chr m:val="⃗"/>
                                    <m:ctrlPr>
                                      <a:rPr lang="en-US" altLang="zh-CN" i="1">
                                        <a:latin typeface="Cambria Math"/>
                                      </a:rPr>
                                    </m:ctrlPr>
                                  </m:accPr>
                                  <m:e>
                                    <m:r>
                                      <a:rPr lang="en-US" altLang="zh-CN" i="1">
                                        <a:latin typeface="Cambria Math"/>
                                      </a:rPr>
                                      <m:t>𝑥</m:t>
                                    </m:r>
                                  </m:e>
                                </m:acc>
                              </m:e>
                              <m:sub>
                                <m:r>
                                  <a:rPr lang="en-US" altLang="zh-CN" i="1">
                                    <a:latin typeface="Cambria Math"/>
                                  </a:rPr>
                                  <m:t>𝑖</m:t>
                                </m:r>
                              </m:sub>
                              <m:sup>
                                <m:r>
                                  <m:rPr>
                                    <m:sty m:val="p"/>
                                  </m:rPr>
                                  <a:rPr lang="en-US" altLang="zh-CN">
                                    <a:latin typeface="Cambria Math"/>
                                  </a:rPr>
                                  <m:t>T</m:t>
                                </m:r>
                              </m:sup>
                            </m:sSubSup>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𝑗</m:t>
                                </m:r>
                              </m:sub>
                            </m:sSub>
                          </m:e>
                        </m:d>
                      </m:e>
                      <m:sup>
                        <m:r>
                          <a:rPr lang="en-US" altLang="zh-CN" b="0" i="1" smtClean="0">
                            <a:latin typeface="Cambria Math"/>
                          </a:rPr>
                          <m:t>2</m:t>
                        </m:r>
                      </m:sup>
                    </m:sSup>
                  </m:oMath>
                </a14:m>
                <a:endParaRPr lang="en-US" altLang="zh-CN" dirty="0" smtClean="0">
                  <a:latin typeface="Times New Roman" pitchFamily="18" charset="0"/>
                </a:endParaRPr>
              </a:p>
              <a:p>
                <a:pPr eaLnBrk="1" hangingPunct="1">
                  <a:lnSpc>
                    <a:spcPct val="150000"/>
                  </a:lnSpc>
                </a:pPr>
                <a:r>
                  <a:rPr lang="zh-CN" altLang="en-US" dirty="0" smtClean="0">
                    <a:latin typeface="Times New Roman" pitchFamily="18" charset="0"/>
                  </a:rPr>
                  <a:t>映射：</a:t>
                </a:r>
                <a14:m>
                  <m:oMath xmlns:m="http://schemas.openxmlformats.org/officeDocument/2006/math">
                    <m:r>
                      <a:rPr lang="zh-CN" altLang="en-US" i="1">
                        <a:latin typeface="Cambria Math"/>
                      </a:rPr>
                      <m:t>𝜑</m:t>
                    </m:r>
                    <m:d>
                      <m:dPr>
                        <m:ctrlPr>
                          <a:rPr lang="en-US" altLang="zh-CN" i="1">
                            <a:latin typeface="Cambria Math"/>
                          </a:rPr>
                        </m:ctrlPr>
                      </m:dPr>
                      <m:e>
                        <m:acc>
                          <m:accPr>
                            <m:chr m:val="⃗"/>
                            <m:ctrlPr>
                              <a:rPr lang="zh-CN" altLang="en-US" i="1">
                                <a:latin typeface="Cambria Math"/>
                              </a:rPr>
                            </m:ctrlPr>
                          </m:accPr>
                          <m:e>
                            <m:r>
                              <a:rPr lang="en-US" altLang="zh-CN" i="1">
                                <a:latin typeface="Cambria Math"/>
                              </a:rPr>
                              <m:t>𝑥</m:t>
                            </m:r>
                          </m:e>
                        </m:acc>
                      </m:e>
                    </m:d>
                    <m:r>
                      <a:rPr lang="en-US" altLang="zh-CN" b="0" i="1" smtClean="0">
                        <a:latin typeface="Cambria Math"/>
                      </a:rPr>
                      <m:t>=</m:t>
                    </m:r>
                    <m:sSup>
                      <m:sSupPr>
                        <m:ctrlPr>
                          <a:rPr lang="en-US" altLang="zh-CN" b="0" i="1" smtClean="0">
                            <a:latin typeface="Cambria Math"/>
                          </a:rPr>
                        </m:ctrlPr>
                      </m:sSupPr>
                      <m:e>
                        <m:d>
                          <m:dPr>
                            <m:begChr m:val="["/>
                            <m:endChr m:val="]"/>
                            <m:ctrlPr>
                              <a:rPr lang="en-US" altLang="zh-CN" b="0" i="1" smtClean="0">
                                <a:latin typeface="Cambria Math"/>
                              </a:rPr>
                            </m:ctrlPr>
                          </m:dPr>
                          <m:e>
                            <m:r>
                              <a:rPr lang="en-US" altLang="zh-CN" b="0" i="1" smtClean="0">
                                <a:latin typeface="Cambria Math"/>
                              </a:rPr>
                              <m:t>1,</m:t>
                            </m:r>
                            <m:sSubSup>
                              <m:sSubSupPr>
                                <m:ctrlPr>
                                  <a:rPr lang="en-US" altLang="zh-CN" b="0" i="1" smtClean="0">
                                    <a:latin typeface="Cambria Math"/>
                                  </a:rPr>
                                </m:ctrlPr>
                              </m:sSubSupPr>
                              <m:e>
                                <m:r>
                                  <a:rPr lang="en-US" altLang="zh-CN" b="0" i="1" smtClean="0">
                                    <a:latin typeface="Cambria Math"/>
                                  </a:rPr>
                                  <m:t>𝑥</m:t>
                                </m:r>
                              </m:e>
                              <m:sub>
                                <m:r>
                                  <a:rPr lang="en-US" altLang="zh-CN" b="0" i="1" smtClean="0">
                                    <a:latin typeface="Cambria Math"/>
                                  </a:rPr>
                                  <m:t>1</m:t>
                                </m:r>
                              </m:sub>
                              <m:sup>
                                <m:r>
                                  <a:rPr lang="en-US" altLang="zh-CN" b="0" i="1" smtClean="0">
                                    <a:latin typeface="Cambria Math"/>
                                  </a:rPr>
                                  <m:t>2</m:t>
                                </m:r>
                              </m:sup>
                            </m:sSubSup>
                            <m:r>
                              <a:rPr lang="en-US" altLang="zh-CN" b="0" i="1" smtClean="0">
                                <a:latin typeface="Cambria Math"/>
                              </a:rPr>
                              <m:t>,</m:t>
                            </m:r>
                            <m:rad>
                              <m:radPr>
                                <m:degHide m:val="on"/>
                                <m:ctrlPr>
                                  <a:rPr lang="en-US" altLang="zh-CN" b="0" i="1" smtClean="0">
                                    <a:latin typeface="Cambria Math"/>
                                  </a:rPr>
                                </m:ctrlPr>
                              </m:radPr>
                              <m:deg/>
                              <m:e>
                                <m:r>
                                  <a:rPr lang="en-US" altLang="zh-CN" b="0" i="1" smtClean="0">
                                    <a:latin typeface="Cambria Math"/>
                                  </a:rPr>
                                  <m:t>2</m:t>
                                </m:r>
                              </m:e>
                            </m:rad>
                            <m:sSub>
                              <m:sSubPr>
                                <m:ctrlPr>
                                  <a:rPr lang="en-US" altLang="zh-CN" b="0" i="1" smtClean="0">
                                    <a:latin typeface="Cambria Math"/>
                                  </a:rPr>
                                </m:ctrlPr>
                              </m:sSubPr>
                              <m:e>
                                <m:r>
                                  <a:rPr lang="en-US" altLang="zh-CN" b="0" i="1" smtClean="0">
                                    <a:latin typeface="Cambria Math"/>
                                  </a:rPr>
                                  <m:t>𝑥</m:t>
                                </m:r>
                              </m:e>
                              <m:sub>
                                <m:r>
                                  <a:rPr lang="en-US" altLang="zh-CN" b="0" i="1" smtClean="0">
                                    <a:latin typeface="Cambria Math"/>
                                  </a:rPr>
                                  <m:t>1</m:t>
                                </m:r>
                              </m:sub>
                            </m:sSub>
                            <m:sSub>
                              <m:sSubPr>
                                <m:ctrlPr>
                                  <a:rPr lang="en-US" altLang="zh-CN" b="0" i="1" smtClean="0">
                                    <a:latin typeface="Cambria Math"/>
                                  </a:rPr>
                                </m:ctrlPr>
                              </m:sSubPr>
                              <m:e>
                                <m:r>
                                  <a:rPr lang="en-US" altLang="zh-CN" b="0" i="1" smtClean="0">
                                    <a:latin typeface="Cambria Math"/>
                                  </a:rPr>
                                  <m:t>𝑥</m:t>
                                </m:r>
                              </m:e>
                              <m:sub>
                                <m:r>
                                  <a:rPr lang="en-US" altLang="zh-CN" b="0" i="1" smtClean="0">
                                    <a:latin typeface="Cambria Math"/>
                                  </a:rPr>
                                  <m:t>2</m:t>
                                </m:r>
                              </m:sub>
                            </m:sSub>
                            <m:r>
                              <a:rPr lang="en-US" altLang="zh-CN" b="0" i="1" smtClean="0">
                                <a:latin typeface="Cambria Math"/>
                              </a:rPr>
                              <m:t>,</m:t>
                            </m:r>
                            <m:sSubSup>
                              <m:sSubSupPr>
                                <m:ctrlPr>
                                  <a:rPr lang="en-US" altLang="zh-CN" b="0" i="1" smtClean="0">
                                    <a:latin typeface="Cambria Math"/>
                                  </a:rPr>
                                </m:ctrlPr>
                              </m:sSubSupPr>
                              <m:e>
                                <m:r>
                                  <a:rPr lang="en-US" altLang="zh-CN" b="0" i="1" smtClean="0">
                                    <a:latin typeface="Cambria Math"/>
                                  </a:rPr>
                                  <m:t>𝑥</m:t>
                                </m:r>
                              </m:e>
                              <m:sub>
                                <m:r>
                                  <a:rPr lang="en-US" altLang="zh-CN" b="0" i="1" smtClean="0">
                                    <a:latin typeface="Cambria Math"/>
                                  </a:rPr>
                                  <m:t>2</m:t>
                                </m:r>
                              </m:sub>
                              <m:sup>
                                <m:r>
                                  <a:rPr lang="en-US" altLang="zh-CN" b="0" i="1" smtClean="0">
                                    <a:latin typeface="Cambria Math"/>
                                  </a:rPr>
                                  <m:t>2</m:t>
                                </m:r>
                              </m:sup>
                            </m:sSubSup>
                            <m:r>
                              <a:rPr lang="en-US" altLang="zh-CN" b="0" i="1" smtClean="0">
                                <a:latin typeface="Cambria Math"/>
                              </a:rPr>
                              <m:t>,</m:t>
                            </m:r>
                            <m:rad>
                              <m:radPr>
                                <m:degHide m:val="on"/>
                                <m:ctrlPr>
                                  <a:rPr lang="en-US" altLang="zh-CN" b="0" i="1" smtClean="0">
                                    <a:latin typeface="Cambria Math"/>
                                  </a:rPr>
                                </m:ctrlPr>
                              </m:radPr>
                              <m:deg/>
                              <m:e>
                                <m:r>
                                  <a:rPr lang="en-US" altLang="zh-CN" b="0" i="1" smtClean="0">
                                    <a:latin typeface="Cambria Math"/>
                                  </a:rPr>
                                  <m:t>2</m:t>
                                </m:r>
                              </m:e>
                            </m:rad>
                            <m:sSub>
                              <m:sSubPr>
                                <m:ctrlPr>
                                  <a:rPr lang="en-US" altLang="zh-CN" b="0" i="1" smtClean="0">
                                    <a:latin typeface="Cambria Math"/>
                                  </a:rPr>
                                </m:ctrlPr>
                              </m:sSubPr>
                              <m:e>
                                <m:r>
                                  <a:rPr lang="en-US" altLang="zh-CN" b="0" i="1" smtClean="0">
                                    <a:latin typeface="Cambria Math"/>
                                  </a:rPr>
                                  <m:t>𝑥</m:t>
                                </m:r>
                              </m:e>
                              <m:sub>
                                <m:r>
                                  <a:rPr lang="en-US" altLang="zh-CN" b="0" i="1" smtClean="0">
                                    <a:latin typeface="Cambria Math"/>
                                  </a:rPr>
                                  <m:t>1</m:t>
                                </m:r>
                              </m:sub>
                            </m:sSub>
                            <m:r>
                              <a:rPr lang="en-US" altLang="zh-CN" b="0" i="1" smtClean="0">
                                <a:latin typeface="Cambria Math"/>
                              </a:rPr>
                              <m:t>,</m:t>
                            </m:r>
                            <m:rad>
                              <m:radPr>
                                <m:degHide m:val="on"/>
                                <m:ctrlPr>
                                  <a:rPr lang="en-US" altLang="zh-CN" b="0" i="1" smtClean="0">
                                    <a:latin typeface="Cambria Math"/>
                                  </a:rPr>
                                </m:ctrlPr>
                              </m:radPr>
                              <m:deg/>
                              <m:e>
                                <m:r>
                                  <a:rPr lang="en-US" altLang="zh-CN" b="0" i="1" smtClean="0">
                                    <a:latin typeface="Cambria Math"/>
                                  </a:rPr>
                                  <m:t>2</m:t>
                                </m:r>
                              </m:e>
                            </m:rad>
                            <m:sSub>
                              <m:sSubPr>
                                <m:ctrlPr>
                                  <a:rPr lang="en-US" altLang="zh-CN" b="0" i="1" smtClean="0">
                                    <a:latin typeface="Cambria Math"/>
                                  </a:rPr>
                                </m:ctrlPr>
                              </m:sSubPr>
                              <m:e>
                                <m:r>
                                  <a:rPr lang="en-US" altLang="zh-CN" b="0" i="1" smtClean="0">
                                    <a:latin typeface="Cambria Math"/>
                                  </a:rPr>
                                  <m:t>𝑥</m:t>
                                </m:r>
                              </m:e>
                              <m:sub>
                                <m:r>
                                  <a:rPr lang="en-US" altLang="zh-CN" b="0" i="1" smtClean="0">
                                    <a:latin typeface="Cambria Math"/>
                                  </a:rPr>
                                  <m:t>2</m:t>
                                </m:r>
                              </m:sub>
                            </m:sSub>
                          </m:e>
                        </m:d>
                      </m:e>
                      <m:sup>
                        <m:r>
                          <m:rPr>
                            <m:sty m:val="p"/>
                          </m:rPr>
                          <a:rPr lang="en-US" altLang="zh-CN" b="0" i="0" smtClean="0">
                            <a:latin typeface="Cambria Math"/>
                          </a:rPr>
                          <m:t>T</m:t>
                        </m:r>
                      </m:sup>
                    </m:sSup>
                  </m:oMath>
                </a14:m>
                <a:endParaRPr lang="en-US" altLang="zh-CN" b="0" dirty="0" smtClean="0">
                  <a:latin typeface="Times New Roman" pitchFamily="18" charset="0"/>
                </a:endParaRPr>
              </a:p>
              <a:p>
                <a:pPr eaLnBrk="1" hangingPunct="1">
                  <a:lnSpc>
                    <a:spcPct val="150000"/>
                  </a:lnSpc>
                </a:pPr>
                <a:r>
                  <a:rPr lang="zh-CN" altLang="en-US" dirty="0" smtClean="0">
                    <a:latin typeface="Times New Roman" panose="02020603050405020304" pitchFamily="18" charset="0"/>
                  </a:rPr>
                  <a:t>容易证明</a:t>
                </a:r>
                <a:r>
                  <a:rPr lang="zh-CN" altLang="en-US" dirty="0">
                    <a:latin typeface="Times New Roman" panose="02020603050405020304" pitchFamily="18" charset="0"/>
                  </a:rPr>
                  <a:t>：</a:t>
                </a:r>
                <a14:m>
                  <m:oMath xmlns:m="http://schemas.openxmlformats.org/officeDocument/2006/math">
                    <m:r>
                      <a:rPr lang="el-GR" altLang="zh-CN" i="1">
                        <a:latin typeface="Cambria Math"/>
                        <a:ea typeface="Cambria Math"/>
                      </a:rPr>
                      <m:t>𝜅</m:t>
                    </m:r>
                    <m:d>
                      <m:dPr>
                        <m:ctrlPr>
                          <a:rPr lang="el-GR" altLang="zh-CN" i="1">
                            <a:latin typeface="Cambria Math"/>
                            <a:ea typeface="Cambria Math"/>
                          </a:rPr>
                        </m:ctrlPr>
                      </m:dPr>
                      <m:e>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𝑖</m:t>
                            </m:r>
                          </m:sub>
                        </m:sSub>
                        <m:r>
                          <a:rPr lang="en-US" altLang="zh-CN" i="1">
                            <a:latin typeface="Cambria Math"/>
                          </a:rPr>
                          <m:t>,</m:t>
                        </m:r>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𝑗</m:t>
                            </m:r>
                          </m:sub>
                        </m:sSub>
                      </m:e>
                    </m:d>
                    <m:r>
                      <a:rPr lang="en-US" altLang="zh-CN" i="1">
                        <a:latin typeface="Cambria Math"/>
                      </a:rPr>
                      <m:t>=</m:t>
                    </m:r>
                    <m:r>
                      <a:rPr lang="zh-CN" altLang="en-US" i="1">
                        <a:latin typeface="Cambria Math"/>
                      </a:rPr>
                      <m:t>𝜑</m:t>
                    </m:r>
                    <m:sSup>
                      <m:sSupPr>
                        <m:ctrlPr>
                          <a:rPr lang="en-US" altLang="zh-CN" i="1">
                            <a:latin typeface="Cambria Math"/>
                          </a:rPr>
                        </m:ctrlPr>
                      </m:sSupPr>
                      <m:e>
                        <m:d>
                          <m:dPr>
                            <m:ctrlPr>
                              <a:rPr lang="en-US" altLang="zh-CN" i="1">
                                <a:latin typeface="Cambria Math"/>
                              </a:rPr>
                            </m:ctrlPr>
                          </m:dPr>
                          <m:e>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𝑖</m:t>
                                </m:r>
                              </m:sub>
                            </m:sSub>
                          </m:e>
                        </m:d>
                      </m:e>
                      <m:sup>
                        <m:r>
                          <m:rPr>
                            <m:sty m:val="p"/>
                          </m:rPr>
                          <a:rPr lang="en-US" altLang="zh-CN">
                            <a:latin typeface="Cambria Math"/>
                          </a:rPr>
                          <m:t>T</m:t>
                        </m:r>
                      </m:sup>
                    </m:sSup>
                    <m:r>
                      <a:rPr lang="zh-CN" altLang="en-US" i="1">
                        <a:latin typeface="Cambria Math"/>
                      </a:rPr>
                      <m:t>𝜑</m:t>
                    </m:r>
                    <m:d>
                      <m:dPr>
                        <m:ctrlPr>
                          <a:rPr lang="en-US" altLang="zh-CN" i="1">
                            <a:latin typeface="Cambria Math"/>
                          </a:rPr>
                        </m:ctrlPr>
                      </m:dPr>
                      <m:e>
                        <m:sSub>
                          <m:sSubPr>
                            <m:ctrlPr>
                              <a:rPr lang="en-US" altLang="zh-CN" i="1">
                                <a:latin typeface="Cambria Math"/>
                              </a:rPr>
                            </m:ctrlPr>
                          </m:sSubPr>
                          <m:e>
                            <m:acc>
                              <m:accPr>
                                <m:chr m:val="⃗"/>
                                <m:ctrlPr>
                                  <a:rPr lang="en-US" altLang="zh-CN" i="1">
                                    <a:latin typeface="Cambria Math"/>
                                  </a:rPr>
                                </m:ctrlPr>
                              </m:accPr>
                              <m:e>
                                <m:r>
                                  <a:rPr lang="en-US" altLang="zh-CN" i="1">
                                    <a:latin typeface="Cambria Math"/>
                                  </a:rPr>
                                  <m:t>𝑥</m:t>
                                </m:r>
                              </m:e>
                            </m:acc>
                          </m:e>
                          <m:sub>
                            <m:r>
                              <a:rPr lang="en-US" altLang="zh-CN" i="1">
                                <a:latin typeface="Cambria Math"/>
                              </a:rPr>
                              <m:t>𝑗</m:t>
                            </m:r>
                          </m:sub>
                        </m:sSub>
                      </m:e>
                    </m:d>
                  </m:oMath>
                </a14:m>
                <a:endParaRPr lang="en-US" altLang="zh-CN" dirty="0" smtClean="0">
                  <a:latin typeface="Times New Roman" pitchFamily="18" charset="0"/>
                </a:endParaRPr>
              </a:p>
            </p:txBody>
          </p:sp>
        </mc:Choice>
        <mc:Fallback xmlns="">
          <p:sp>
            <p:nvSpPr>
              <p:cNvPr id="26628" name="Rectangle 3"/>
              <p:cNvSpPr>
                <a:spLocks noGrp="1" noRot="1" noChangeAspect="1" noMove="1" noResize="1" noEditPoints="1" noAdjustHandles="1" noChangeArrowheads="1" noChangeShapeType="1" noTextEdit="1"/>
              </p:cNvSpPr>
              <p:nvPr>
                <p:ph type="body" idx="1"/>
              </p:nvPr>
            </p:nvSpPr>
            <p:spPr>
              <a:blipFill rotWithShape="1">
                <a:blip r:embed="rId2"/>
                <a:stretch>
                  <a:fillRect l="-96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395433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非线性支持向量机：数学表述</a:t>
            </a:r>
            <a:endParaRPr lang="en-US" altLang="zh-CN" sz="4000" b="1" smtClean="0">
              <a:latin typeface="微软雅黑" panose="020B0503020204020204" pitchFamily="34" charset="-122"/>
              <a:ea typeface="微软雅黑" panose="020B0503020204020204" pitchFamily="34" charset="-122"/>
            </a:endParaRPr>
          </a:p>
        </p:txBody>
      </p:sp>
      <mc:AlternateContent xmlns:mc="http://schemas.openxmlformats.org/markup-compatibility/2006" xmlns:a14="http://schemas.microsoft.com/office/drawing/2010/main">
        <mc:Choice Requires="a14">
          <p:sp>
            <p:nvSpPr>
              <p:cNvPr id="28676" name="Rectangle 3"/>
              <p:cNvSpPr>
                <a:spLocks noChangeArrowheads="1"/>
              </p:cNvSpPr>
              <p:nvPr/>
            </p:nvSpPr>
            <p:spPr bwMode="auto">
              <a:xfrm>
                <a:off x="507934" y="1352550"/>
                <a:ext cx="10971372" cy="5029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zh-CN" altLang="en-US" sz="3200" b="0" dirty="0">
                    <a:latin typeface="Times New Roman" pitchFamily="18" charset="0"/>
                    <a:ea typeface="华文楷体" pitchFamily="2" charset="-122"/>
                  </a:rPr>
                  <a:t>对偶问题表述：</a:t>
                </a:r>
              </a:p>
              <a:p>
                <a:pPr eaLnBrk="1" hangingPunct="1"/>
                <a:endParaRPr lang="en-US" altLang="zh-CN" sz="3200" b="0" dirty="0">
                  <a:latin typeface="Times New Roman" pitchFamily="18" charset="0"/>
                  <a:ea typeface="华文楷体" pitchFamily="2" charset="-122"/>
                </a:endParaRPr>
              </a:p>
              <a:p>
                <a:pPr eaLnBrk="1" hangingPunct="1"/>
                <a:endParaRPr lang="en-US" altLang="zh-CN" sz="3200" b="0" dirty="0">
                  <a:latin typeface="Times New Roman" pitchFamily="18" charset="0"/>
                  <a:ea typeface="华文楷体" pitchFamily="2" charset="-122"/>
                </a:endParaRPr>
              </a:p>
              <a:p>
                <a:pPr eaLnBrk="1" hangingPunct="1"/>
                <a:endParaRPr lang="en-US" altLang="zh-CN" sz="3200" b="0" dirty="0">
                  <a:latin typeface="Times New Roman" pitchFamily="18" charset="0"/>
                  <a:ea typeface="华文楷体" pitchFamily="2" charset="-122"/>
                </a:endParaRPr>
              </a:p>
              <a:p>
                <a:pPr eaLnBrk="1" hangingPunct="1"/>
                <a:endParaRPr lang="en-US" altLang="zh-CN" sz="3200" b="0" dirty="0">
                  <a:latin typeface="Times New Roman" pitchFamily="18" charset="0"/>
                  <a:ea typeface="华文楷体" pitchFamily="2" charset="-122"/>
                </a:endParaRPr>
              </a:p>
              <a:p>
                <a:pPr eaLnBrk="1" hangingPunct="1"/>
                <a:r>
                  <a:rPr lang="zh-CN" altLang="en-US" sz="3200" b="0" dirty="0" smtClean="0">
                    <a:latin typeface="Times New Roman" pitchFamily="18" charset="0"/>
                    <a:ea typeface="华文楷体" pitchFamily="2" charset="-122"/>
                  </a:rPr>
                  <a:t>分类超平面：</a:t>
                </a:r>
                <a:endParaRPr lang="zh-CN" altLang="en-US" sz="3200" b="0" dirty="0">
                  <a:latin typeface="Times New Roman" pitchFamily="18" charset="0"/>
                  <a:ea typeface="华文楷体" pitchFamily="2" charset="-122"/>
                </a:endParaRPr>
              </a:p>
              <a:p>
                <a:pPr eaLnBrk="1" hangingPunct="1"/>
                <a:endParaRPr lang="en-US" altLang="zh-CN" sz="3200" b="0" dirty="0">
                  <a:latin typeface="Times New Roman" pitchFamily="18" charset="0"/>
                  <a:ea typeface="华文楷体" pitchFamily="2" charset="-122"/>
                </a:endParaRPr>
              </a:p>
              <a:p>
                <a:pPr eaLnBrk="1" hangingPunct="1"/>
                <a:r>
                  <a:rPr lang="zh-CN" altLang="en-US" sz="3200" b="0" dirty="0">
                    <a:latin typeface="Times New Roman" pitchFamily="18" charset="0"/>
                    <a:ea typeface="华文楷体" pitchFamily="2" charset="-122"/>
                  </a:rPr>
                  <a:t>求解拉格朗日乘子</a:t>
                </a:r>
                <a14:m>
                  <m:oMath xmlns:m="http://schemas.openxmlformats.org/officeDocument/2006/math">
                    <m:sSub>
                      <m:sSubPr>
                        <m:ctrlPr>
                          <a:rPr lang="en-US" altLang="zh-CN" sz="3200" b="0" i="1">
                            <a:latin typeface="Cambria Math"/>
                            <a:ea typeface="楷体_GB2312" pitchFamily="49" charset="-122"/>
                          </a:rPr>
                        </m:ctrlPr>
                      </m:sSubPr>
                      <m:e>
                        <m:r>
                          <a:rPr lang="zh-CN" altLang="en-US" sz="3200" b="0" i="1">
                            <a:latin typeface="Cambria Math"/>
                            <a:ea typeface="楷体_GB2312" pitchFamily="49" charset="-122"/>
                          </a:rPr>
                          <m:t>𝛼</m:t>
                        </m:r>
                      </m:e>
                      <m:sub>
                        <m:r>
                          <a:rPr lang="en-US" altLang="zh-CN" sz="3200" b="0" i="1">
                            <a:latin typeface="Cambria Math"/>
                            <a:ea typeface="楷体_GB2312" pitchFamily="49" charset="-122"/>
                          </a:rPr>
                          <m:t>𝑖</m:t>
                        </m:r>
                      </m:sub>
                    </m:sSub>
                  </m:oMath>
                </a14:m>
                <a:r>
                  <a:rPr lang="zh-CN" altLang="en-US" sz="3200" b="0" dirty="0">
                    <a:latin typeface="Times New Roman" pitchFamily="18" charset="0"/>
                    <a:ea typeface="华文楷体" pitchFamily="2" charset="-122"/>
                    <a:cs typeface="Times New Roman" panose="02020603050405020304" pitchFamily="18" charset="0"/>
                  </a:rPr>
                  <a:t>的优化技术与线性支持向量机相同！</a:t>
                </a:r>
                <a:endParaRPr lang="en-US" altLang="zh-CN" sz="3200" b="0" dirty="0">
                  <a:latin typeface="Times New Roman" pitchFamily="18" charset="0"/>
                  <a:ea typeface="华文楷体" pitchFamily="2" charset="-122"/>
                  <a:cs typeface="Times New Roman" panose="02020603050405020304" pitchFamily="18" charset="0"/>
                </a:endParaRPr>
              </a:p>
            </p:txBody>
          </p:sp>
        </mc:Choice>
        <mc:Fallback xmlns="">
          <p:sp>
            <p:nvSpPr>
              <p:cNvPr id="28676" name="Rectangle 3"/>
              <p:cNvSpPr>
                <a:spLocks noRot="1" noChangeAspect="1" noMove="1" noResize="1" noEditPoints="1" noAdjustHandles="1" noChangeArrowheads="1" noChangeShapeType="1" noTextEdit="1"/>
              </p:cNvSpPr>
              <p:nvPr/>
            </p:nvSpPr>
            <p:spPr bwMode="auto">
              <a:xfrm>
                <a:off x="507934" y="1352550"/>
                <a:ext cx="10971372" cy="5029200"/>
              </a:xfrm>
              <a:prstGeom prst="rect">
                <a:avLst/>
              </a:prstGeom>
              <a:blipFill rotWithShape="1">
                <a:blip r:embed="rId2"/>
                <a:stretch>
                  <a:fillRect l="-1222" t="-157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grpSp>
        <p:nvGrpSpPr>
          <p:cNvPr id="6" name="组合 5"/>
          <p:cNvGrpSpPr/>
          <p:nvPr/>
        </p:nvGrpSpPr>
        <p:grpSpPr>
          <a:xfrm>
            <a:off x="4425644" y="1447800"/>
            <a:ext cx="6774962" cy="2514600"/>
            <a:chOff x="3123406" y="1295400"/>
            <a:chExt cx="6774962" cy="2514600"/>
          </a:xfrm>
        </p:grpSpPr>
        <p:sp>
          <p:nvSpPr>
            <p:cNvPr id="7" name="矩形 6"/>
            <p:cNvSpPr/>
            <p:nvPr/>
          </p:nvSpPr>
          <p:spPr bwMode="auto">
            <a:xfrm>
              <a:off x="3123406" y="1295400"/>
              <a:ext cx="6774962" cy="2514600"/>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nvGrpSpPr>
            <p:cNvPr id="8" name="组合 7"/>
            <p:cNvGrpSpPr/>
            <p:nvPr/>
          </p:nvGrpSpPr>
          <p:grpSpPr>
            <a:xfrm>
              <a:off x="3387483" y="1363396"/>
              <a:ext cx="6510885" cy="2378609"/>
              <a:chOff x="3417548" y="1350540"/>
              <a:chExt cx="6510885" cy="2378609"/>
            </a:xfrm>
          </p:grpSpPr>
          <mc:AlternateContent xmlns:mc="http://schemas.openxmlformats.org/markup-compatibility/2006" xmlns:a14="http://schemas.microsoft.com/office/drawing/2010/main">
            <mc:Choice Requires="a14">
              <p:sp>
                <p:nvSpPr>
                  <p:cNvPr id="9" name="TextBox 8"/>
                  <p:cNvSpPr txBox="1"/>
                  <p:nvPr/>
                </p:nvSpPr>
                <p:spPr>
                  <a:xfrm>
                    <a:off x="3417548" y="1350540"/>
                    <a:ext cx="6510885" cy="8900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altLang="zh-CN" sz="2400" b="0" i="1" smtClean="0">
                                  <a:latin typeface="Cambria Math"/>
                                  <a:ea typeface="华文楷体" pitchFamily="2" charset="-122"/>
                                </a:rPr>
                              </m:ctrlPr>
                            </m:funcPr>
                            <m:fName>
                              <m:limLow>
                                <m:limLowPr>
                                  <m:ctrlPr>
                                    <a:rPr lang="en-US" altLang="zh-CN" sz="2400" b="0" i="1" smtClean="0">
                                      <a:latin typeface="Cambria Math"/>
                                      <a:ea typeface="华文楷体" pitchFamily="2" charset="-122"/>
                                    </a:rPr>
                                  </m:ctrlPr>
                                </m:limLowPr>
                                <m:e>
                                  <m:r>
                                    <m:rPr>
                                      <m:sty m:val="p"/>
                                    </m:rPr>
                                    <a:rPr lang="en-US" altLang="zh-CN" sz="2400" b="0" i="0" smtClean="0">
                                      <a:latin typeface="Cambria Math"/>
                                      <a:ea typeface="华文楷体" pitchFamily="2" charset="-122"/>
                                    </a:rPr>
                                    <m:t>m</m:t>
                                  </m:r>
                                  <m:r>
                                    <a:rPr lang="en-US" altLang="zh-CN" sz="2400" b="0" i="1" smtClean="0">
                                      <a:latin typeface="Cambria Math"/>
                                      <a:ea typeface="华文楷体" pitchFamily="2" charset="-122"/>
                                    </a:rPr>
                                    <m:t>𝑎𝑥</m:t>
                                  </m:r>
                                </m:e>
                                <m:lim>
                                  <m:acc>
                                    <m:accPr>
                                      <m:chr m:val="⃗"/>
                                      <m:ctrlPr>
                                        <a:rPr lang="en-US" altLang="zh-CN" sz="2400" b="0" i="1" smtClean="0">
                                          <a:latin typeface="Cambria Math"/>
                                          <a:ea typeface="华文楷体" pitchFamily="2" charset="-122"/>
                                        </a:rPr>
                                      </m:ctrlPr>
                                    </m:accPr>
                                    <m:e>
                                      <m:r>
                                        <a:rPr lang="zh-CN" altLang="en-US" sz="2400" b="0" i="1" smtClean="0">
                                          <a:latin typeface="Cambria Math"/>
                                          <a:ea typeface="华文楷体" pitchFamily="2" charset="-122"/>
                                        </a:rPr>
                                        <m:t>𝛼</m:t>
                                      </m:r>
                                    </m:e>
                                  </m:acc>
                                </m:lim>
                              </m:limLow>
                            </m:fName>
                            <m:e>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𝑖</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r>
                                    <a:rPr lang="en-US" altLang="zh-CN" sz="2400" b="0" i="1" smtClean="0">
                                      <a:latin typeface="Cambria Math"/>
                                      <a:ea typeface="华文楷体" pitchFamily="2" charset="-122"/>
                                    </a:rPr>
                                    <m:t>−</m:t>
                                  </m:r>
                                  <m:f>
                                    <m:fPr>
                                      <m:ctrlPr>
                                        <a:rPr lang="en-US" altLang="zh-CN" sz="2400" b="0" i="1" smtClean="0">
                                          <a:latin typeface="Cambria Math"/>
                                          <a:ea typeface="华文楷体" pitchFamily="2" charset="-122"/>
                                        </a:rPr>
                                      </m:ctrlPr>
                                    </m:fPr>
                                    <m:num>
                                      <m:r>
                                        <a:rPr lang="en-US" altLang="zh-CN" sz="2400" b="0" i="1" smtClean="0">
                                          <a:latin typeface="Cambria Math"/>
                                          <a:ea typeface="华文楷体" pitchFamily="2" charset="-122"/>
                                        </a:rPr>
                                        <m:t>1</m:t>
                                      </m:r>
                                    </m:num>
                                    <m:den>
                                      <m:r>
                                        <a:rPr lang="en-US" altLang="zh-CN" sz="2400" b="0" i="1" smtClean="0">
                                          <a:latin typeface="Cambria Math"/>
                                          <a:ea typeface="华文楷体" pitchFamily="2" charset="-122"/>
                                        </a:rPr>
                                        <m:t>2</m:t>
                                      </m:r>
                                    </m:den>
                                  </m:f>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𝑖</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nary>
                                        <m:naryPr>
                                          <m:chr m:val="∑"/>
                                          <m:limLoc m:val="subSup"/>
                                          <m:ctrlPr>
                                            <a:rPr lang="en-US" altLang="zh-CN" sz="2400" b="0" i="1" smtClean="0">
                                              <a:latin typeface="Cambria Math"/>
                                              <a:ea typeface="华文楷体" pitchFamily="2" charset="-122"/>
                                            </a:rPr>
                                          </m:ctrlPr>
                                        </m:naryPr>
                                        <m:sub>
                                          <m:r>
                                            <m:rPr>
                                              <m:brk m:alnAt="25"/>
                                            </m:rPr>
                                            <a:rPr lang="en-US" altLang="zh-CN" sz="2400" b="0" i="1" smtClean="0">
                                              <a:latin typeface="Cambria Math"/>
                                              <a:ea typeface="华文楷体" pitchFamily="2" charset="-122"/>
                                            </a:rPr>
                                            <m:t>𝑗</m:t>
                                          </m:r>
                                          <m:r>
                                            <a:rPr lang="en-US" altLang="zh-CN" sz="2400" b="0" i="1" smtClean="0">
                                              <a:latin typeface="Cambria Math"/>
                                              <a:ea typeface="华文楷体" pitchFamily="2" charset="-122"/>
                                            </a:rPr>
                                            <m:t>=1</m:t>
                                          </m:r>
                                        </m:sub>
                                        <m:sup>
                                          <m:r>
                                            <a:rPr lang="en-US" altLang="zh-CN" sz="2400" b="0" i="1" smtClean="0">
                                              <a:latin typeface="Cambria Math"/>
                                              <a:ea typeface="华文楷体" pitchFamily="2" charset="-122"/>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smtClean="0">
                                                  <a:latin typeface="Cambria Math"/>
                                                  <a:ea typeface="华文楷体" pitchFamily="2" charset="-122"/>
                                                </a:rPr>
                                                <m:t>𝑗</m:t>
                                              </m:r>
                                            </m:sub>
                                          </m:sSub>
                                          <m:sSub>
                                            <m:sSubPr>
                                              <m:ctrlPr>
                                                <a:rPr lang="en-US" altLang="zh-CN" sz="2400" b="0" i="1">
                                                  <a:latin typeface="Cambria Math"/>
                                                  <a:ea typeface="华文楷体" pitchFamily="2" charset="-122"/>
                                                </a:rPr>
                                              </m:ctrlPr>
                                            </m:sSubPr>
                                            <m:e>
                                              <m:r>
                                                <a:rPr lang="en-US" altLang="zh-CN" sz="2400" b="0" i="1" smtClean="0">
                                                  <a:latin typeface="Cambria Math"/>
                                                  <a:ea typeface="华文楷体" pitchFamily="2" charset="-122"/>
                                                </a:rPr>
                                                <m:t>𝑦</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en-US" altLang="zh-CN" sz="2400" b="0" i="1" smtClean="0">
                                                  <a:latin typeface="Cambria Math"/>
                                                  <a:ea typeface="华文楷体" pitchFamily="2" charset="-122"/>
                                                </a:rPr>
                                                <m:t>𝑦</m:t>
                                              </m:r>
                                            </m:e>
                                            <m:sub>
                                              <m:r>
                                                <a:rPr lang="en-US" altLang="zh-CN" sz="2400" b="0" i="1" smtClean="0">
                                                  <a:latin typeface="Cambria Math"/>
                                                  <a:ea typeface="华文楷体" pitchFamily="2" charset="-122"/>
                                                </a:rPr>
                                                <m:t>𝑗</m:t>
                                              </m:r>
                                            </m:sub>
                                          </m:sSub>
                                          <m:r>
                                            <a:rPr lang="el-GR" altLang="zh-CN" sz="2400" b="0" i="1">
                                              <a:latin typeface="Cambria Math"/>
                                              <a:ea typeface="Cambria Math"/>
                                            </a:rPr>
                                            <m:t>𝜅</m:t>
                                          </m:r>
                                          <m:d>
                                            <m:dPr>
                                              <m:ctrlPr>
                                                <a:rPr lang="el-GR" altLang="zh-CN" sz="2400" b="0" i="1">
                                                  <a:latin typeface="Cambria Math"/>
                                                  <a:ea typeface="Cambria Math"/>
                                                </a:rPr>
                                              </m:ctrlPr>
                                            </m:dPr>
                                            <m:e>
                                              <m:sSub>
                                                <m:sSubPr>
                                                  <m:ctrlPr>
                                                    <a:rPr lang="en-US" altLang="zh-CN" sz="2400" b="0" i="1">
                                                      <a:latin typeface="Cambria Math"/>
                                                      <a:ea typeface="华文楷体" pitchFamily="2" charset="-122"/>
                                                    </a:rPr>
                                                  </m:ctrlPr>
                                                </m:sSubPr>
                                                <m:e>
                                                  <m:acc>
                                                    <m:accPr>
                                                      <m:chr m:val="⃗"/>
                                                      <m:ctrlPr>
                                                        <a:rPr lang="en-US" altLang="zh-CN" sz="2400" b="0" i="1">
                                                          <a:latin typeface="Cambria Math"/>
                                                          <a:ea typeface="华文楷体" pitchFamily="2" charset="-122"/>
                                                        </a:rPr>
                                                      </m:ctrlPr>
                                                    </m:accPr>
                                                    <m:e>
                                                      <m:r>
                                                        <a:rPr lang="en-US" altLang="zh-CN" sz="2400" b="0" i="1">
                                                          <a:latin typeface="Cambria Math"/>
                                                          <a:ea typeface="华文楷体" pitchFamily="2" charset="-122"/>
                                                        </a:rPr>
                                                        <m:t>𝑥</m:t>
                                                      </m:r>
                                                    </m:e>
                                                  </m:acc>
                                                </m:e>
                                                <m:sub>
                                                  <m:r>
                                                    <a:rPr lang="en-US" altLang="zh-CN" sz="2400" b="0" i="1">
                                                      <a:latin typeface="Cambria Math"/>
                                                      <a:ea typeface="华文楷体" pitchFamily="2" charset="-122"/>
                                                    </a:rPr>
                                                    <m:t>𝑖</m:t>
                                                  </m:r>
                                                </m:sub>
                                              </m:sSub>
                                              <m:r>
                                                <a:rPr lang="en-US" altLang="zh-CN" sz="2400" b="0" i="1">
                                                  <a:latin typeface="Cambria Math"/>
                                                  <a:ea typeface="华文楷体" pitchFamily="2" charset="-122"/>
                                                </a:rPr>
                                                <m:t>,</m:t>
                                              </m:r>
                                              <m:sSub>
                                                <m:sSubPr>
                                                  <m:ctrlPr>
                                                    <a:rPr lang="en-US" altLang="zh-CN" sz="2400" b="0" i="1">
                                                      <a:latin typeface="Cambria Math"/>
                                                      <a:ea typeface="华文楷体" pitchFamily="2" charset="-122"/>
                                                    </a:rPr>
                                                  </m:ctrlPr>
                                                </m:sSubPr>
                                                <m:e>
                                                  <m:acc>
                                                    <m:accPr>
                                                      <m:chr m:val="⃗"/>
                                                      <m:ctrlPr>
                                                        <a:rPr lang="en-US" altLang="zh-CN" sz="2400" b="0" i="1">
                                                          <a:latin typeface="Cambria Math"/>
                                                          <a:ea typeface="华文楷体" pitchFamily="2" charset="-122"/>
                                                        </a:rPr>
                                                      </m:ctrlPr>
                                                    </m:accPr>
                                                    <m:e>
                                                      <m:r>
                                                        <a:rPr lang="en-US" altLang="zh-CN" sz="2400" b="0" i="1">
                                                          <a:latin typeface="Cambria Math"/>
                                                          <a:ea typeface="华文楷体" pitchFamily="2" charset="-122"/>
                                                        </a:rPr>
                                                        <m:t>𝑥</m:t>
                                                      </m:r>
                                                    </m:e>
                                                  </m:acc>
                                                </m:e>
                                                <m:sub>
                                                  <m:r>
                                                    <a:rPr lang="en-US" altLang="zh-CN" sz="2400" b="0" i="1">
                                                      <a:latin typeface="Cambria Math"/>
                                                      <a:ea typeface="华文楷体" pitchFamily="2" charset="-122"/>
                                                    </a:rPr>
                                                    <m:t>𝑗</m:t>
                                                  </m:r>
                                                </m:sub>
                                              </m:sSub>
                                            </m:e>
                                          </m:d>
                                        </m:e>
                                      </m:nary>
                                    </m:e>
                                  </m:nary>
                                </m:e>
                              </m:nary>
                            </m:e>
                          </m:func>
                        </m:oMath>
                      </m:oMathPara>
                    </a14:m>
                    <a:endParaRPr lang="zh-CN" altLang="en-US" sz="2400" b="0" dirty="0">
                      <a:latin typeface="Times New Roman" pitchFamily="18" charset="0"/>
                      <a:ea typeface="华文楷体" pitchFamily="2" charset="-122"/>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3417548" y="1350540"/>
                    <a:ext cx="6510885" cy="890052"/>
                  </a:xfrm>
                  <a:prstGeom prst="rect">
                    <a:avLst/>
                  </a:prstGeom>
                  <a:blipFill rotWithShape="1">
                    <a:blip r:embed="rId3"/>
                    <a:stretch>
                      <a:fillRect/>
                    </a:stretch>
                  </a:blipFill>
                </p:spPr>
                <p:txBody>
                  <a:bodyPr/>
                  <a:lstStyle/>
                  <a:p>
                    <a:r>
                      <a:rPr lang="zh-CN" altLang="en-US">
                        <a:noFill/>
                      </a:rPr>
                      <a:t> </a:t>
                    </a:r>
                  </a:p>
                </p:txBody>
              </p:sp>
            </mc:Fallback>
          </mc:AlternateContent>
          <p:grpSp>
            <p:nvGrpSpPr>
              <p:cNvPr id="10" name="组合 9"/>
              <p:cNvGrpSpPr/>
              <p:nvPr/>
            </p:nvGrpSpPr>
            <p:grpSpPr>
              <a:xfrm>
                <a:off x="3417548" y="2372666"/>
                <a:ext cx="2739047" cy="848246"/>
                <a:chOff x="3417548" y="2372666"/>
                <a:chExt cx="2739047" cy="848246"/>
              </a:xfrm>
            </p:grpSpPr>
            <p:sp>
              <p:nvSpPr>
                <p:cNvPr id="12" name="TextBox 11"/>
                <p:cNvSpPr txBox="1"/>
                <p:nvPr/>
              </p:nvSpPr>
              <p:spPr>
                <a:xfrm>
                  <a:off x="3417548" y="2550568"/>
                  <a:ext cx="574196" cy="492443"/>
                </a:xfrm>
                <a:prstGeom prst="rect">
                  <a:avLst/>
                </a:prstGeom>
                <a:noFill/>
              </p:spPr>
              <p:txBody>
                <a:bodyPr wrap="none" rtlCol="0">
                  <a:spAutoFit/>
                </a:bodyPr>
                <a:lstStyle/>
                <a:p>
                  <a:r>
                    <a:rPr lang="en-US" altLang="zh-CN" sz="2600" b="0" dirty="0" err="1" smtClean="0">
                      <a:latin typeface="Times New Roman" pitchFamily="18" charset="0"/>
                      <a:ea typeface="华文楷体" pitchFamily="2" charset="-122"/>
                    </a:rPr>
                    <a:t>s.t.</a:t>
                  </a:r>
                  <a:endParaRPr lang="zh-CN" altLang="en-US" sz="2600" b="0" dirty="0">
                    <a:latin typeface="Times New Roman" pitchFamily="18" charset="0"/>
                    <a:ea typeface="华文楷体" pitchFamily="2" charset="-122"/>
                  </a:endParaRPr>
                </a:p>
              </p:txBody>
            </p:sp>
            <mc:AlternateContent xmlns:mc="http://schemas.openxmlformats.org/markup-compatibility/2006" xmlns:a14="http://schemas.microsoft.com/office/drawing/2010/main">
              <mc:Choice Requires="a14">
                <p:sp>
                  <p:nvSpPr>
                    <p:cNvPr id="13" name="TextBox 12"/>
                    <p:cNvSpPr txBox="1"/>
                    <p:nvPr/>
                  </p:nvSpPr>
                  <p:spPr>
                    <a:xfrm>
                      <a:off x="3984718" y="2372666"/>
                      <a:ext cx="2171877" cy="8482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limLoc m:val="subSup"/>
                                <m:ctrlPr>
                                  <a:rPr lang="zh-CN" altLang="en-US" sz="2400" b="0" i="1" smtClean="0">
                                    <a:latin typeface="Cambria Math"/>
                                  </a:rPr>
                                </m:ctrlPr>
                              </m:naryPr>
                              <m:sub>
                                <m:r>
                                  <m:rPr>
                                    <m:brk m:alnAt="25"/>
                                  </m:rPr>
                                  <a:rPr lang="en-US" altLang="zh-CN" sz="2400" b="0" i="1" smtClean="0">
                                    <a:latin typeface="Cambria Math"/>
                                  </a:rPr>
                                  <m:t>𝑖</m:t>
                                </m:r>
                                <m:r>
                                  <a:rPr lang="en-US" altLang="zh-CN" sz="2400" b="0" i="1" smtClean="0">
                                    <a:latin typeface="Cambria Math"/>
                                  </a:rPr>
                                  <m:t>=1</m:t>
                                </m:r>
                              </m:sub>
                              <m:sup>
                                <m:r>
                                  <a:rPr lang="en-US" altLang="zh-CN" sz="2400" b="0" i="1" smtClean="0">
                                    <a:latin typeface="Cambria Math"/>
                                  </a:rPr>
                                  <m:t>𝑁</m:t>
                                </m:r>
                              </m:sup>
                              <m:e>
                                <m:sSub>
                                  <m:sSubPr>
                                    <m:ctrlPr>
                                      <a:rPr lang="en-US" altLang="zh-CN" sz="2400" b="0" i="1">
                                        <a:latin typeface="Cambria Math"/>
                                        <a:ea typeface="华文楷体" pitchFamily="2" charset="-122"/>
                                      </a:rPr>
                                    </m:ctrlPr>
                                  </m:sSubPr>
                                  <m:e>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sSub>
                                  <m:sSubPr>
                                    <m:ctrlPr>
                                      <a:rPr lang="en-US" altLang="zh-CN" sz="2400" b="0" i="1">
                                        <a:latin typeface="Cambria Math"/>
                                        <a:ea typeface="华文楷体" pitchFamily="2" charset="-122"/>
                                      </a:rPr>
                                    </m:ctrlPr>
                                  </m:sSubPr>
                                  <m:e>
                                    <m:r>
                                      <a:rPr lang="en-US" altLang="zh-CN" sz="2400" b="0" i="1">
                                        <a:latin typeface="Cambria Math"/>
                                        <a:ea typeface="华文楷体" pitchFamily="2" charset="-122"/>
                                      </a:rPr>
                                      <m:t>𝑦</m:t>
                                    </m:r>
                                  </m:e>
                                  <m:sub>
                                    <m:r>
                                      <a:rPr lang="en-US" altLang="zh-CN" sz="2400" b="0" i="1">
                                        <a:latin typeface="Cambria Math"/>
                                        <a:ea typeface="华文楷体" pitchFamily="2" charset="-122"/>
                                      </a:rPr>
                                      <m:t>𝑖</m:t>
                                    </m:r>
                                  </m:sub>
                                </m:sSub>
                              </m:e>
                            </m:nary>
                            <m:r>
                              <a:rPr lang="en-US" altLang="zh-CN" sz="2400" b="0" i="1" smtClean="0">
                                <a:latin typeface="Cambria Math"/>
                              </a:rPr>
                              <m:t>=0</m:t>
                            </m:r>
                          </m:oMath>
                        </m:oMathPara>
                      </a14:m>
                      <a:endParaRPr lang="zh-CN" altLang="en-US" sz="2400" b="0" dirty="0"/>
                    </a:p>
                  </p:txBody>
                </p:sp>
              </mc:Choice>
              <mc:Fallback xmlns="">
                <p:sp>
                  <p:nvSpPr>
                    <p:cNvPr id="13" name="TextBox 12"/>
                    <p:cNvSpPr txBox="1">
                      <a:spLocks noRot="1" noChangeAspect="1" noMove="1" noResize="1" noEditPoints="1" noAdjustHandles="1" noChangeArrowheads="1" noChangeShapeType="1" noTextEdit="1"/>
                    </p:cNvSpPr>
                    <p:nvPr/>
                  </p:nvSpPr>
                  <p:spPr>
                    <a:xfrm>
                      <a:off x="3984718" y="2372666"/>
                      <a:ext cx="2171877" cy="848246"/>
                    </a:xfrm>
                    <a:prstGeom prst="rect">
                      <a:avLst/>
                    </a:prstGeom>
                    <a:blipFill rotWithShape="1">
                      <a:blip r:embed="rId4"/>
                      <a:stretch>
                        <a:fillRect/>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1" name="矩形 10"/>
                  <p:cNvSpPr/>
                  <p:nvPr/>
                </p:nvSpPr>
                <p:spPr>
                  <a:xfrm>
                    <a:off x="3984718" y="3267484"/>
                    <a:ext cx="2250231" cy="461665"/>
                  </a:xfrm>
                  <a:prstGeom prst="rect">
                    <a:avLst/>
                  </a:prstGeom>
                </p:spPr>
                <p:txBody>
                  <a:bodyPr wrap="none">
                    <a:spAutoFit/>
                  </a:bodyPr>
                  <a:lstStyle/>
                  <a:p>
                    <a14:m>
                      <m:oMath xmlns:m="http://schemas.openxmlformats.org/officeDocument/2006/math">
                        <m:sSub>
                          <m:sSubPr>
                            <m:ctrlPr>
                              <a:rPr lang="en-US" altLang="zh-CN" sz="2400" b="0" i="1" smtClean="0">
                                <a:latin typeface="Cambria Math"/>
                                <a:ea typeface="华文楷体" pitchFamily="2" charset="-122"/>
                              </a:rPr>
                            </m:ctrlPr>
                          </m:sSubPr>
                          <m:e>
                            <m:r>
                              <a:rPr lang="en-US" altLang="zh-CN" sz="2400" b="0" i="1" smtClean="0">
                                <a:latin typeface="Cambria Math"/>
                                <a:ea typeface="华文楷体" pitchFamily="2" charset="-122"/>
                              </a:rPr>
                              <m:t>0</m:t>
                            </m:r>
                            <m:r>
                              <a:rPr lang="en-US" altLang="zh-CN" sz="2400" b="0" i="1" smtClean="0">
                                <a:latin typeface="Cambria Math"/>
                                <a:ea typeface="Cambria Math"/>
                              </a:rPr>
                              <m:t>≤</m:t>
                            </m:r>
                            <m:r>
                              <a:rPr lang="zh-CN" altLang="en-US" sz="2400" b="0" i="1">
                                <a:latin typeface="Cambria Math"/>
                                <a:ea typeface="华文楷体" pitchFamily="2" charset="-122"/>
                              </a:rPr>
                              <m:t>𝛼</m:t>
                            </m:r>
                          </m:e>
                          <m:sub>
                            <m:r>
                              <a:rPr lang="en-US" altLang="zh-CN" sz="2400" b="0" i="1">
                                <a:latin typeface="Cambria Math"/>
                                <a:ea typeface="华文楷体" pitchFamily="2" charset="-122"/>
                              </a:rPr>
                              <m:t>𝑖</m:t>
                            </m:r>
                          </m:sub>
                        </m:sSub>
                        <m:r>
                          <a:rPr lang="en-US" altLang="zh-CN" sz="2400" b="0" i="1">
                            <a:latin typeface="Cambria Math"/>
                            <a:ea typeface="Cambria Math"/>
                          </a:rPr>
                          <m:t>≤</m:t>
                        </m:r>
                        <m:r>
                          <a:rPr lang="en-US" altLang="zh-CN" sz="2400" b="0" i="1" smtClean="0">
                            <a:latin typeface="Cambria Math"/>
                            <a:ea typeface="Cambria Math"/>
                          </a:rPr>
                          <m:t>𝐶</m:t>
                        </m:r>
                      </m:oMath>
                    </a14:m>
                    <a:r>
                      <a:rPr lang="zh-CN" altLang="en-US" sz="2400" dirty="0" smtClean="0"/>
                      <a:t>，</a:t>
                    </a:r>
                    <a14:m>
                      <m:oMath xmlns:m="http://schemas.openxmlformats.org/officeDocument/2006/math">
                        <m:r>
                          <a:rPr lang="zh-CN" altLang="en-US" sz="2400" b="0" i="1" dirty="0">
                            <a:latin typeface="Cambria Math"/>
                          </a:rPr>
                          <m:t>∀</m:t>
                        </m:r>
                        <m:r>
                          <a:rPr lang="en-US" altLang="zh-CN" sz="2400" b="0" i="1" dirty="0">
                            <a:latin typeface="Cambria Math"/>
                          </a:rPr>
                          <m:t>𝑖</m:t>
                        </m:r>
                      </m:oMath>
                    </a14:m>
                    <a:endParaRPr lang="zh-CN" altLang="en-US" sz="2400" b="0" dirty="0"/>
                  </a:p>
                </p:txBody>
              </p:sp>
            </mc:Choice>
            <mc:Fallback xmlns="">
              <p:sp>
                <p:nvSpPr>
                  <p:cNvPr id="11" name="矩形 10"/>
                  <p:cNvSpPr>
                    <a:spLocks noRot="1" noChangeAspect="1" noMove="1" noResize="1" noEditPoints="1" noAdjustHandles="1" noChangeArrowheads="1" noChangeShapeType="1" noTextEdit="1"/>
                  </p:cNvSpPr>
                  <p:nvPr/>
                </p:nvSpPr>
                <p:spPr>
                  <a:xfrm>
                    <a:off x="3984718" y="3267484"/>
                    <a:ext cx="2250231" cy="461665"/>
                  </a:xfrm>
                  <a:prstGeom prst="rect">
                    <a:avLst/>
                  </a:prstGeom>
                  <a:blipFill rotWithShape="1">
                    <a:blip r:embed="rId5"/>
                    <a:stretch>
                      <a:fillRect l="-542" t="-14474" b="-25000"/>
                    </a:stretch>
                  </a:blipFill>
                </p:spPr>
                <p:txBody>
                  <a:bodyPr/>
                  <a:lstStyle/>
                  <a:p>
                    <a:r>
                      <a:rPr lang="zh-CN" altLang="en-US">
                        <a:noFill/>
                      </a:rPr>
                      <a:t> </a:t>
                    </a:r>
                  </a:p>
                </p:txBody>
              </p:sp>
            </mc:Fallback>
          </mc:AlternateContent>
        </p:grpSp>
      </p:grpSp>
      <p:grpSp>
        <p:nvGrpSpPr>
          <p:cNvPr id="14" name="组合 13"/>
          <p:cNvGrpSpPr/>
          <p:nvPr/>
        </p:nvGrpSpPr>
        <p:grpSpPr>
          <a:xfrm>
            <a:off x="5644464" y="4114800"/>
            <a:ext cx="4184542" cy="1128167"/>
            <a:chOff x="7739330" y="5047773"/>
            <a:chExt cx="4184542" cy="1128167"/>
          </a:xfrm>
        </p:grpSpPr>
        <mc:AlternateContent xmlns:mc="http://schemas.openxmlformats.org/markup-compatibility/2006" xmlns:a14="http://schemas.microsoft.com/office/drawing/2010/main">
          <mc:Choice Requires="a14">
            <p:sp>
              <p:nvSpPr>
                <p:cNvPr id="15" name="矩形 14"/>
                <p:cNvSpPr/>
                <p:nvPr/>
              </p:nvSpPr>
              <p:spPr>
                <a:xfrm>
                  <a:off x="7739330" y="5047773"/>
                  <a:ext cx="4184542" cy="1037207"/>
                </a:xfrm>
                <a:prstGeom prst="rect">
                  <a:avLst/>
                </a:prstGeom>
              </p:spPr>
              <p:txBody>
                <a:bodyPr wrap="none">
                  <a:spAutoFit/>
                </a:bodyPr>
                <a:lstStyle/>
                <a:p>
                  <a:pPr algn="just" eaLnBrk="1" hangingPunct="1">
                    <a:lnSpc>
                      <a:spcPct val="125000"/>
                    </a:lnSpc>
                  </a:pPr>
                  <a14:m>
                    <m:oMathPara xmlns:m="http://schemas.openxmlformats.org/officeDocument/2006/math">
                      <m:oMathParaPr>
                        <m:jc m:val="centerGroup"/>
                      </m:oMathParaPr>
                      <m:oMath xmlns:m="http://schemas.openxmlformats.org/officeDocument/2006/math">
                        <m:r>
                          <a:rPr lang="en-US" altLang="zh-CN" sz="2400" b="0" i="1" smtClean="0">
                            <a:latin typeface="Cambria Math"/>
                            <a:ea typeface="楷体_GB2312" pitchFamily="49" charset="-122"/>
                          </a:rPr>
                          <m:t>𝑓</m:t>
                        </m:r>
                        <m:d>
                          <m:dPr>
                            <m:ctrlPr>
                              <a:rPr lang="en-US" altLang="zh-CN" sz="2400" b="0" i="1">
                                <a:latin typeface="Cambria Math"/>
                                <a:ea typeface="楷体_GB2312" pitchFamily="49" charset="-122"/>
                              </a:rPr>
                            </m:ctrlPr>
                          </m:dPr>
                          <m:e>
                            <m:acc>
                              <m:accPr>
                                <m:chr m:val="⃗"/>
                                <m:ctrlPr>
                                  <a:rPr lang="en-US" altLang="zh-CN" sz="2400" b="0" i="1">
                                    <a:latin typeface="Cambria Math"/>
                                    <a:ea typeface="楷体_GB2312" pitchFamily="49" charset="-122"/>
                                  </a:rPr>
                                </m:ctrlPr>
                              </m:accPr>
                              <m:e>
                                <m:r>
                                  <a:rPr lang="en-US" altLang="zh-CN" sz="2400" b="0" i="1">
                                    <a:latin typeface="Cambria Math"/>
                                    <a:ea typeface="楷体_GB2312" pitchFamily="49" charset="-122"/>
                                  </a:rPr>
                                  <m:t>𝑥</m:t>
                                </m:r>
                              </m:e>
                            </m:acc>
                          </m:e>
                        </m:d>
                        <m:r>
                          <a:rPr lang="en-US" altLang="zh-CN" sz="2400" b="0" i="1">
                            <a:latin typeface="Cambria Math"/>
                            <a:ea typeface="楷体_GB2312" pitchFamily="49" charset="-122"/>
                          </a:rPr>
                          <m:t>=</m:t>
                        </m:r>
                        <m:nary>
                          <m:naryPr>
                            <m:chr m:val="∑"/>
                            <m:limLoc m:val="subSup"/>
                            <m:ctrlPr>
                              <a:rPr lang="en-US" altLang="zh-CN" sz="2400" b="0" i="1">
                                <a:latin typeface="Cambria Math"/>
                                <a:ea typeface="楷体_GB2312" pitchFamily="49" charset="-122"/>
                              </a:rPr>
                            </m:ctrlPr>
                          </m:naryPr>
                          <m:sub>
                            <m:r>
                              <m:rPr>
                                <m:brk m:alnAt="1"/>
                              </m:rPr>
                              <a:rPr lang="en-US" altLang="zh-CN" sz="2400" b="0" i="1">
                                <a:latin typeface="Cambria Math"/>
                                <a:ea typeface="楷体_GB2312" pitchFamily="49" charset="-122"/>
                              </a:rPr>
                              <m:t>𝑖</m:t>
                            </m:r>
                            <m:r>
                              <a:rPr lang="en-US" altLang="zh-CN" sz="2400" b="0" i="1">
                                <a:latin typeface="Cambria Math"/>
                                <a:ea typeface="楷体_GB2312" pitchFamily="49" charset="-122"/>
                              </a:rPr>
                              <m:t>=1</m:t>
                            </m:r>
                          </m:sub>
                          <m:sup>
                            <m:r>
                              <a:rPr lang="en-US" altLang="zh-CN" sz="2400" b="0" i="1">
                                <a:latin typeface="Cambria Math"/>
                                <a:ea typeface="楷体_GB2312" pitchFamily="49" charset="-122"/>
                              </a:rPr>
                              <m:t>𝑁</m:t>
                            </m:r>
                          </m:sup>
                          <m:e>
                            <m:sSub>
                              <m:sSubPr>
                                <m:ctrlPr>
                                  <a:rPr lang="en-US" altLang="zh-CN" sz="2400" b="0" i="1">
                                    <a:latin typeface="Cambria Math"/>
                                    <a:ea typeface="楷体_GB2312" pitchFamily="49" charset="-122"/>
                                  </a:rPr>
                                </m:ctrlPr>
                              </m:sSubPr>
                              <m:e>
                                <m:r>
                                  <a:rPr lang="zh-CN" altLang="en-US" sz="2400" b="0" i="1">
                                    <a:latin typeface="Cambria Math"/>
                                    <a:ea typeface="楷体_GB2312" pitchFamily="49" charset="-122"/>
                                  </a:rPr>
                                  <m:t>𝛼</m:t>
                                </m:r>
                              </m:e>
                              <m:sub>
                                <m:r>
                                  <a:rPr lang="en-US" altLang="zh-CN" sz="2400" b="0" i="1">
                                    <a:latin typeface="Cambria Math"/>
                                    <a:ea typeface="楷体_GB2312" pitchFamily="49" charset="-122"/>
                                  </a:rPr>
                                  <m:t>𝑖</m:t>
                                </m:r>
                              </m:sub>
                            </m:sSub>
                            <m:sSub>
                              <m:sSubPr>
                                <m:ctrlPr>
                                  <a:rPr lang="en-US" altLang="zh-CN" sz="2400" b="0" i="1">
                                    <a:latin typeface="Cambria Math"/>
                                    <a:ea typeface="楷体_GB2312" pitchFamily="49" charset="-122"/>
                                  </a:rPr>
                                </m:ctrlPr>
                              </m:sSubPr>
                              <m:e>
                                <m:r>
                                  <a:rPr lang="en-US" altLang="zh-CN" sz="2400" b="0" i="1">
                                    <a:latin typeface="Cambria Math"/>
                                    <a:ea typeface="楷体_GB2312" pitchFamily="49" charset="-122"/>
                                  </a:rPr>
                                  <m:t>𝑦</m:t>
                                </m:r>
                              </m:e>
                              <m:sub>
                                <m:r>
                                  <a:rPr lang="en-US" altLang="zh-CN" sz="2400" b="0" i="1">
                                    <a:latin typeface="Cambria Math"/>
                                    <a:ea typeface="楷体_GB2312" pitchFamily="49" charset="-122"/>
                                  </a:rPr>
                                  <m:t>𝑖</m:t>
                                </m:r>
                              </m:sub>
                            </m:sSub>
                            <m:r>
                              <a:rPr lang="el-GR" altLang="zh-CN" sz="2400" b="0" i="1">
                                <a:latin typeface="Cambria Math"/>
                                <a:ea typeface="Cambria Math"/>
                              </a:rPr>
                              <m:t>𝜅</m:t>
                            </m:r>
                            <m:d>
                              <m:dPr>
                                <m:ctrlPr>
                                  <a:rPr lang="el-GR" altLang="zh-CN" sz="2400" b="0" i="1">
                                    <a:latin typeface="Cambria Math"/>
                                    <a:ea typeface="Cambria Math"/>
                                  </a:rPr>
                                </m:ctrlPr>
                              </m:dPr>
                              <m:e>
                                <m:sSub>
                                  <m:sSubPr>
                                    <m:ctrlPr>
                                      <a:rPr lang="en-US" altLang="zh-CN" sz="2400" b="0" i="1">
                                        <a:latin typeface="Cambria Math"/>
                                        <a:ea typeface="华文楷体" pitchFamily="2" charset="-122"/>
                                      </a:rPr>
                                    </m:ctrlPr>
                                  </m:sSubPr>
                                  <m:e>
                                    <m:acc>
                                      <m:accPr>
                                        <m:chr m:val="⃗"/>
                                        <m:ctrlPr>
                                          <a:rPr lang="en-US" altLang="zh-CN" sz="2400" b="0" i="1">
                                            <a:latin typeface="Cambria Math"/>
                                            <a:ea typeface="华文楷体" pitchFamily="2" charset="-122"/>
                                          </a:rPr>
                                        </m:ctrlPr>
                                      </m:accPr>
                                      <m:e>
                                        <m:r>
                                          <a:rPr lang="en-US" altLang="zh-CN" sz="2400" b="0" i="1">
                                            <a:latin typeface="Cambria Math"/>
                                            <a:ea typeface="华文楷体" pitchFamily="2" charset="-122"/>
                                          </a:rPr>
                                          <m:t>𝑥</m:t>
                                        </m:r>
                                      </m:e>
                                    </m:acc>
                                  </m:e>
                                  <m:sub>
                                    <m:r>
                                      <a:rPr lang="en-US" altLang="zh-CN" sz="2400" b="0" i="1">
                                        <a:latin typeface="Cambria Math"/>
                                        <a:ea typeface="华文楷体" pitchFamily="2" charset="-122"/>
                                      </a:rPr>
                                      <m:t>𝑖</m:t>
                                    </m:r>
                                  </m:sub>
                                </m:sSub>
                                <m:r>
                                  <a:rPr lang="en-US" altLang="zh-CN" sz="2400" b="0" i="1">
                                    <a:latin typeface="Cambria Math"/>
                                    <a:ea typeface="华文楷体" pitchFamily="2" charset="-122"/>
                                  </a:rPr>
                                  <m:t>,</m:t>
                                </m:r>
                                <m:acc>
                                  <m:accPr>
                                    <m:chr m:val="⃗"/>
                                    <m:ctrlPr>
                                      <a:rPr lang="en-US" altLang="zh-CN" sz="2400" b="0" i="1" smtClean="0">
                                        <a:latin typeface="Cambria Math"/>
                                        <a:ea typeface="华文楷体" pitchFamily="2" charset="-122"/>
                                      </a:rPr>
                                    </m:ctrlPr>
                                  </m:accPr>
                                  <m:e>
                                    <m:r>
                                      <a:rPr lang="en-US" altLang="zh-CN" sz="2400" b="0" i="1" smtClean="0">
                                        <a:latin typeface="Cambria Math"/>
                                        <a:ea typeface="华文楷体" pitchFamily="2" charset="-122"/>
                                      </a:rPr>
                                      <m:t>𝑥</m:t>
                                    </m:r>
                                  </m:e>
                                </m:acc>
                                <m:r>
                                  <a:rPr lang="en-US" altLang="zh-CN" sz="2400" b="0" i="1" smtClean="0">
                                    <a:latin typeface="Cambria Math"/>
                                    <a:ea typeface="华文楷体" pitchFamily="2" charset="-122"/>
                                  </a:rPr>
                                  <m:t> </m:t>
                                </m:r>
                              </m:e>
                            </m:d>
                          </m:e>
                        </m:nary>
                        <m:r>
                          <a:rPr lang="en-US" altLang="zh-CN" sz="2400" b="0" i="1">
                            <a:latin typeface="Cambria Math"/>
                            <a:ea typeface="楷体_GB2312" pitchFamily="49" charset="-122"/>
                          </a:rPr>
                          <m:t>+</m:t>
                        </m:r>
                        <m:r>
                          <a:rPr lang="en-US" altLang="zh-CN" sz="2400" b="0" i="1">
                            <a:latin typeface="Cambria Math"/>
                            <a:ea typeface="楷体_GB2312" pitchFamily="49" charset="-122"/>
                          </a:rPr>
                          <m:t>𝑏</m:t>
                        </m:r>
                      </m:oMath>
                    </m:oMathPara>
                  </a14:m>
                  <a:endParaRPr lang="zh-CN" altLang="en-US" sz="2400" b="0" dirty="0">
                    <a:latin typeface="Times New Roman" pitchFamily="18" charset="0"/>
                    <a:ea typeface="华文楷体" pitchFamily="2" charset="-122"/>
                  </a:endParaRPr>
                </a:p>
              </p:txBody>
            </p:sp>
          </mc:Choice>
          <mc:Fallback xmlns="">
            <p:sp>
              <p:nvSpPr>
                <p:cNvPr id="15" name="矩形 14"/>
                <p:cNvSpPr>
                  <a:spLocks noRot="1" noChangeAspect="1" noMove="1" noResize="1" noEditPoints="1" noAdjustHandles="1" noChangeArrowheads="1" noChangeShapeType="1" noTextEdit="1"/>
                </p:cNvSpPr>
                <p:nvPr/>
              </p:nvSpPr>
              <p:spPr>
                <a:xfrm>
                  <a:off x="7739330" y="5047773"/>
                  <a:ext cx="4184542" cy="1037207"/>
                </a:xfrm>
                <a:prstGeom prst="rect">
                  <a:avLst/>
                </a:prstGeom>
                <a:blipFill rotWithShape="1">
                  <a:blip r:embed="rId6"/>
                  <a:stretch>
                    <a:fillRect/>
                  </a:stretch>
                </a:blipFill>
              </p:spPr>
              <p:txBody>
                <a:bodyPr/>
                <a:lstStyle/>
                <a:p>
                  <a:r>
                    <a:rPr lang="zh-CN" altLang="en-US">
                      <a:noFill/>
                    </a:rPr>
                    <a:t> </a:t>
                  </a:r>
                </a:p>
              </p:txBody>
            </p:sp>
          </mc:Fallback>
        </mc:AlternateContent>
        <p:sp>
          <p:nvSpPr>
            <p:cNvPr id="16" name="矩形 15"/>
            <p:cNvSpPr/>
            <p:nvPr/>
          </p:nvSpPr>
          <p:spPr bwMode="auto">
            <a:xfrm>
              <a:off x="7739330" y="5281121"/>
              <a:ext cx="4184542" cy="894819"/>
            </a:xfrm>
            <a:prstGeom prst="rect">
              <a:avLst/>
            </a:prstGeom>
            <a:noFill/>
            <a:ln w="28575" cap="flat" cmpd="sng" algn="ctr">
              <a:solidFill>
                <a:schemeClr val="accent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chemeClr val="tx1"/>
                </a:solidFill>
                <a:effectLst/>
                <a:latin typeface="Arial" panose="020B0604020202020204" pitchFamily="34" charset="0"/>
              </a:endParaRPr>
            </a:p>
          </p:txBody>
        </p:sp>
      </p:grpSp>
    </p:spTree>
    <p:extLst>
      <p:ext uri="{BB962C8B-B14F-4D97-AF65-F5344CB8AC3E}">
        <p14:creationId xmlns:p14="http://schemas.microsoft.com/office/powerpoint/2010/main" val="8336747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zh-CN" altLang="en-US" sz="4000" b="1" smtClean="0">
                <a:ea typeface="微软雅黑" panose="020B0503020204020204" pitchFamily="34" charset="-122"/>
              </a:rPr>
              <a:t>经典核函数</a:t>
            </a:r>
          </a:p>
        </p:txBody>
      </p:sp>
      <mc:AlternateContent xmlns:mc="http://schemas.openxmlformats.org/markup-compatibility/2006" xmlns:a14="http://schemas.microsoft.com/office/drawing/2010/main">
        <mc:Choice Requires="a14">
          <p:sp>
            <p:nvSpPr>
              <p:cNvPr id="33796" name="Rectangle 3"/>
              <p:cNvSpPr>
                <a:spLocks noChangeArrowheads="1"/>
              </p:cNvSpPr>
              <p:nvPr/>
            </p:nvSpPr>
            <p:spPr bwMode="auto">
              <a:xfrm>
                <a:off x="507934" y="1352550"/>
                <a:ext cx="10971372" cy="502920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lstStyle>
                <a:lvl1pPr marL="342900" indent="-342900">
                  <a:spcBef>
                    <a:spcPct val="20000"/>
                  </a:spcBef>
                  <a:buClr>
                    <a:schemeClr val="tx2"/>
                  </a:buClr>
                  <a:buFont typeface="Wingdings" panose="05000000000000000000" pitchFamily="2" charset="2"/>
                  <a:buChar char="v"/>
                  <a:defRPr sz="28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600">
                    <a:solidFill>
                      <a:schemeClr val="tx1"/>
                    </a:solidFill>
                    <a:latin typeface="Arial" panose="020B0604020202020204" pitchFamily="34" charset="0"/>
                  </a:defRPr>
                </a:lvl2pPr>
                <a:lvl3pPr marL="1143000" indent="-228600">
                  <a:spcBef>
                    <a:spcPct val="20000"/>
                  </a:spcBef>
                  <a:buClr>
                    <a:schemeClr val="accent2"/>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50000"/>
                  </a:lnSpc>
                </a:pPr>
                <a:r>
                  <a:rPr lang="zh-CN" altLang="en-US" b="0" dirty="0" smtClean="0">
                    <a:latin typeface="Times New Roman" panose="02020603050405020304" pitchFamily="18" charset="0"/>
                    <a:ea typeface="华文楷体" pitchFamily="2" charset="-122"/>
                  </a:rPr>
                  <a:t>线性核函数：</a:t>
                </a:r>
                <a:r>
                  <a:rPr lang="el-GR" altLang="zh-CN" b="0" dirty="0">
                    <a:latin typeface="Times New Roman" pitchFamily="18" charset="0"/>
                    <a:ea typeface="华文楷体" pitchFamily="2" charset="-122"/>
                  </a:rPr>
                  <a:t> </a:t>
                </a:r>
                <a14:m>
                  <m:oMath xmlns:m="http://schemas.openxmlformats.org/officeDocument/2006/math">
                    <m:r>
                      <a:rPr lang="el-GR" altLang="zh-CN" b="0" i="1">
                        <a:latin typeface="Cambria Math"/>
                        <a:ea typeface="Cambria Math"/>
                      </a:rPr>
                      <m:t>𝜅</m:t>
                    </m:r>
                    <m:d>
                      <m:dPr>
                        <m:ctrlPr>
                          <a:rPr lang="el-GR" altLang="zh-CN" b="0" i="1">
                            <a:latin typeface="Cambria Math"/>
                            <a:ea typeface="Cambria Math"/>
                          </a:rPr>
                        </m:ctrlPr>
                      </m:dPr>
                      <m:e>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Sub>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e>
                    </m:d>
                    <m:sSubSup>
                      <m:sSubSupPr>
                        <m:ctrlPr>
                          <a:rPr lang="en-US" altLang="zh-CN" b="0" i="1">
                            <a:latin typeface="Cambria Math"/>
                            <a:ea typeface="华文楷体" pitchFamily="2" charset="-122"/>
                          </a:rPr>
                        </m:ctrlPr>
                      </m:sSubSupPr>
                      <m:e>
                        <m:r>
                          <a:rPr lang="en-US" altLang="zh-CN" b="0" i="1">
                            <a:latin typeface="Cambria Math"/>
                            <a:ea typeface="华文楷体" pitchFamily="2" charset="-122"/>
                          </a:rPr>
                          <m:t>=</m:t>
                        </m:r>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up>
                        <m:r>
                          <m:rPr>
                            <m:sty m:val="p"/>
                          </m:rPr>
                          <a:rPr lang="en-US" altLang="zh-CN" b="0">
                            <a:latin typeface="Cambria Math"/>
                            <a:ea typeface="华文楷体" pitchFamily="2" charset="-122"/>
                          </a:rPr>
                          <m:t>T</m:t>
                        </m:r>
                      </m:sup>
                    </m:sSubSup>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oMath>
                </a14:m>
                <a:endParaRPr lang="en-US" altLang="zh-CN" b="0" dirty="0">
                  <a:latin typeface="Times New Roman" panose="02020603050405020304" pitchFamily="18" charset="0"/>
                  <a:ea typeface="华文楷体" pitchFamily="2" charset="-122"/>
                </a:endParaRPr>
              </a:p>
              <a:p>
                <a:pPr eaLnBrk="1" hangingPunct="1">
                  <a:lnSpc>
                    <a:spcPct val="150000"/>
                  </a:lnSpc>
                </a:pPr>
                <a:r>
                  <a:rPr lang="zh-CN" altLang="en-US" b="0" dirty="0">
                    <a:latin typeface="Times New Roman" panose="02020603050405020304" pitchFamily="18" charset="0"/>
                    <a:ea typeface="华文楷体" pitchFamily="2" charset="-122"/>
                  </a:rPr>
                  <a:t>多项式核函数</a:t>
                </a:r>
                <a:r>
                  <a:rPr lang="zh-CN" altLang="en-US" b="0" dirty="0" smtClean="0">
                    <a:latin typeface="Times New Roman" panose="02020603050405020304" pitchFamily="18" charset="0"/>
                    <a:ea typeface="华文楷体" pitchFamily="2" charset="-122"/>
                  </a:rPr>
                  <a:t>：</a:t>
                </a:r>
                <a:r>
                  <a:rPr lang="el-GR" altLang="zh-CN" b="0" dirty="0">
                    <a:latin typeface="Times New Roman" pitchFamily="18" charset="0"/>
                    <a:ea typeface="华文楷体" pitchFamily="2" charset="-122"/>
                  </a:rPr>
                  <a:t> </a:t>
                </a:r>
                <a14:m>
                  <m:oMath xmlns:m="http://schemas.openxmlformats.org/officeDocument/2006/math">
                    <m:r>
                      <a:rPr lang="el-GR" altLang="zh-CN" b="0" i="1">
                        <a:latin typeface="Cambria Math"/>
                        <a:ea typeface="Cambria Math"/>
                      </a:rPr>
                      <m:t>𝜅</m:t>
                    </m:r>
                    <m:d>
                      <m:dPr>
                        <m:ctrlPr>
                          <a:rPr lang="el-GR" altLang="zh-CN" b="0" i="1">
                            <a:latin typeface="Cambria Math"/>
                            <a:ea typeface="Cambria Math"/>
                          </a:rPr>
                        </m:ctrlPr>
                      </m:dPr>
                      <m:e>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Sub>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e>
                    </m:d>
                    <m:r>
                      <a:rPr lang="en-US" altLang="zh-CN" b="0" i="1" smtClean="0">
                        <a:latin typeface="Cambria Math"/>
                        <a:ea typeface="华文楷体" pitchFamily="2" charset="-122"/>
                      </a:rPr>
                      <m:t>=</m:t>
                    </m:r>
                    <m:sSup>
                      <m:sSupPr>
                        <m:ctrlPr>
                          <a:rPr lang="en-US" altLang="zh-CN" b="0" i="1">
                            <a:latin typeface="Cambria Math"/>
                            <a:ea typeface="华文楷体" pitchFamily="2" charset="-122"/>
                          </a:rPr>
                        </m:ctrlPr>
                      </m:sSupPr>
                      <m:e>
                        <m:d>
                          <m:dPr>
                            <m:ctrlPr>
                              <a:rPr lang="en-US" altLang="zh-CN" b="0" i="1">
                                <a:latin typeface="Cambria Math"/>
                                <a:ea typeface="华文楷体" pitchFamily="2" charset="-122"/>
                              </a:rPr>
                            </m:ctrlPr>
                          </m:dPr>
                          <m:e>
                            <m:sSubSup>
                              <m:sSubSupPr>
                                <m:ctrlPr>
                                  <a:rPr lang="en-US" altLang="zh-CN" b="0" i="1">
                                    <a:latin typeface="Cambria Math"/>
                                    <a:ea typeface="华文楷体" pitchFamily="2" charset="-122"/>
                                  </a:rPr>
                                </m:ctrlPr>
                              </m:sSubSupPr>
                              <m:e>
                                <m:r>
                                  <a:rPr lang="en-US" altLang="zh-CN" b="0" i="1">
                                    <a:latin typeface="Cambria Math"/>
                                    <a:ea typeface="华文楷体" pitchFamily="2" charset="-122"/>
                                  </a:rPr>
                                  <m:t>1+</m:t>
                                </m:r>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up>
                                <m:r>
                                  <m:rPr>
                                    <m:sty m:val="p"/>
                                  </m:rPr>
                                  <a:rPr lang="en-US" altLang="zh-CN" b="0">
                                    <a:latin typeface="Cambria Math"/>
                                    <a:ea typeface="华文楷体" pitchFamily="2" charset="-122"/>
                                  </a:rPr>
                                  <m:t>T</m:t>
                                </m:r>
                              </m:sup>
                            </m:sSubSup>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e>
                        </m:d>
                      </m:e>
                      <m:sup>
                        <m:r>
                          <a:rPr lang="en-US" altLang="zh-CN" b="0" i="1">
                            <a:latin typeface="Cambria Math"/>
                            <a:ea typeface="华文楷体" pitchFamily="2" charset="-122"/>
                          </a:rPr>
                          <m:t>𝑝</m:t>
                        </m:r>
                      </m:sup>
                    </m:sSup>
                  </m:oMath>
                </a14:m>
                <a:endParaRPr lang="en-US" altLang="zh-CN" b="0" dirty="0" smtClean="0">
                  <a:latin typeface="Times New Roman" panose="02020603050405020304" pitchFamily="18" charset="0"/>
                  <a:ea typeface="华文楷体" pitchFamily="2" charset="-122"/>
                </a:endParaRPr>
              </a:p>
              <a:p>
                <a:pPr eaLnBrk="1" hangingPunct="1">
                  <a:lnSpc>
                    <a:spcPct val="150000"/>
                  </a:lnSpc>
                </a:pPr>
                <a:r>
                  <a:rPr lang="zh-CN" altLang="en-US" b="0" dirty="0" smtClean="0">
                    <a:latin typeface="Times New Roman" panose="02020603050405020304" pitchFamily="18" charset="0"/>
                    <a:ea typeface="华文楷体" pitchFamily="2" charset="-122"/>
                  </a:rPr>
                  <a:t>高斯</a:t>
                </a:r>
                <a:r>
                  <a:rPr lang="zh-CN" altLang="en-US" b="0" dirty="0">
                    <a:latin typeface="Times New Roman" panose="02020603050405020304" pitchFamily="18" charset="0"/>
                    <a:ea typeface="华文楷体" pitchFamily="2" charset="-122"/>
                  </a:rPr>
                  <a:t>核函数（径向基（</a:t>
                </a:r>
                <a:r>
                  <a:rPr lang="en-US" altLang="zh-CN" b="0" dirty="0">
                    <a:latin typeface="Times New Roman" panose="02020603050405020304" pitchFamily="18" charset="0"/>
                    <a:ea typeface="华文楷体" pitchFamily="2" charset="-122"/>
                  </a:rPr>
                  <a:t>RBF</a:t>
                </a:r>
                <a:r>
                  <a:rPr lang="zh-CN" altLang="en-US" b="0" dirty="0">
                    <a:latin typeface="Times New Roman" panose="02020603050405020304" pitchFamily="18" charset="0"/>
                    <a:ea typeface="华文楷体" pitchFamily="2" charset="-122"/>
                  </a:rPr>
                  <a:t>）核函数）：</a:t>
                </a:r>
                <a:endParaRPr lang="en-US" altLang="zh-CN" b="0" dirty="0">
                  <a:latin typeface="Times New Roman" panose="02020603050405020304" pitchFamily="18" charset="0"/>
                  <a:ea typeface="华文楷体" pitchFamily="2" charset="-122"/>
                </a:endParaRPr>
              </a:p>
              <a:p>
                <a:pPr marL="0" indent="0" eaLnBrk="1" hangingPunct="1">
                  <a:lnSpc>
                    <a:spcPct val="150000"/>
                  </a:lnSpc>
                  <a:buNone/>
                </a:pPr>
                <a14:m>
                  <m:oMathPara xmlns:m="http://schemas.openxmlformats.org/officeDocument/2006/math">
                    <m:oMathParaPr>
                      <m:jc m:val="centerGroup"/>
                    </m:oMathParaPr>
                    <m:oMath xmlns:m="http://schemas.openxmlformats.org/officeDocument/2006/math">
                      <m:r>
                        <a:rPr lang="el-GR" altLang="zh-CN" b="0" i="1">
                          <a:latin typeface="Cambria Math"/>
                          <a:ea typeface="Cambria Math"/>
                        </a:rPr>
                        <m:t>𝜅</m:t>
                      </m:r>
                      <m:d>
                        <m:dPr>
                          <m:ctrlPr>
                            <a:rPr lang="el-GR" altLang="zh-CN" b="0" i="1">
                              <a:latin typeface="Cambria Math"/>
                              <a:ea typeface="Cambria Math"/>
                            </a:rPr>
                          </m:ctrlPr>
                        </m:dPr>
                        <m:e>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Sub>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e>
                      </m:d>
                      <m:r>
                        <a:rPr lang="en-US" altLang="zh-CN" b="0" i="1" smtClean="0">
                          <a:latin typeface="Cambria Math"/>
                          <a:ea typeface="华文楷体" pitchFamily="2" charset="-122"/>
                        </a:rPr>
                        <m:t>=</m:t>
                      </m:r>
                      <m:r>
                        <m:rPr>
                          <m:sty m:val="p"/>
                        </m:rPr>
                        <a:rPr lang="en-US" altLang="zh-CN" b="0" i="0" smtClean="0">
                          <a:latin typeface="Cambria Math"/>
                          <a:ea typeface="华文楷体" pitchFamily="2" charset="-122"/>
                        </a:rPr>
                        <m:t>exp</m:t>
                      </m:r>
                      <m:d>
                        <m:dPr>
                          <m:ctrlPr>
                            <a:rPr lang="en-US" altLang="zh-CN" b="0" i="1" smtClean="0">
                              <a:latin typeface="Cambria Math"/>
                              <a:ea typeface="华文楷体" pitchFamily="2" charset="-122"/>
                            </a:rPr>
                          </m:ctrlPr>
                        </m:dPr>
                        <m:e>
                          <m:r>
                            <a:rPr lang="en-US" altLang="zh-CN" b="0" i="1" smtClean="0">
                              <a:latin typeface="Cambria Math"/>
                              <a:ea typeface="华文楷体" pitchFamily="2" charset="-122"/>
                            </a:rPr>
                            <m:t>−</m:t>
                          </m:r>
                          <m:f>
                            <m:fPr>
                              <m:ctrlPr>
                                <a:rPr lang="en-US" altLang="zh-CN" b="0" i="1" smtClean="0">
                                  <a:latin typeface="Cambria Math"/>
                                  <a:ea typeface="华文楷体" pitchFamily="2" charset="-122"/>
                                </a:rPr>
                              </m:ctrlPr>
                            </m:fPr>
                            <m:num>
                              <m:sSup>
                                <m:sSupPr>
                                  <m:ctrlPr>
                                    <a:rPr lang="en-US" altLang="zh-CN" b="0" i="1" smtClean="0">
                                      <a:latin typeface="Cambria Math"/>
                                      <a:ea typeface="华文楷体" pitchFamily="2" charset="-122"/>
                                    </a:rPr>
                                  </m:ctrlPr>
                                </m:sSupPr>
                                <m:e>
                                  <m:d>
                                    <m:dPr>
                                      <m:begChr m:val="‖"/>
                                      <m:endChr m:val="‖"/>
                                      <m:ctrlPr>
                                        <a:rPr lang="en-US" altLang="zh-CN" b="0" i="1">
                                          <a:latin typeface="Cambria Math"/>
                                          <a:ea typeface="华文楷体" pitchFamily="2" charset="-122"/>
                                        </a:rPr>
                                      </m:ctrlPr>
                                    </m:dPr>
                                    <m:e>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Sub>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e>
                                  </m:d>
                                </m:e>
                                <m:sup>
                                  <m:r>
                                    <a:rPr lang="en-US" altLang="zh-CN" b="0" i="1" smtClean="0">
                                      <a:latin typeface="Cambria Math"/>
                                      <a:ea typeface="华文楷体" pitchFamily="2" charset="-122"/>
                                    </a:rPr>
                                    <m:t>2</m:t>
                                  </m:r>
                                </m:sup>
                              </m:sSup>
                            </m:num>
                            <m:den>
                              <m:r>
                                <a:rPr lang="en-US" altLang="zh-CN" b="0" i="1" smtClean="0">
                                  <a:latin typeface="Cambria Math"/>
                                  <a:ea typeface="华文楷体" pitchFamily="2" charset="-122"/>
                                </a:rPr>
                                <m:t>2</m:t>
                              </m:r>
                              <m:sSup>
                                <m:sSupPr>
                                  <m:ctrlPr>
                                    <a:rPr lang="en-US" altLang="zh-CN" b="0" i="1" smtClean="0">
                                      <a:latin typeface="Cambria Math"/>
                                      <a:ea typeface="华文楷体" pitchFamily="2" charset="-122"/>
                                    </a:rPr>
                                  </m:ctrlPr>
                                </m:sSupPr>
                                <m:e>
                                  <m:r>
                                    <a:rPr lang="zh-CN" altLang="en-US" b="0" i="1" smtClean="0">
                                      <a:latin typeface="Cambria Math"/>
                                      <a:ea typeface="华文楷体" pitchFamily="2" charset="-122"/>
                                    </a:rPr>
                                    <m:t>𝜎</m:t>
                                  </m:r>
                                </m:e>
                                <m:sup>
                                  <m:r>
                                    <a:rPr lang="en-US" altLang="zh-CN" b="0" i="1" smtClean="0">
                                      <a:latin typeface="Cambria Math"/>
                                      <a:ea typeface="华文楷体" pitchFamily="2" charset="-122"/>
                                    </a:rPr>
                                    <m:t>2</m:t>
                                  </m:r>
                                </m:sup>
                              </m:sSup>
                            </m:den>
                          </m:f>
                        </m:e>
                      </m:d>
                    </m:oMath>
                  </m:oMathPara>
                </a14:m>
                <a:endParaRPr lang="en-US" altLang="zh-CN" b="0" dirty="0">
                  <a:latin typeface="Times New Roman" panose="02020603050405020304" pitchFamily="18" charset="0"/>
                  <a:ea typeface="华文楷体" pitchFamily="2" charset="-122"/>
                </a:endParaRPr>
              </a:p>
              <a:p>
                <a:pPr eaLnBrk="1" hangingPunct="1">
                  <a:lnSpc>
                    <a:spcPct val="150000"/>
                  </a:lnSpc>
                </a:pPr>
                <a:r>
                  <a:rPr lang="en-US" altLang="zh-CN" b="0" dirty="0" smtClean="0">
                    <a:latin typeface="Times New Roman" panose="02020603050405020304" pitchFamily="18" charset="0"/>
                    <a:ea typeface="华文楷体" pitchFamily="2" charset="-122"/>
                  </a:rPr>
                  <a:t>Sigmoid</a:t>
                </a:r>
                <a:r>
                  <a:rPr lang="zh-CN" altLang="en-US" b="0" dirty="0">
                    <a:latin typeface="Times New Roman" panose="02020603050405020304" pitchFamily="18" charset="0"/>
                    <a:ea typeface="华文楷体" pitchFamily="2" charset="-122"/>
                  </a:rPr>
                  <a:t>核函数：</a:t>
                </a:r>
                <a14:m>
                  <m:oMath xmlns:m="http://schemas.openxmlformats.org/officeDocument/2006/math">
                    <m:r>
                      <a:rPr lang="el-GR" altLang="zh-CN" b="0" i="1">
                        <a:latin typeface="Cambria Math"/>
                        <a:ea typeface="Cambria Math"/>
                      </a:rPr>
                      <m:t>𝜅</m:t>
                    </m:r>
                    <m:d>
                      <m:dPr>
                        <m:ctrlPr>
                          <a:rPr lang="el-GR" altLang="zh-CN" b="0" i="1">
                            <a:latin typeface="Cambria Math"/>
                            <a:ea typeface="Cambria Math"/>
                          </a:rPr>
                        </m:ctrlPr>
                      </m:dPr>
                      <m:e>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Sub>
                        <m:r>
                          <a:rPr lang="en-US" altLang="zh-CN" b="0" i="1">
                            <a:latin typeface="Cambria Math"/>
                            <a:ea typeface="华文楷体" pitchFamily="2" charset="-122"/>
                          </a:rPr>
                          <m:t>,</m:t>
                        </m:r>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e>
                    </m:d>
                    <m:r>
                      <a:rPr lang="en-US" altLang="zh-CN" b="0" i="1">
                        <a:latin typeface="Cambria Math"/>
                        <a:ea typeface="华文楷体" pitchFamily="2" charset="-122"/>
                      </a:rPr>
                      <m:t>=</m:t>
                    </m:r>
                    <m:r>
                      <m:rPr>
                        <m:sty m:val="p"/>
                      </m:rPr>
                      <a:rPr lang="en-US" altLang="zh-CN" b="0" i="0" smtClean="0">
                        <a:latin typeface="Cambria Math"/>
                        <a:ea typeface="华文楷体" pitchFamily="2" charset="-122"/>
                      </a:rPr>
                      <m:t>tanh</m:t>
                    </m:r>
                    <m:d>
                      <m:dPr>
                        <m:ctrlPr>
                          <a:rPr lang="en-US" altLang="zh-CN" b="0" i="1" smtClean="0">
                            <a:latin typeface="Cambria Math"/>
                            <a:ea typeface="华文楷体" pitchFamily="2" charset="-122"/>
                          </a:rPr>
                        </m:ctrlPr>
                      </m:dPr>
                      <m:e>
                        <m:sSubSup>
                          <m:sSubSupPr>
                            <m:ctrlPr>
                              <a:rPr lang="en-US" altLang="zh-CN" b="0" i="1">
                                <a:latin typeface="Cambria Math"/>
                                <a:ea typeface="华文楷体" pitchFamily="2" charset="-122"/>
                              </a:rPr>
                            </m:ctrlPr>
                          </m:sSubSupPr>
                          <m:e>
                            <m:sSub>
                              <m:sSubPr>
                                <m:ctrlPr>
                                  <a:rPr lang="en-US" altLang="zh-CN" b="0" i="1" smtClean="0">
                                    <a:latin typeface="Cambria Math"/>
                                    <a:ea typeface="华文楷体" pitchFamily="2" charset="-122"/>
                                  </a:rPr>
                                </m:ctrlPr>
                              </m:sSubPr>
                              <m:e>
                                <m:r>
                                  <a:rPr lang="zh-CN" altLang="en-US" b="0" i="1" smtClean="0">
                                    <a:latin typeface="Cambria Math"/>
                                    <a:ea typeface="华文楷体" pitchFamily="2" charset="-122"/>
                                  </a:rPr>
                                  <m:t>𝛽</m:t>
                                </m:r>
                              </m:e>
                              <m:sub>
                                <m:r>
                                  <a:rPr lang="en-US" altLang="zh-CN" b="0" i="1" smtClean="0">
                                    <a:latin typeface="Cambria Math"/>
                                    <a:ea typeface="华文楷体" pitchFamily="2" charset="-122"/>
                                  </a:rPr>
                                  <m:t>0</m:t>
                                </m:r>
                              </m:sub>
                            </m:sSub>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𝑖</m:t>
                            </m:r>
                          </m:sub>
                          <m:sup>
                            <m:r>
                              <m:rPr>
                                <m:sty m:val="p"/>
                              </m:rPr>
                              <a:rPr lang="en-US" altLang="zh-CN" b="0">
                                <a:latin typeface="Cambria Math"/>
                                <a:ea typeface="华文楷体" pitchFamily="2" charset="-122"/>
                              </a:rPr>
                              <m:t>T</m:t>
                            </m:r>
                          </m:sup>
                        </m:sSubSup>
                        <m:sSub>
                          <m:sSubPr>
                            <m:ctrlPr>
                              <a:rPr lang="en-US" altLang="zh-CN" b="0" i="1">
                                <a:latin typeface="Cambria Math"/>
                                <a:ea typeface="华文楷体" pitchFamily="2" charset="-122"/>
                              </a:rPr>
                            </m:ctrlPr>
                          </m:sSubPr>
                          <m:e>
                            <m:acc>
                              <m:accPr>
                                <m:chr m:val="⃗"/>
                                <m:ctrlPr>
                                  <a:rPr lang="en-US" altLang="zh-CN" b="0" i="1">
                                    <a:latin typeface="Cambria Math"/>
                                    <a:ea typeface="华文楷体" pitchFamily="2" charset="-122"/>
                                  </a:rPr>
                                </m:ctrlPr>
                              </m:accPr>
                              <m:e>
                                <m:r>
                                  <a:rPr lang="en-US" altLang="zh-CN" b="0" i="1">
                                    <a:latin typeface="Cambria Math"/>
                                    <a:ea typeface="华文楷体" pitchFamily="2" charset="-122"/>
                                  </a:rPr>
                                  <m:t>𝑥</m:t>
                                </m:r>
                              </m:e>
                            </m:acc>
                          </m:e>
                          <m:sub>
                            <m:r>
                              <a:rPr lang="en-US" altLang="zh-CN" b="0" i="1">
                                <a:latin typeface="Cambria Math"/>
                                <a:ea typeface="华文楷体" pitchFamily="2" charset="-122"/>
                              </a:rPr>
                              <m:t>𝑗</m:t>
                            </m:r>
                          </m:sub>
                        </m:sSub>
                        <m:r>
                          <a:rPr lang="en-US" altLang="zh-CN" b="0" i="1" smtClean="0">
                            <a:latin typeface="Cambria Math"/>
                            <a:ea typeface="华文楷体" pitchFamily="2" charset="-122"/>
                          </a:rPr>
                          <m:t>+</m:t>
                        </m:r>
                        <m:sSub>
                          <m:sSubPr>
                            <m:ctrlPr>
                              <a:rPr lang="en-US" altLang="zh-CN" b="0" i="1" smtClean="0">
                                <a:latin typeface="Cambria Math"/>
                                <a:ea typeface="华文楷体" pitchFamily="2" charset="-122"/>
                              </a:rPr>
                            </m:ctrlPr>
                          </m:sSubPr>
                          <m:e>
                            <m:r>
                              <a:rPr lang="zh-CN" altLang="en-US" b="0" i="1" smtClean="0">
                                <a:latin typeface="Cambria Math"/>
                                <a:ea typeface="华文楷体" pitchFamily="2" charset="-122"/>
                              </a:rPr>
                              <m:t>𝛽</m:t>
                            </m:r>
                          </m:e>
                          <m:sub>
                            <m:r>
                              <a:rPr lang="en-US" altLang="zh-CN" b="0" i="1" smtClean="0">
                                <a:latin typeface="Cambria Math"/>
                                <a:ea typeface="华文楷体" pitchFamily="2" charset="-122"/>
                              </a:rPr>
                              <m:t>1</m:t>
                            </m:r>
                          </m:sub>
                        </m:sSub>
                      </m:e>
                    </m:d>
                  </m:oMath>
                </a14:m>
                <a:endParaRPr lang="en-US" altLang="zh-CN" b="0" dirty="0">
                  <a:latin typeface="Times New Roman" panose="02020603050405020304" pitchFamily="18" charset="0"/>
                  <a:ea typeface="华文楷体" pitchFamily="2" charset="-122"/>
                </a:endParaRPr>
              </a:p>
            </p:txBody>
          </p:sp>
        </mc:Choice>
        <mc:Fallback xmlns="">
          <p:sp>
            <p:nvSpPr>
              <p:cNvPr id="33796" name="Rectangle 3"/>
              <p:cNvSpPr>
                <a:spLocks noRot="1" noChangeAspect="1" noMove="1" noResize="1" noEditPoints="1" noAdjustHandles="1" noChangeArrowheads="1" noChangeShapeType="1" noTextEdit="1"/>
              </p:cNvSpPr>
              <p:nvPr/>
            </p:nvSpPr>
            <p:spPr bwMode="auto">
              <a:xfrm>
                <a:off x="507934" y="1352550"/>
                <a:ext cx="10971372" cy="5029200"/>
              </a:xfrm>
              <a:prstGeom prst="rect">
                <a:avLst/>
              </a:prstGeom>
              <a:blipFill rotWithShape="1">
                <a:blip r:embed="rId2"/>
                <a:stretch>
                  <a:fillRect l="-94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54435609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非线性支持向量机：小结 </a:t>
            </a:r>
            <a:r>
              <a:rPr lang="en-US" altLang="zh-CN" sz="4000" b="1" smtClean="0">
                <a:latin typeface="微软雅黑" panose="020B0503020204020204" pitchFamily="34" charset="-122"/>
                <a:ea typeface="微软雅黑" panose="020B0503020204020204" pitchFamily="34" charset="-122"/>
              </a:rPr>
              <a:t>(1/2)</a:t>
            </a:r>
          </a:p>
        </p:txBody>
      </p:sp>
      <p:sp>
        <p:nvSpPr>
          <p:cNvPr id="30724" name="Rectangle 3"/>
          <p:cNvSpPr>
            <a:spLocks noGrp="1" noChangeArrowheads="1"/>
          </p:cNvSpPr>
          <p:nvPr>
            <p:ph type="body" idx="1"/>
          </p:nvPr>
        </p:nvSpPr>
        <p:spPr/>
        <p:txBody>
          <a:bodyPr/>
          <a:lstStyle/>
          <a:p>
            <a:pPr algn="just" eaLnBrk="1" hangingPunct="1">
              <a:lnSpc>
                <a:spcPct val="125000"/>
              </a:lnSpc>
            </a:pPr>
            <a:r>
              <a:rPr lang="zh-CN" altLang="en-US" sz="3200" dirty="0" smtClean="0">
                <a:latin typeface="Times New Roman" panose="02020603050405020304" pitchFamily="18" charset="0"/>
              </a:rPr>
              <a:t>支持向量机在特征空间寻找分类超平</a:t>
            </a:r>
            <a:r>
              <a:rPr lang="zh-CN" altLang="en-US" sz="3200" dirty="0">
                <a:latin typeface="Times New Roman" panose="02020603050405020304" pitchFamily="18" charset="0"/>
              </a:rPr>
              <a:t>面</a:t>
            </a:r>
            <a:r>
              <a:rPr lang="zh-CN" altLang="en-US" sz="3200" dirty="0" smtClean="0">
                <a:latin typeface="Times New Roman" panose="02020603050405020304" pitchFamily="18" charset="0"/>
              </a:rPr>
              <a:t>，并在特征空间判断未知样本的类别</a:t>
            </a:r>
          </a:p>
          <a:p>
            <a:pPr algn="just" eaLnBrk="1" hangingPunct="1">
              <a:lnSpc>
                <a:spcPct val="125000"/>
              </a:lnSpc>
            </a:pPr>
            <a:r>
              <a:rPr lang="zh-CN" altLang="en-US" sz="3200" dirty="0" smtClean="0">
                <a:latin typeface="Times New Roman" panose="02020603050405020304" pitchFamily="18" charset="0"/>
              </a:rPr>
              <a:t>支持向量机不需要显式地对特征空间进行表示，只需要定义一个核函数就可以了</a:t>
            </a:r>
            <a:endParaRPr lang="en-US" altLang="zh-CN" sz="3200" dirty="0" smtClean="0">
              <a:latin typeface="Times New Roman" panose="02020603050405020304" pitchFamily="18" charset="0"/>
            </a:endParaRPr>
          </a:p>
          <a:p>
            <a:pPr algn="just" eaLnBrk="1" hangingPunct="1">
              <a:lnSpc>
                <a:spcPct val="125000"/>
              </a:lnSpc>
            </a:pPr>
            <a:r>
              <a:rPr lang="zh-CN" altLang="en-US" sz="3200" dirty="0" smtClean="0">
                <a:latin typeface="Times New Roman" panose="02020603050405020304" pitchFamily="18" charset="0"/>
              </a:rPr>
              <a:t>核函数在非线性支持向量机中扮演了一个非常重要的角色</a:t>
            </a:r>
            <a:endParaRPr lang="en-US" altLang="zh-CN" sz="3200" dirty="0" smtClean="0">
              <a:latin typeface="Times New Roman" panose="02020603050405020304" pitchFamily="18" charset="0"/>
            </a:endParaRPr>
          </a:p>
        </p:txBody>
      </p:sp>
    </p:spTree>
    <p:extLst>
      <p:ext uri="{BB962C8B-B14F-4D97-AF65-F5344CB8AC3E}">
        <p14:creationId xmlns:p14="http://schemas.microsoft.com/office/powerpoint/2010/main" val="39733952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非线性支持向量机：小结 </a:t>
            </a:r>
            <a:r>
              <a:rPr lang="en-US" altLang="zh-CN" sz="4000" b="1" smtClean="0">
                <a:latin typeface="微软雅黑" panose="020B0503020204020204" pitchFamily="34" charset="-122"/>
                <a:ea typeface="微软雅黑" panose="020B0503020204020204" pitchFamily="34" charset="-122"/>
              </a:rPr>
              <a:t>(2/2)</a:t>
            </a:r>
          </a:p>
        </p:txBody>
      </p:sp>
      <p:sp>
        <p:nvSpPr>
          <p:cNvPr id="31748" name="Rectangle 3"/>
          <p:cNvSpPr>
            <a:spLocks noGrp="1" noChangeArrowheads="1"/>
          </p:cNvSpPr>
          <p:nvPr>
            <p:ph type="body" idx="1"/>
          </p:nvPr>
        </p:nvSpPr>
        <p:spPr>
          <a:xfrm>
            <a:off x="812694" y="1219200"/>
            <a:ext cx="10565025" cy="5334000"/>
          </a:xfrm>
        </p:spPr>
        <p:txBody>
          <a:bodyPr/>
          <a:lstStyle/>
          <a:p>
            <a:pPr eaLnBrk="1" hangingPunct="1">
              <a:lnSpc>
                <a:spcPct val="125000"/>
              </a:lnSpc>
            </a:pPr>
            <a:r>
              <a:rPr lang="zh-CN" altLang="en-US" sz="3200" dirty="0" smtClean="0">
                <a:latin typeface="Times New Roman" pitchFamily="18" charset="0"/>
              </a:rPr>
              <a:t>可以灵活选择</a:t>
            </a:r>
            <a:r>
              <a:rPr lang="zh-CN" altLang="en-US" sz="3200" dirty="0">
                <a:latin typeface="Times New Roman" pitchFamily="18" charset="0"/>
              </a:rPr>
              <a:t>核</a:t>
            </a:r>
            <a:r>
              <a:rPr lang="zh-CN" altLang="en-US" sz="3200" dirty="0" smtClean="0">
                <a:latin typeface="Times New Roman" pitchFamily="18" charset="0"/>
              </a:rPr>
              <a:t>函数</a:t>
            </a:r>
          </a:p>
          <a:p>
            <a:pPr eaLnBrk="1" hangingPunct="1">
              <a:lnSpc>
                <a:spcPct val="125000"/>
              </a:lnSpc>
            </a:pPr>
            <a:r>
              <a:rPr lang="zh-CN" altLang="en-US" sz="3200" dirty="0" smtClean="0">
                <a:latin typeface="Times New Roman" pitchFamily="18" charset="0"/>
              </a:rPr>
              <a:t>处理大数据集时，解的稀疏性</a:t>
            </a:r>
          </a:p>
          <a:p>
            <a:pPr lvl="1" eaLnBrk="1" hangingPunct="1">
              <a:lnSpc>
                <a:spcPct val="125000"/>
              </a:lnSpc>
            </a:pPr>
            <a:r>
              <a:rPr lang="zh-CN" altLang="en-US" sz="2800" dirty="0" smtClean="0">
                <a:latin typeface="Times New Roman" pitchFamily="18" charset="0"/>
              </a:rPr>
              <a:t>仅仅支持向量就可以完整描述分类超平面</a:t>
            </a:r>
            <a:endParaRPr lang="en-US" altLang="zh-CN" sz="2800" dirty="0" smtClean="0">
              <a:latin typeface="Times New Roman" pitchFamily="18" charset="0"/>
            </a:endParaRPr>
          </a:p>
          <a:p>
            <a:pPr eaLnBrk="1" hangingPunct="1">
              <a:lnSpc>
                <a:spcPct val="125000"/>
              </a:lnSpc>
            </a:pPr>
            <a:r>
              <a:rPr lang="zh-CN" altLang="en-US" sz="3200" dirty="0" smtClean="0">
                <a:latin typeface="Times New Roman" pitchFamily="18" charset="0"/>
              </a:rPr>
              <a:t>能够处理高维特征空间</a:t>
            </a:r>
            <a:endParaRPr lang="en-US" altLang="zh-CN" sz="3200" dirty="0" smtClean="0">
              <a:latin typeface="Times New Roman" pitchFamily="18" charset="0"/>
            </a:endParaRPr>
          </a:p>
          <a:p>
            <a:pPr lvl="1" eaLnBrk="1" hangingPunct="1">
              <a:lnSpc>
                <a:spcPct val="125000"/>
              </a:lnSpc>
            </a:pPr>
            <a:r>
              <a:rPr lang="zh-CN" altLang="en-US" sz="2800" dirty="0" smtClean="0">
                <a:latin typeface="Times New Roman" pitchFamily="18" charset="0"/>
              </a:rPr>
              <a:t>复杂度与特征空间的维度无关</a:t>
            </a:r>
            <a:endParaRPr lang="en-US" altLang="zh-CN" sz="2800" dirty="0" smtClean="0">
              <a:latin typeface="Times New Roman" pitchFamily="18" charset="0"/>
            </a:endParaRPr>
          </a:p>
          <a:p>
            <a:pPr eaLnBrk="1" hangingPunct="1">
              <a:lnSpc>
                <a:spcPct val="125000"/>
              </a:lnSpc>
            </a:pPr>
            <a:r>
              <a:rPr lang="zh-CN" altLang="en-US" sz="3200" dirty="0" smtClean="0">
                <a:latin typeface="Times New Roman" pitchFamily="18" charset="0"/>
              </a:rPr>
              <a:t>过拟合可以被软间隔方法很好地控制</a:t>
            </a:r>
            <a:endParaRPr lang="en-US" altLang="zh-CN" sz="3200" dirty="0" smtClean="0">
              <a:latin typeface="Times New Roman" pitchFamily="18" charset="0"/>
            </a:endParaRPr>
          </a:p>
          <a:p>
            <a:pPr eaLnBrk="1" hangingPunct="1">
              <a:lnSpc>
                <a:spcPct val="125000"/>
              </a:lnSpc>
            </a:pPr>
            <a:r>
              <a:rPr lang="zh-CN" altLang="en-US" sz="3200" dirty="0" smtClean="0">
                <a:latin typeface="Times New Roman" pitchFamily="18" charset="0"/>
              </a:rPr>
              <a:t>优美的数学性质 </a:t>
            </a:r>
          </a:p>
          <a:p>
            <a:pPr lvl="1" eaLnBrk="1" hangingPunct="1">
              <a:lnSpc>
                <a:spcPct val="125000"/>
              </a:lnSpc>
            </a:pPr>
            <a:r>
              <a:rPr lang="zh-CN" altLang="en-US" sz="2800" dirty="0" smtClean="0">
                <a:latin typeface="Times New Roman" pitchFamily="18" charset="0"/>
              </a:rPr>
              <a:t>凸优化问题可以保证解的唯一性</a:t>
            </a:r>
            <a:endParaRPr lang="en-US" altLang="zh-CN" sz="2800" dirty="0" smtClean="0">
              <a:latin typeface="Times New Roman" pitchFamily="18" charset="0"/>
            </a:endParaRPr>
          </a:p>
        </p:txBody>
      </p:sp>
    </p:spTree>
    <p:extLst>
      <p:ext uri="{BB962C8B-B14F-4D97-AF65-F5344CB8AC3E}">
        <p14:creationId xmlns:p14="http://schemas.microsoft.com/office/powerpoint/2010/main" val="14585776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多类分类（</a:t>
            </a:r>
            <a:r>
              <a:rPr lang="en-US" altLang="zh-CN" sz="4000" b="1" smtClean="0">
                <a:latin typeface="微软雅黑" panose="020B0503020204020204" pitchFamily="34" charset="-122"/>
                <a:ea typeface="微软雅黑" panose="020B0503020204020204" pitchFamily="34" charset="-122"/>
              </a:rPr>
              <a:t>1/2</a:t>
            </a:r>
            <a:r>
              <a:rPr lang="zh-CN" altLang="en-US" sz="4000" b="1" smtClean="0">
                <a:latin typeface="微软雅黑" panose="020B0503020204020204" pitchFamily="34" charset="-122"/>
                <a:ea typeface="微软雅黑" panose="020B0503020204020204" pitchFamily="34" charset="-122"/>
              </a:rPr>
              <a:t>）</a:t>
            </a:r>
            <a:endParaRPr lang="en-US" altLang="zh-CN" sz="4000" b="1" smtClean="0">
              <a:latin typeface="微软雅黑" panose="020B0503020204020204" pitchFamily="34" charset="-122"/>
              <a:ea typeface="微软雅黑" panose="020B0503020204020204" pitchFamily="34" charset="-122"/>
            </a:endParaRPr>
          </a:p>
        </p:txBody>
      </p:sp>
      <p:sp>
        <p:nvSpPr>
          <p:cNvPr id="46084" name="Rectangle 3"/>
          <p:cNvSpPr>
            <a:spLocks noGrp="1" noChangeArrowheads="1"/>
          </p:cNvSpPr>
          <p:nvPr>
            <p:ph type="body" idx="1"/>
          </p:nvPr>
        </p:nvSpPr>
        <p:spPr/>
        <p:txBody>
          <a:bodyPr/>
          <a:lstStyle/>
          <a:p>
            <a:pPr eaLnBrk="1" hangingPunct="1">
              <a:lnSpc>
                <a:spcPct val="125000"/>
              </a:lnSpc>
            </a:pPr>
            <a:r>
              <a:rPr lang="en-US" altLang="zh-CN" sz="3000" dirty="0" smtClean="0">
                <a:latin typeface="Times New Roman" panose="02020603050405020304" pitchFamily="18" charset="0"/>
              </a:rPr>
              <a:t>1</a:t>
            </a:r>
            <a:r>
              <a:rPr lang="zh-CN" altLang="en-US" sz="3000" dirty="0" smtClean="0">
                <a:latin typeface="Times New Roman" panose="02020603050405020304" pitchFamily="18" charset="0"/>
              </a:rPr>
              <a:t>对其他（</a:t>
            </a:r>
            <a:r>
              <a:rPr lang="en-US" altLang="zh-CN" sz="3000" dirty="0" smtClean="0">
                <a:latin typeface="Times New Roman" panose="02020603050405020304" pitchFamily="18" charset="0"/>
              </a:rPr>
              <a:t>One vs. Others</a:t>
            </a:r>
            <a:r>
              <a:rPr lang="zh-CN" altLang="en-US" sz="3000" dirty="0" smtClean="0">
                <a:latin typeface="Times New Roman" panose="02020603050405020304" pitchFamily="18" charset="0"/>
              </a:rPr>
              <a:t>）</a:t>
            </a:r>
          </a:p>
          <a:p>
            <a:pPr eaLnBrk="1" hangingPunct="1">
              <a:lnSpc>
                <a:spcPct val="125000"/>
              </a:lnSpc>
            </a:pPr>
            <a:r>
              <a:rPr lang="en-US" altLang="zh-CN" sz="3000" dirty="0" smtClean="0">
                <a:latin typeface="Times New Roman" panose="02020603050405020304" pitchFamily="18" charset="0"/>
              </a:rPr>
              <a:t>1</a:t>
            </a:r>
            <a:r>
              <a:rPr lang="zh-CN" altLang="en-US" sz="3000" dirty="0" smtClean="0">
                <a:latin typeface="Times New Roman" panose="02020603050405020304" pitchFamily="18" charset="0"/>
              </a:rPr>
              <a:t>对</a:t>
            </a:r>
            <a:r>
              <a:rPr lang="en-US" altLang="zh-CN" sz="3000" dirty="0" smtClean="0">
                <a:latin typeface="Times New Roman" panose="02020603050405020304" pitchFamily="18" charset="0"/>
              </a:rPr>
              <a:t>1</a:t>
            </a:r>
            <a:r>
              <a:rPr lang="zh-CN" altLang="en-US" sz="3000" dirty="0" smtClean="0">
                <a:latin typeface="Times New Roman" panose="02020603050405020304" pitchFamily="18" charset="0"/>
              </a:rPr>
              <a:t>（</a:t>
            </a:r>
            <a:r>
              <a:rPr lang="en-US" altLang="zh-CN" sz="3000" dirty="0" smtClean="0">
                <a:latin typeface="Times New Roman" panose="02020603050405020304" pitchFamily="18" charset="0"/>
              </a:rPr>
              <a:t>One vs. One</a:t>
            </a:r>
            <a:r>
              <a:rPr lang="zh-CN" altLang="en-US" sz="3000" dirty="0" smtClean="0">
                <a:latin typeface="Times New Roman" panose="02020603050405020304" pitchFamily="18" charset="0"/>
              </a:rPr>
              <a:t>）</a:t>
            </a:r>
          </a:p>
          <a:p>
            <a:pPr eaLnBrk="1" hangingPunct="1">
              <a:lnSpc>
                <a:spcPct val="125000"/>
              </a:lnSpc>
            </a:pPr>
            <a:r>
              <a:rPr lang="zh-CN" altLang="en-US" sz="3000" dirty="0" smtClean="0">
                <a:latin typeface="Times New Roman" panose="02020603050405020304" pitchFamily="18" charset="0"/>
              </a:rPr>
              <a:t>有向无环图</a:t>
            </a:r>
            <a:r>
              <a:rPr lang="en-US" altLang="zh-CN" sz="3000" dirty="0" smtClean="0">
                <a:latin typeface="Times New Roman" panose="02020603050405020304" pitchFamily="18" charset="0"/>
              </a:rPr>
              <a:t>SVM (DAGSVM)</a:t>
            </a:r>
          </a:p>
          <a:p>
            <a:pPr eaLnBrk="1" hangingPunct="1">
              <a:lnSpc>
                <a:spcPct val="125000"/>
              </a:lnSpc>
            </a:pPr>
            <a:r>
              <a:rPr lang="zh-CN" altLang="en-US" sz="3000" dirty="0" smtClean="0">
                <a:latin typeface="Times New Roman" panose="02020603050405020304" pitchFamily="18" charset="0"/>
              </a:rPr>
              <a:t>纠错输出码法（</a:t>
            </a:r>
            <a:r>
              <a:rPr lang="en-US" altLang="zh-CN" sz="3000" dirty="0" smtClean="0">
                <a:latin typeface="Times New Roman" panose="02020603050405020304" pitchFamily="18" charset="0"/>
              </a:rPr>
              <a:t>Error-Correcting Output Codes</a:t>
            </a:r>
            <a:r>
              <a:rPr lang="zh-CN" altLang="en-US" sz="3000" dirty="0" smtClean="0">
                <a:latin typeface="Times New Roman" panose="02020603050405020304" pitchFamily="18" charset="0"/>
              </a:rPr>
              <a:t>）</a:t>
            </a:r>
          </a:p>
          <a:p>
            <a:pPr eaLnBrk="1" hangingPunct="1">
              <a:lnSpc>
                <a:spcPct val="125000"/>
              </a:lnSpc>
            </a:pPr>
            <a:r>
              <a:rPr lang="en-US" altLang="zh-CN" sz="3000" dirty="0" smtClean="0">
                <a:latin typeface="Times New Roman" panose="02020603050405020304" pitchFamily="18" charset="0"/>
              </a:rPr>
              <a:t>…</a:t>
            </a:r>
          </a:p>
          <a:p>
            <a:pPr eaLnBrk="1" hangingPunct="1">
              <a:lnSpc>
                <a:spcPct val="125000"/>
              </a:lnSpc>
            </a:pPr>
            <a:endParaRPr lang="zh-CN" altLang="en-US" sz="3000" dirty="0" smtClean="0"/>
          </a:p>
        </p:txBody>
      </p:sp>
      <p:grpSp>
        <p:nvGrpSpPr>
          <p:cNvPr id="46085" name="Group 4"/>
          <p:cNvGrpSpPr>
            <a:grpSpLocks/>
          </p:cNvGrpSpPr>
          <p:nvPr/>
        </p:nvGrpSpPr>
        <p:grpSpPr bwMode="auto">
          <a:xfrm>
            <a:off x="7623241" y="3886200"/>
            <a:ext cx="4533310" cy="2514600"/>
            <a:chOff x="3602" y="2392"/>
            <a:chExt cx="2142" cy="1584"/>
          </a:xfrm>
        </p:grpSpPr>
        <p:pic>
          <p:nvPicPr>
            <p:cNvPr id="460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2" y="2392"/>
              <a:ext cx="2142" cy="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5" name="Rectangle 6"/>
            <p:cNvSpPr>
              <a:spLocks noChangeArrowheads="1"/>
            </p:cNvSpPr>
            <p:nvPr/>
          </p:nvSpPr>
          <p:spPr bwMode="auto">
            <a:xfrm>
              <a:off x="4352" y="2424"/>
              <a:ext cx="672" cy="14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a:latin typeface="楷体_GB2312" pitchFamily="49" charset="-122"/>
                  <a:ea typeface="楷体_GB2312" pitchFamily="49" charset="-122"/>
                </a:rPr>
                <a:t>输入模式</a:t>
              </a:r>
              <a:endParaRPr lang="en-US" altLang="zh-CN">
                <a:latin typeface="楷体_GB2312" pitchFamily="49" charset="-122"/>
                <a:ea typeface="楷体_GB2312" pitchFamily="49" charset="-122"/>
              </a:endParaRPr>
            </a:p>
          </p:txBody>
        </p:sp>
      </p:grpSp>
      <p:grpSp>
        <p:nvGrpSpPr>
          <p:cNvPr id="46086" name="Group 7"/>
          <p:cNvGrpSpPr>
            <a:grpSpLocks/>
          </p:cNvGrpSpPr>
          <p:nvPr/>
        </p:nvGrpSpPr>
        <p:grpSpPr bwMode="auto">
          <a:xfrm>
            <a:off x="0" y="3975101"/>
            <a:ext cx="3758711" cy="2657475"/>
            <a:chOff x="0" y="2448"/>
            <a:chExt cx="1776" cy="1674"/>
          </a:xfrm>
        </p:grpSpPr>
        <p:pic>
          <p:nvPicPr>
            <p:cNvPr id="46091"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48"/>
              <a:ext cx="1776" cy="1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2" name="Rectangle 9"/>
            <p:cNvSpPr>
              <a:spLocks noChangeArrowheads="1"/>
            </p:cNvSpPr>
            <p:nvPr/>
          </p:nvSpPr>
          <p:spPr bwMode="auto">
            <a:xfrm>
              <a:off x="536" y="2488"/>
              <a:ext cx="672" cy="14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a:latin typeface="楷体_GB2312" pitchFamily="49" charset="-122"/>
                  <a:ea typeface="楷体_GB2312" pitchFamily="49" charset="-122"/>
                </a:rPr>
                <a:t>输入模式</a:t>
              </a:r>
              <a:endParaRPr lang="en-US" altLang="zh-CN">
                <a:latin typeface="楷体_GB2312" pitchFamily="49" charset="-122"/>
                <a:ea typeface="楷体_GB2312" pitchFamily="49" charset="-122"/>
              </a:endParaRPr>
            </a:p>
          </p:txBody>
        </p:sp>
        <p:sp>
          <p:nvSpPr>
            <p:cNvPr id="46093" name="Rectangle 10"/>
            <p:cNvSpPr>
              <a:spLocks noChangeArrowheads="1"/>
            </p:cNvSpPr>
            <p:nvPr/>
          </p:nvSpPr>
          <p:spPr bwMode="auto">
            <a:xfrm>
              <a:off x="536" y="3600"/>
              <a:ext cx="672" cy="14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a:latin typeface="楷体_GB2312" pitchFamily="49" charset="-122"/>
                  <a:ea typeface="楷体_GB2312" pitchFamily="49" charset="-122"/>
                </a:rPr>
                <a:t>最大距离</a:t>
              </a:r>
            </a:p>
          </p:txBody>
        </p:sp>
      </p:grpSp>
      <p:grpSp>
        <p:nvGrpSpPr>
          <p:cNvPr id="46087" name="Group 11"/>
          <p:cNvGrpSpPr>
            <a:grpSpLocks/>
          </p:cNvGrpSpPr>
          <p:nvPr/>
        </p:nvGrpSpPr>
        <p:grpSpPr bwMode="auto">
          <a:xfrm>
            <a:off x="3758711" y="3930650"/>
            <a:ext cx="3885694" cy="2762250"/>
            <a:chOff x="1776" y="2420"/>
            <a:chExt cx="1836" cy="1740"/>
          </a:xfrm>
        </p:grpSpPr>
        <p:pic>
          <p:nvPicPr>
            <p:cNvPr id="46088"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6" y="2420"/>
              <a:ext cx="1836" cy="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Rectangle 13"/>
            <p:cNvSpPr>
              <a:spLocks noChangeArrowheads="1"/>
            </p:cNvSpPr>
            <p:nvPr/>
          </p:nvSpPr>
          <p:spPr bwMode="auto">
            <a:xfrm>
              <a:off x="2352" y="2448"/>
              <a:ext cx="672" cy="14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a:latin typeface="楷体_GB2312" pitchFamily="49" charset="-122"/>
                  <a:ea typeface="楷体_GB2312" pitchFamily="49" charset="-122"/>
                </a:rPr>
                <a:t>输入模式</a:t>
              </a:r>
              <a:endParaRPr lang="en-US" altLang="zh-CN">
                <a:latin typeface="楷体_GB2312" pitchFamily="49" charset="-122"/>
                <a:ea typeface="楷体_GB2312" pitchFamily="49" charset="-122"/>
              </a:endParaRPr>
            </a:p>
          </p:txBody>
        </p:sp>
        <p:sp>
          <p:nvSpPr>
            <p:cNvPr id="46090" name="Rectangle 14"/>
            <p:cNvSpPr>
              <a:spLocks noChangeArrowheads="1"/>
            </p:cNvSpPr>
            <p:nvPr/>
          </p:nvSpPr>
          <p:spPr bwMode="auto">
            <a:xfrm>
              <a:off x="2352" y="3648"/>
              <a:ext cx="672" cy="144"/>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zh-CN" altLang="en-US">
                  <a:latin typeface="楷体_GB2312" pitchFamily="49" charset="-122"/>
                  <a:ea typeface="楷体_GB2312" pitchFamily="49" charset="-122"/>
                </a:rPr>
                <a:t>投票策略</a:t>
              </a:r>
              <a:endParaRPr lang="en-US" altLang="zh-CN">
                <a:latin typeface="楷体_GB2312" pitchFamily="49" charset="-122"/>
                <a:ea typeface="楷体_GB2312" pitchFamily="49" charset="-122"/>
              </a:endParaRPr>
            </a:p>
          </p:txBody>
        </p:sp>
      </p:grpSp>
    </p:spTree>
    <p:extLst>
      <p:ext uri="{BB962C8B-B14F-4D97-AF65-F5344CB8AC3E}">
        <p14:creationId xmlns:p14="http://schemas.microsoft.com/office/powerpoint/2010/main" val="321424039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zh-CN" altLang="en-US" sz="4000" b="1" smtClean="0">
                <a:latin typeface="微软雅黑" panose="020B0503020204020204" pitchFamily="34" charset="-122"/>
                <a:ea typeface="微软雅黑" panose="020B0503020204020204" pitchFamily="34" charset="-122"/>
              </a:rPr>
              <a:t>多类分类（</a:t>
            </a:r>
            <a:r>
              <a:rPr lang="en-US" altLang="zh-CN" sz="4000" b="1" smtClean="0">
                <a:latin typeface="微软雅黑" panose="020B0503020204020204" pitchFamily="34" charset="-122"/>
                <a:ea typeface="微软雅黑" panose="020B0503020204020204" pitchFamily="34" charset="-122"/>
              </a:rPr>
              <a:t>2/2</a:t>
            </a:r>
            <a:r>
              <a:rPr lang="zh-CN" altLang="en-US" sz="4000" b="1" smtClean="0">
                <a:latin typeface="微软雅黑" panose="020B0503020204020204" pitchFamily="34" charset="-122"/>
                <a:ea typeface="微软雅黑" panose="020B0503020204020204" pitchFamily="34" charset="-122"/>
              </a:rPr>
              <a:t>）</a:t>
            </a:r>
          </a:p>
        </p:txBody>
      </p:sp>
      <p:pic>
        <p:nvPicPr>
          <p:cNvPr id="4710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97" y="1252538"/>
            <a:ext cx="12013418" cy="461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Text Box 4"/>
          <p:cNvSpPr txBox="1">
            <a:spLocks noChangeArrowheads="1"/>
          </p:cNvSpPr>
          <p:nvPr/>
        </p:nvSpPr>
        <p:spPr bwMode="auto">
          <a:xfrm>
            <a:off x="304760" y="6120825"/>
            <a:ext cx="1147930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r>
              <a:rPr lang="zh-CN" altLang="en-US" sz="1600" b="0" dirty="0" smtClean="0">
                <a:latin typeface="Times New Roman" pitchFamily="18" charset="0"/>
                <a:ea typeface="宋体" panose="02010600030101010101" pitchFamily="2" charset="-122"/>
                <a:cs typeface="Times New Roman" pitchFamily="18" charset="0"/>
              </a:rPr>
              <a:t>◆ </a:t>
            </a:r>
            <a:r>
              <a:rPr lang="en-US" altLang="zh-CN" sz="1600" b="0" dirty="0" err="1" smtClean="0">
                <a:latin typeface="Times New Roman" pitchFamily="18" charset="0"/>
                <a:ea typeface="宋体" panose="02010600030101010101" pitchFamily="2" charset="-122"/>
                <a:cs typeface="Times New Roman" pitchFamily="18" charset="0"/>
              </a:rPr>
              <a:t>Chih</a:t>
            </a:r>
            <a:r>
              <a:rPr lang="en-US" altLang="zh-CN" sz="1600" b="0" dirty="0" smtClean="0">
                <a:latin typeface="Times New Roman" pitchFamily="18" charset="0"/>
                <a:ea typeface="宋体" panose="02010600030101010101" pitchFamily="2" charset="-122"/>
                <a:cs typeface="Times New Roman" pitchFamily="18" charset="0"/>
              </a:rPr>
              <a:t>-Wei </a:t>
            </a:r>
            <a:r>
              <a:rPr lang="en-US" altLang="zh-CN" sz="1600" b="0" dirty="0">
                <a:latin typeface="Times New Roman" pitchFamily="18" charset="0"/>
                <a:ea typeface="宋体" panose="02010600030101010101" pitchFamily="2" charset="-122"/>
                <a:cs typeface="Times New Roman" pitchFamily="18" charset="0"/>
              </a:rPr>
              <a:t>Hsu and </a:t>
            </a:r>
            <a:r>
              <a:rPr lang="en-US" altLang="zh-CN" sz="1600" b="0" dirty="0" err="1">
                <a:latin typeface="Times New Roman" pitchFamily="18" charset="0"/>
                <a:ea typeface="宋体" panose="02010600030101010101" pitchFamily="2" charset="-122"/>
                <a:cs typeface="Times New Roman" pitchFamily="18" charset="0"/>
              </a:rPr>
              <a:t>Chih</a:t>
            </a:r>
            <a:r>
              <a:rPr lang="en-US" altLang="zh-CN" sz="1600" b="0" dirty="0">
                <a:latin typeface="Times New Roman" pitchFamily="18" charset="0"/>
                <a:ea typeface="宋体" panose="02010600030101010101" pitchFamily="2" charset="-122"/>
                <a:cs typeface="Times New Roman" pitchFamily="18" charset="0"/>
              </a:rPr>
              <a:t>-Jen Lin, 2002. A Comparison of Methods for Multiclass Support Vector Machines. </a:t>
            </a:r>
            <a:r>
              <a:rPr lang="en-US" altLang="zh-CN" sz="1600" b="0" i="1" dirty="0">
                <a:latin typeface="Times New Roman" pitchFamily="18" charset="0"/>
                <a:ea typeface="宋体" panose="02010600030101010101" pitchFamily="2" charset="-122"/>
                <a:cs typeface="Times New Roman" pitchFamily="18" charset="0"/>
              </a:rPr>
              <a:t>IEEE Transactions on Neural Networks</a:t>
            </a:r>
            <a:r>
              <a:rPr lang="en-US" altLang="zh-CN" sz="1600" b="0" dirty="0">
                <a:latin typeface="Times New Roman" pitchFamily="18" charset="0"/>
                <a:ea typeface="宋体" panose="02010600030101010101" pitchFamily="2" charset="-122"/>
                <a:cs typeface="Times New Roman" pitchFamily="18" charset="0"/>
              </a:rPr>
              <a:t>, Vol. 13, No. 2, pp. 415-425. .</a:t>
            </a:r>
          </a:p>
        </p:txBody>
      </p:sp>
    </p:spTree>
    <p:extLst>
      <p:ext uri="{BB962C8B-B14F-4D97-AF65-F5344CB8AC3E}">
        <p14:creationId xmlns:p14="http://schemas.microsoft.com/office/powerpoint/2010/main" val="20310546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p:txBody>
          <a:bodyPr/>
          <a:lstStyle/>
          <a:p>
            <a:pPr eaLnBrk="1" hangingPunct="1"/>
            <a:r>
              <a:rPr lang="zh-CN" altLang="en-US" sz="4000" b="1" dirty="0" smtClean="0">
                <a:latin typeface="微软雅黑" panose="020B0503020204020204" pitchFamily="34" charset="-122"/>
                <a:ea typeface="微软雅黑" panose="020B0503020204020204" pitchFamily="34" charset="-122"/>
              </a:rPr>
              <a:t>后验概率输出（</a:t>
            </a:r>
            <a:r>
              <a:rPr lang="en-US" altLang="zh-CN" sz="4000" b="1" dirty="0" smtClean="0">
                <a:latin typeface="微软雅黑" panose="020B0503020204020204" pitchFamily="34" charset="-122"/>
                <a:ea typeface="微软雅黑" panose="020B0503020204020204" pitchFamily="34" charset="-122"/>
              </a:rPr>
              <a:t>1/4</a:t>
            </a:r>
            <a:r>
              <a:rPr lang="zh-CN" altLang="en-US" sz="4000" b="1" dirty="0" smtClean="0">
                <a:latin typeface="微软雅黑" panose="020B0503020204020204" pitchFamily="34" charset="-122"/>
                <a:ea typeface="微软雅黑" panose="020B0503020204020204" pitchFamily="34" charset="-122"/>
              </a:rPr>
              <a:t>）</a:t>
            </a:r>
          </a:p>
        </p:txBody>
      </p:sp>
      <mc:AlternateContent xmlns:mc="http://schemas.openxmlformats.org/markup-compatibility/2006">
        <mc:Choice xmlns:a14="http://schemas.microsoft.com/office/drawing/2010/main" Requires="a14">
          <p:sp>
            <p:nvSpPr>
              <p:cNvPr id="53252" name="Rectangle 3"/>
              <p:cNvSpPr>
                <a:spLocks noGrp="1" noChangeArrowheads="1"/>
              </p:cNvSpPr>
              <p:nvPr>
                <p:ph type="body" idx="1"/>
              </p:nvPr>
            </p:nvSpPr>
            <p:spPr>
              <a:xfrm>
                <a:off x="456406" y="1143000"/>
                <a:ext cx="11327659" cy="5105400"/>
              </a:xfrm>
              <a:noFill/>
            </p:spPr>
            <p:txBody>
              <a:bodyPr/>
              <a:lstStyle/>
              <a:p>
                <a:pPr algn="just" eaLnBrk="1" hangingPunct="1">
                  <a:lnSpc>
                    <a:spcPct val="125000"/>
                  </a:lnSpc>
                </a:pPr>
                <a:r>
                  <a:rPr lang="zh-CN" altLang="en-US" sz="3200" dirty="0" smtClean="0">
                    <a:latin typeface="Times New Roman" pitchFamily="18" charset="0"/>
                  </a:rPr>
                  <a:t>不仅仅预测未见样本的类别，许多应用需要知道后验概率：</a:t>
                </a:r>
                <a14:m>
                  <m:oMath xmlns:m="http://schemas.openxmlformats.org/officeDocument/2006/math">
                    <m:r>
                      <m:rPr>
                        <m:sty m:val="p"/>
                      </m:rPr>
                      <a:rPr lang="en-US" altLang="zh-CN" sz="3200" b="0" i="0" smtClean="0">
                        <a:latin typeface="Cambria Math"/>
                      </a:rPr>
                      <m:t>Pr</m:t>
                    </m:r>
                    <m:r>
                      <a:rPr lang="en-US" altLang="zh-CN" sz="3200" b="0" i="0" smtClean="0">
                        <a:latin typeface="Cambria Math"/>
                      </a:rPr>
                      <m:t>(</m:t>
                    </m:r>
                    <m:r>
                      <a:rPr lang="en-US" altLang="zh-CN" sz="3200" b="0" i="1" smtClean="0">
                        <a:latin typeface="Cambria Math"/>
                      </a:rPr>
                      <m:t>𝑦</m:t>
                    </m:r>
                    <m:r>
                      <a:rPr lang="en-US" altLang="zh-CN" sz="3200" b="0" i="0" smtClean="0">
                        <a:latin typeface="Cambria Math"/>
                      </a:rPr>
                      <m:t>=+1|</m:t>
                    </m:r>
                    <m:acc>
                      <m:accPr>
                        <m:chr m:val="⃗"/>
                        <m:ctrlPr>
                          <a:rPr lang="en-US" altLang="zh-CN" sz="3200" b="0" i="1" smtClean="0">
                            <a:latin typeface="Cambria Math"/>
                          </a:rPr>
                        </m:ctrlPr>
                      </m:accPr>
                      <m:e>
                        <m:r>
                          <a:rPr lang="en-US" altLang="zh-CN" sz="3200" b="0" i="1" smtClean="0">
                            <a:latin typeface="Cambria Math"/>
                          </a:rPr>
                          <m:t>𝑥</m:t>
                        </m:r>
                      </m:e>
                    </m:acc>
                    <m:r>
                      <a:rPr lang="en-US" altLang="zh-CN" sz="3200" b="0" i="0" smtClean="0">
                        <a:latin typeface="Cambria Math"/>
                      </a:rPr>
                      <m:t>)</m:t>
                    </m:r>
                  </m:oMath>
                </a14:m>
                <a:r>
                  <a:rPr lang="en-US" altLang="zh-CN" sz="3200" dirty="0" smtClean="0">
                    <a:latin typeface="Times New Roman" panose="02020603050405020304" pitchFamily="18" charset="0"/>
                  </a:rPr>
                  <a:t> </a:t>
                </a:r>
              </a:p>
              <a:p>
                <a:pPr algn="just" eaLnBrk="1" hangingPunct="1">
                  <a:lnSpc>
                    <a:spcPct val="125000"/>
                  </a:lnSpc>
                </a:pPr>
                <a:r>
                  <a:rPr lang="en-US" altLang="zh-CN" sz="3200" dirty="0" smtClean="0">
                    <a:latin typeface="Times New Roman" panose="02020603050405020304" pitchFamily="18" charset="0"/>
                  </a:rPr>
                  <a:t>Platt (2000) </a:t>
                </a:r>
                <a:r>
                  <a:rPr lang="zh-CN" altLang="en-US" sz="3200" dirty="0" smtClean="0">
                    <a:latin typeface="Times New Roman" pitchFamily="18" charset="0"/>
                  </a:rPr>
                  <a:t>提出通过</a:t>
                </a:r>
                <a:r>
                  <a:rPr lang="en-US" altLang="zh-CN" sz="3200" dirty="0" smtClean="0">
                    <a:latin typeface="Times New Roman" pitchFamily="18" charset="0"/>
                  </a:rPr>
                  <a:t>Sigmoid</a:t>
                </a:r>
                <a:r>
                  <a:rPr lang="zh-CN" altLang="en-US" sz="3200" dirty="0" smtClean="0">
                    <a:latin typeface="Times New Roman" pitchFamily="18" charset="0"/>
                  </a:rPr>
                  <a:t>函数近似后验证概率的方法</a:t>
                </a:r>
                <a:endParaRPr lang="en-US" altLang="zh-CN" sz="3200" dirty="0" smtClean="0">
                  <a:latin typeface="Times New Roman" pitchFamily="18" charset="0"/>
                </a:endParaRPr>
              </a:p>
            </p:txBody>
          </p:sp>
        </mc:Choice>
        <mc:Fallback>
          <p:sp>
            <p:nvSpPr>
              <p:cNvPr id="53252" name="Rectangle 3"/>
              <p:cNvSpPr>
                <a:spLocks noGrp="1" noRot="1" noChangeAspect="1" noMove="1" noResize="1" noEditPoints="1" noAdjustHandles="1" noChangeArrowheads="1" noChangeShapeType="1" noTextEdit="1"/>
              </p:cNvSpPr>
              <p:nvPr>
                <p:ph type="body" idx="1"/>
              </p:nvPr>
            </p:nvSpPr>
            <p:spPr>
              <a:xfrm>
                <a:off x="456406" y="1143000"/>
                <a:ext cx="11327659" cy="5105400"/>
              </a:xfrm>
              <a:blipFill rotWithShape="1">
                <a:blip r:embed="rId2"/>
                <a:stretch>
                  <a:fillRect l="-1238" r="-1346"/>
                </a:stretch>
              </a:blipFill>
            </p:spPr>
            <p:txBody>
              <a:bodyPr/>
              <a:lstStyle/>
              <a:p>
                <a:r>
                  <a:rPr lang="zh-CN" altLang="en-US">
                    <a:noFill/>
                  </a:rPr>
                  <a:t> </a:t>
                </a:r>
              </a:p>
            </p:txBody>
          </p:sp>
        </mc:Fallback>
      </mc:AlternateContent>
      <p:sp>
        <p:nvSpPr>
          <p:cNvPr id="53253" name="Text Box 4"/>
          <p:cNvSpPr txBox="1">
            <a:spLocks noChangeArrowheads="1"/>
          </p:cNvSpPr>
          <p:nvPr/>
        </p:nvSpPr>
        <p:spPr bwMode="auto">
          <a:xfrm>
            <a:off x="304760" y="5704582"/>
            <a:ext cx="1147930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r>
              <a:rPr lang="zh-CN" altLang="en-US" sz="1600" b="0" dirty="0" smtClean="0">
                <a:latin typeface="Times New Roman" pitchFamily="18" charset="0"/>
                <a:ea typeface="宋体" panose="02010600030101010101" pitchFamily="2" charset="-122"/>
                <a:cs typeface="Times New Roman" pitchFamily="18" charset="0"/>
              </a:rPr>
              <a:t>◆ </a:t>
            </a:r>
            <a:r>
              <a:rPr lang="en-US" altLang="zh-CN" sz="1600" b="0" dirty="0" smtClean="0">
                <a:latin typeface="Times New Roman" pitchFamily="18" charset="0"/>
                <a:ea typeface="宋体" panose="02010600030101010101" pitchFamily="2" charset="-122"/>
                <a:cs typeface="Times New Roman" pitchFamily="18" charset="0"/>
              </a:rPr>
              <a:t>J</a:t>
            </a:r>
            <a:r>
              <a:rPr lang="en-US" altLang="zh-CN" sz="1600" b="0" dirty="0">
                <a:latin typeface="Times New Roman" pitchFamily="18" charset="0"/>
                <a:ea typeface="宋体" panose="02010600030101010101" pitchFamily="2" charset="-122"/>
                <a:cs typeface="Times New Roman" pitchFamily="18" charset="0"/>
              </a:rPr>
              <a:t>. Platt, 2000. Probabilistic Outputs for Support Vector Machines and Comparison to Regularized Likelihood Methods. </a:t>
            </a:r>
            <a:r>
              <a:rPr lang="en-US" altLang="zh-CN" sz="1600" b="0" i="1" dirty="0">
                <a:latin typeface="Times New Roman" pitchFamily="18" charset="0"/>
                <a:ea typeface="宋体" panose="02010600030101010101" pitchFamily="2" charset="-122"/>
                <a:cs typeface="Times New Roman" pitchFamily="18" charset="0"/>
              </a:rPr>
              <a:t>Advances in Large Margin Classifiers</a:t>
            </a:r>
            <a:r>
              <a:rPr lang="en-US" altLang="zh-CN" sz="1600" b="0" dirty="0">
                <a:latin typeface="Times New Roman" pitchFamily="18" charset="0"/>
                <a:ea typeface="宋体" panose="02010600030101010101" pitchFamily="2" charset="-122"/>
                <a:cs typeface="Times New Roman" pitchFamily="18" charset="0"/>
              </a:rPr>
              <a:t>, Cambridge, MA: MIT Press. </a:t>
            </a:r>
          </a:p>
          <a:p>
            <a:pPr algn="just" eaLnBrk="1" hangingPunct="1"/>
            <a:r>
              <a:rPr lang="zh-CN" altLang="en-US" sz="1600" b="0" dirty="0" smtClean="0">
                <a:latin typeface="Times New Roman" pitchFamily="18" charset="0"/>
                <a:ea typeface="宋体" panose="02010600030101010101" pitchFamily="2" charset="-122"/>
                <a:cs typeface="Times New Roman" pitchFamily="18" charset="0"/>
              </a:rPr>
              <a:t>◆ </a:t>
            </a:r>
            <a:r>
              <a:rPr lang="en-US" altLang="zh-CN" sz="1600" b="0" dirty="0" err="1" smtClean="0">
                <a:latin typeface="Times New Roman" pitchFamily="18" charset="0"/>
                <a:ea typeface="宋体" panose="02010600030101010101" pitchFamily="2" charset="-122"/>
                <a:cs typeface="Times New Roman" pitchFamily="18" charset="0"/>
              </a:rPr>
              <a:t>Hsuan-Tien</a:t>
            </a:r>
            <a:r>
              <a:rPr lang="en-US" altLang="zh-CN" sz="1600" b="0" dirty="0" smtClean="0">
                <a:latin typeface="Times New Roman" pitchFamily="18" charset="0"/>
                <a:ea typeface="宋体" panose="02010600030101010101" pitchFamily="2" charset="-122"/>
                <a:cs typeface="Times New Roman" pitchFamily="18" charset="0"/>
              </a:rPr>
              <a:t> </a:t>
            </a:r>
            <a:r>
              <a:rPr lang="en-US" altLang="zh-CN" sz="1600" b="0" dirty="0">
                <a:latin typeface="Times New Roman" pitchFamily="18" charset="0"/>
                <a:ea typeface="宋体" panose="02010600030101010101" pitchFamily="2" charset="-122"/>
                <a:cs typeface="Times New Roman" pitchFamily="18" charset="0"/>
              </a:rPr>
              <a:t>Lin, </a:t>
            </a:r>
            <a:r>
              <a:rPr lang="en-US" altLang="zh-CN" sz="1600" b="0" dirty="0" err="1">
                <a:latin typeface="Times New Roman" pitchFamily="18" charset="0"/>
                <a:ea typeface="宋体" panose="02010600030101010101" pitchFamily="2" charset="-122"/>
                <a:cs typeface="Times New Roman" pitchFamily="18" charset="0"/>
              </a:rPr>
              <a:t>Chih</a:t>
            </a:r>
            <a:r>
              <a:rPr lang="en-US" altLang="zh-CN" sz="1600" b="0" dirty="0">
                <a:latin typeface="Times New Roman" pitchFamily="18" charset="0"/>
                <a:ea typeface="宋体" panose="02010600030101010101" pitchFamily="2" charset="-122"/>
                <a:cs typeface="Times New Roman" pitchFamily="18" charset="0"/>
              </a:rPr>
              <a:t>-Jen Lin, &amp; Ruby C. </a:t>
            </a:r>
            <a:r>
              <a:rPr lang="en-US" altLang="zh-CN" sz="1600" b="0" dirty="0" err="1">
                <a:latin typeface="Times New Roman" pitchFamily="18" charset="0"/>
                <a:ea typeface="宋体" panose="02010600030101010101" pitchFamily="2" charset="-122"/>
                <a:cs typeface="Times New Roman" pitchFamily="18" charset="0"/>
              </a:rPr>
              <a:t>Weng</a:t>
            </a:r>
            <a:r>
              <a:rPr lang="en-US" altLang="zh-CN" sz="1600" b="0" dirty="0">
                <a:latin typeface="Times New Roman" pitchFamily="18" charset="0"/>
                <a:ea typeface="宋体" panose="02010600030101010101" pitchFamily="2" charset="-122"/>
                <a:cs typeface="Times New Roman" pitchFamily="18" charset="0"/>
              </a:rPr>
              <a:t>, 2007. A Note on Platt’s Probabilistic Outputs for Support Vector Machines. </a:t>
            </a:r>
            <a:r>
              <a:rPr lang="en-US" altLang="zh-CN" sz="1600" b="0" i="1" dirty="0">
                <a:latin typeface="Times New Roman" pitchFamily="18" charset="0"/>
                <a:ea typeface="宋体" panose="02010600030101010101" pitchFamily="2" charset="-122"/>
                <a:cs typeface="Times New Roman" pitchFamily="18" charset="0"/>
              </a:rPr>
              <a:t>Machine Learning</a:t>
            </a:r>
            <a:r>
              <a:rPr lang="en-US" altLang="zh-CN" sz="1600" b="0" dirty="0">
                <a:latin typeface="Times New Roman" pitchFamily="18" charset="0"/>
                <a:ea typeface="宋体" panose="02010600030101010101" pitchFamily="2" charset="-122"/>
                <a:cs typeface="Times New Roman" pitchFamily="18" charset="0"/>
              </a:rPr>
              <a:t>, Vol. 68, </a:t>
            </a:r>
            <a:r>
              <a:rPr lang="en-US" altLang="zh-CN" sz="1600" b="0" dirty="0" smtClean="0">
                <a:latin typeface="Times New Roman" pitchFamily="18" charset="0"/>
                <a:ea typeface="宋体" panose="02010600030101010101" pitchFamily="2" charset="-122"/>
                <a:cs typeface="Times New Roman" pitchFamily="18" charset="0"/>
              </a:rPr>
              <a:t>No. 3, pp</a:t>
            </a:r>
            <a:r>
              <a:rPr lang="en-US" altLang="zh-CN" sz="1600" b="0" dirty="0">
                <a:latin typeface="Times New Roman" pitchFamily="18" charset="0"/>
                <a:ea typeface="宋体" panose="02010600030101010101" pitchFamily="2" charset="-122"/>
                <a:cs typeface="Times New Roman" pitchFamily="18" charset="0"/>
              </a:rPr>
              <a:t>. 267-276. </a:t>
            </a:r>
          </a:p>
        </p:txBody>
      </p:sp>
      <p:grpSp>
        <p:nvGrpSpPr>
          <p:cNvPr id="3" name="组合 2"/>
          <p:cNvGrpSpPr/>
          <p:nvPr/>
        </p:nvGrpSpPr>
        <p:grpSpPr>
          <a:xfrm>
            <a:off x="1517110" y="3171771"/>
            <a:ext cx="9302496" cy="2508504"/>
            <a:chOff x="1675606" y="2920492"/>
            <a:chExt cx="9302496" cy="2508504"/>
          </a:xfrm>
        </p:grpSpPr>
        <p:pic>
          <p:nvPicPr>
            <p:cNvPr id="286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38206" y="2920492"/>
              <a:ext cx="3739896" cy="2508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5606" y="3880104"/>
              <a:ext cx="482346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2345633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后验概率输出</a:t>
            </a:r>
            <a:r>
              <a:rPr lang="zh-CN" altLang="en-US" dirty="0" smtClean="0"/>
              <a:t>（</a:t>
            </a:r>
            <a:r>
              <a:rPr lang="en-US" altLang="zh-CN" dirty="0" smtClean="0"/>
              <a:t>2/4</a:t>
            </a:r>
            <a:r>
              <a:rPr lang="zh-CN" altLang="en-US" dirty="0"/>
              <a:t>）</a:t>
            </a: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606" y="782320"/>
            <a:ext cx="9601200" cy="6016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566984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pPr eaLnBrk="1" hangingPunct="1"/>
            <a:r>
              <a:rPr lang="zh-CN" altLang="en-US" sz="4400" b="1" dirty="0" smtClean="0">
                <a:latin typeface="微软雅黑" panose="020B0503020204020204" pitchFamily="34" charset="-122"/>
                <a:ea typeface="微软雅黑" panose="020B0503020204020204" pitchFamily="34" charset="-122"/>
              </a:rPr>
              <a:t>后验概率输出（</a:t>
            </a:r>
            <a:r>
              <a:rPr lang="en-US" altLang="zh-CN" sz="4400" b="1" dirty="0" smtClean="0">
                <a:latin typeface="微软雅黑" panose="020B0503020204020204" pitchFamily="34" charset="-122"/>
                <a:ea typeface="微软雅黑" panose="020B0503020204020204" pitchFamily="34" charset="-122"/>
              </a:rPr>
              <a:t>3/4</a:t>
            </a:r>
            <a:r>
              <a:rPr lang="zh-CN" altLang="en-US" sz="4400" b="1" dirty="0" smtClean="0">
                <a:latin typeface="微软雅黑" panose="020B0503020204020204" pitchFamily="34" charset="-122"/>
                <a:ea typeface="微软雅黑" panose="020B0503020204020204" pitchFamily="34" charset="-122"/>
              </a:rPr>
              <a:t>）</a:t>
            </a:r>
            <a:endParaRPr lang="en-US" altLang="zh-CN" sz="4400" b="1" dirty="0" smtClean="0">
              <a:latin typeface="微软雅黑" panose="020B0503020204020204" pitchFamily="34" charset="-122"/>
              <a:ea typeface="微软雅黑" panose="020B0503020204020204" pitchFamily="34" charset="-122"/>
            </a:endParaRPr>
          </a:p>
        </p:txBody>
      </p:sp>
      <p:pic>
        <p:nvPicPr>
          <p:cNvPr id="542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12190413" cy="399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Text Box 4"/>
          <p:cNvSpPr txBox="1">
            <a:spLocks noChangeArrowheads="1"/>
          </p:cNvSpPr>
          <p:nvPr/>
        </p:nvSpPr>
        <p:spPr bwMode="auto">
          <a:xfrm>
            <a:off x="304760" y="6019800"/>
            <a:ext cx="114793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zh-CN" altLang="en-US" sz="1600" b="0" dirty="0" smtClean="0">
                <a:latin typeface="Times New Roman" pitchFamily="18" charset="0"/>
                <a:ea typeface="华文楷体" pitchFamily="2" charset="-122"/>
              </a:rPr>
              <a:t>◆ 吴</a:t>
            </a:r>
            <a:r>
              <a:rPr lang="zh-CN" altLang="en-US" sz="1600" b="0" dirty="0">
                <a:latin typeface="Times New Roman" pitchFamily="18" charset="0"/>
                <a:ea typeface="华文楷体" pitchFamily="2" charset="-122"/>
              </a:rPr>
              <a:t>琳琳</a:t>
            </a:r>
            <a:r>
              <a:rPr lang="en-US" altLang="zh-CN" sz="1600" b="0" dirty="0">
                <a:latin typeface="Times New Roman" pitchFamily="18" charset="0"/>
                <a:ea typeface="华文楷体" pitchFamily="2" charset="-122"/>
              </a:rPr>
              <a:t>, </a:t>
            </a:r>
            <a:r>
              <a:rPr lang="zh-CN" altLang="en-US" sz="1600" b="0" dirty="0">
                <a:latin typeface="Times New Roman" pitchFamily="18" charset="0"/>
                <a:ea typeface="华文楷体" pitchFamily="2" charset="-122"/>
              </a:rPr>
              <a:t>徐硕</a:t>
            </a:r>
            <a:r>
              <a:rPr lang="en-US" altLang="zh-CN" sz="1600" b="0" dirty="0">
                <a:latin typeface="Times New Roman" pitchFamily="18" charset="0"/>
                <a:ea typeface="华文楷体" pitchFamily="2" charset="-122"/>
              </a:rPr>
              <a:t>, 2010. </a:t>
            </a:r>
            <a:r>
              <a:rPr lang="zh-CN" altLang="en-US" sz="1600" b="0" dirty="0">
                <a:latin typeface="Times New Roman" pitchFamily="18" charset="0"/>
                <a:ea typeface="华文楷体" pitchFamily="2" charset="-122"/>
              </a:rPr>
              <a:t>基于</a:t>
            </a:r>
            <a:r>
              <a:rPr lang="en-US" altLang="zh-CN" sz="1600" b="0" dirty="0">
                <a:latin typeface="Times New Roman" pitchFamily="18" charset="0"/>
                <a:ea typeface="华文楷体" pitchFamily="2" charset="-122"/>
              </a:rPr>
              <a:t>SVM</a:t>
            </a:r>
            <a:r>
              <a:rPr lang="zh-CN" altLang="en-US" sz="1600" b="0" dirty="0">
                <a:latin typeface="Times New Roman" pitchFamily="18" charset="0"/>
                <a:ea typeface="华文楷体" pitchFamily="2" charset="-122"/>
              </a:rPr>
              <a:t>的蛋白质二级结构预测</a:t>
            </a:r>
            <a:r>
              <a:rPr lang="en-US" altLang="zh-CN" sz="1600" b="0" dirty="0">
                <a:latin typeface="Times New Roman" pitchFamily="18" charset="0"/>
                <a:ea typeface="华文楷体" pitchFamily="2" charset="-122"/>
              </a:rPr>
              <a:t>. </a:t>
            </a:r>
            <a:r>
              <a:rPr lang="zh-CN" altLang="en-US" sz="1600" b="0" i="1" dirty="0">
                <a:latin typeface="Times New Roman" pitchFamily="18" charset="0"/>
                <a:ea typeface="华文楷体" pitchFamily="2" charset="-122"/>
              </a:rPr>
              <a:t>生物信息学</a:t>
            </a:r>
            <a:r>
              <a:rPr lang="en-US" altLang="zh-CN" sz="1600" b="0" dirty="0">
                <a:latin typeface="Times New Roman" pitchFamily="18" charset="0"/>
                <a:ea typeface="华文楷体" pitchFamily="2" charset="-122"/>
              </a:rPr>
              <a:t>, Vol. 8, No. 3, pp. 187-190. </a:t>
            </a:r>
          </a:p>
        </p:txBody>
      </p:sp>
    </p:spTree>
    <p:extLst>
      <p:ext uri="{BB962C8B-B14F-4D97-AF65-F5344CB8AC3E}">
        <p14:creationId xmlns:p14="http://schemas.microsoft.com/office/powerpoint/2010/main" val="219399804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p:txBody>
          <a:bodyPr/>
          <a:lstStyle/>
          <a:p>
            <a:pPr eaLnBrk="1" hangingPunct="1"/>
            <a:r>
              <a:rPr lang="zh-CN" altLang="en-US" sz="4400" b="1" dirty="0" smtClean="0">
                <a:latin typeface="微软雅黑" panose="020B0503020204020204" pitchFamily="34" charset="-122"/>
                <a:ea typeface="微软雅黑" panose="020B0503020204020204" pitchFamily="34" charset="-122"/>
              </a:rPr>
              <a:t>后验概率输出（</a:t>
            </a:r>
            <a:r>
              <a:rPr lang="en-US" altLang="zh-CN" sz="4400" b="1" dirty="0" smtClean="0">
                <a:latin typeface="微软雅黑" panose="020B0503020204020204" pitchFamily="34" charset="-122"/>
                <a:ea typeface="微软雅黑" panose="020B0503020204020204" pitchFamily="34" charset="-122"/>
              </a:rPr>
              <a:t>4/4</a:t>
            </a:r>
            <a:r>
              <a:rPr lang="zh-CN" altLang="en-US" sz="4400" b="1" dirty="0" smtClean="0">
                <a:latin typeface="微软雅黑" panose="020B0503020204020204" pitchFamily="34" charset="-122"/>
                <a:ea typeface="微软雅黑" panose="020B0503020204020204" pitchFamily="34" charset="-122"/>
              </a:rPr>
              <a:t>）</a:t>
            </a:r>
          </a:p>
        </p:txBody>
      </p:sp>
      <p:pic>
        <p:nvPicPr>
          <p:cNvPr id="553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1638"/>
            <a:ext cx="12190413"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4"/>
          <p:cNvSpPr txBox="1">
            <a:spLocks noChangeArrowheads="1"/>
          </p:cNvSpPr>
          <p:nvPr/>
        </p:nvSpPr>
        <p:spPr bwMode="auto">
          <a:xfrm>
            <a:off x="304760" y="6019800"/>
            <a:ext cx="114793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just" eaLnBrk="1" hangingPunct="1"/>
            <a:r>
              <a:rPr lang="zh-CN" altLang="en-US" sz="1600" b="0" dirty="0" smtClean="0">
                <a:latin typeface="Times New Roman" pitchFamily="18" charset="0"/>
                <a:ea typeface="华文楷体" pitchFamily="2" charset="-122"/>
              </a:rPr>
              <a:t>◆ 吴</a:t>
            </a:r>
            <a:r>
              <a:rPr lang="zh-CN" altLang="en-US" sz="1600" b="0" dirty="0">
                <a:latin typeface="Times New Roman" pitchFamily="18" charset="0"/>
                <a:ea typeface="华文楷体" pitchFamily="2" charset="-122"/>
              </a:rPr>
              <a:t>琳琳</a:t>
            </a:r>
            <a:r>
              <a:rPr lang="en-US" altLang="zh-CN" sz="1600" b="0" dirty="0">
                <a:latin typeface="Times New Roman" pitchFamily="18" charset="0"/>
                <a:ea typeface="华文楷体" pitchFamily="2" charset="-122"/>
              </a:rPr>
              <a:t>, </a:t>
            </a:r>
            <a:r>
              <a:rPr lang="zh-CN" altLang="en-US" sz="1600" b="0" dirty="0">
                <a:latin typeface="Times New Roman" pitchFamily="18" charset="0"/>
                <a:ea typeface="华文楷体" pitchFamily="2" charset="-122"/>
              </a:rPr>
              <a:t>徐硕</a:t>
            </a:r>
            <a:r>
              <a:rPr lang="en-US" altLang="zh-CN" sz="1600" b="0" dirty="0">
                <a:latin typeface="Times New Roman" pitchFamily="18" charset="0"/>
                <a:ea typeface="华文楷体" pitchFamily="2" charset="-122"/>
              </a:rPr>
              <a:t>, 2010. </a:t>
            </a:r>
            <a:r>
              <a:rPr lang="zh-CN" altLang="en-US" sz="1600" b="0" dirty="0">
                <a:latin typeface="Times New Roman" pitchFamily="18" charset="0"/>
                <a:ea typeface="华文楷体" pitchFamily="2" charset="-122"/>
              </a:rPr>
              <a:t>基于</a:t>
            </a:r>
            <a:r>
              <a:rPr lang="en-US" altLang="zh-CN" sz="1600" b="0" dirty="0">
                <a:latin typeface="Times New Roman" pitchFamily="18" charset="0"/>
                <a:ea typeface="华文楷体" pitchFamily="2" charset="-122"/>
              </a:rPr>
              <a:t>SVM</a:t>
            </a:r>
            <a:r>
              <a:rPr lang="zh-CN" altLang="en-US" sz="1600" b="0" dirty="0">
                <a:latin typeface="Times New Roman" pitchFamily="18" charset="0"/>
                <a:ea typeface="华文楷体" pitchFamily="2" charset="-122"/>
              </a:rPr>
              <a:t>的蛋白质二级结构预测</a:t>
            </a:r>
            <a:r>
              <a:rPr lang="en-US" altLang="zh-CN" sz="1600" b="0" dirty="0">
                <a:latin typeface="Times New Roman" pitchFamily="18" charset="0"/>
                <a:ea typeface="华文楷体" pitchFamily="2" charset="-122"/>
              </a:rPr>
              <a:t>. </a:t>
            </a:r>
            <a:r>
              <a:rPr lang="zh-CN" altLang="en-US" sz="1600" b="0" i="1" dirty="0">
                <a:latin typeface="Times New Roman" pitchFamily="18" charset="0"/>
                <a:ea typeface="华文楷体" pitchFamily="2" charset="-122"/>
              </a:rPr>
              <a:t>生物信息学</a:t>
            </a:r>
            <a:r>
              <a:rPr lang="en-US" altLang="zh-CN" sz="1600" b="0" dirty="0">
                <a:latin typeface="Times New Roman" pitchFamily="18" charset="0"/>
                <a:ea typeface="华文楷体" pitchFamily="2" charset="-122"/>
              </a:rPr>
              <a:t>, Vol. 8, No. 3, pp. 187-190. </a:t>
            </a:r>
          </a:p>
        </p:txBody>
      </p:sp>
    </p:spTree>
    <p:extLst>
      <p:ext uri="{BB962C8B-B14F-4D97-AF65-F5344CB8AC3E}">
        <p14:creationId xmlns:p14="http://schemas.microsoft.com/office/powerpoint/2010/main" val="31089912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219041" y="171451"/>
            <a:ext cx="10971372" cy="487363"/>
          </a:xfrm>
        </p:spPr>
        <p:txBody>
          <a:bodyPr/>
          <a:lstStyle/>
          <a:p>
            <a:pPr eaLnBrk="1" hangingPunct="1"/>
            <a:r>
              <a:rPr lang="zh-CN" altLang="en-US" sz="3800" dirty="0" smtClean="0"/>
              <a:t>第三章：文本分类</a:t>
            </a:r>
            <a:endParaRPr lang="zh-CN" altLang="en-US" sz="3800" dirty="0"/>
          </a:p>
        </p:txBody>
      </p:sp>
      <p:sp>
        <p:nvSpPr>
          <p:cNvPr id="582659" name="Rectangle 3"/>
          <p:cNvSpPr>
            <a:spLocks noGrp="1" noChangeArrowheads="1"/>
          </p:cNvSpPr>
          <p:nvPr>
            <p:ph type="body" idx="1"/>
          </p:nvPr>
        </p:nvSpPr>
        <p:spPr/>
        <p:txBody>
          <a:bodyPr/>
          <a:lstStyle/>
          <a:p>
            <a:pPr>
              <a:lnSpc>
                <a:spcPct val="125000"/>
              </a:lnSpc>
            </a:pPr>
            <a:r>
              <a:rPr lang="zh-CN" altLang="en-US" sz="3200" dirty="0" smtClean="0">
                <a:latin typeface="Times New Roman" pitchFamily="18" charset="0"/>
              </a:rPr>
              <a:t>引言</a:t>
            </a:r>
            <a:endParaRPr lang="zh-CN" altLang="en-US" sz="3200" dirty="0">
              <a:latin typeface="Times New Roman" pitchFamily="18" charset="0"/>
            </a:endParaRPr>
          </a:p>
          <a:p>
            <a:pPr>
              <a:lnSpc>
                <a:spcPct val="125000"/>
              </a:lnSpc>
            </a:pPr>
            <a:r>
              <a:rPr lang="zh-CN" altLang="en-US" sz="3200" dirty="0" smtClean="0">
                <a:latin typeface="Times New Roman" pitchFamily="18" charset="0"/>
              </a:rPr>
              <a:t>朴素贝叶斯分类器</a:t>
            </a:r>
            <a:endParaRPr lang="zh-CN" altLang="en-US" sz="3200" dirty="0">
              <a:latin typeface="Times New Roman" pitchFamily="18" charset="0"/>
            </a:endParaRPr>
          </a:p>
          <a:p>
            <a:pPr>
              <a:lnSpc>
                <a:spcPct val="125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支持向量机（</a:t>
            </a:r>
            <a:r>
              <a:rPr lang="en-US" altLang="zh-CN" sz="3200" dirty="0">
                <a:latin typeface="Times New Roman" pitchFamily="18" charset="0"/>
              </a:rPr>
              <a:t>SVM</a:t>
            </a:r>
            <a:r>
              <a:rPr lang="zh-CN" altLang="en-US" sz="3200" dirty="0">
                <a:latin typeface="Times New Roman" pitchFamily="18" charset="0"/>
              </a:rPr>
              <a:t>）</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性能评价方法</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本章小节</a:t>
            </a:r>
            <a:endParaRPr lang="zh-CN" altLang="en-US" sz="3200" dirty="0">
              <a:latin typeface="Times New Roman" pitchFamily="18" charset="0"/>
            </a:endParaRPr>
          </a:p>
        </p:txBody>
      </p:sp>
    </p:spTree>
    <p:extLst>
      <p:ext uri="{BB962C8B-B14F-4D97-AF65-F5344CB8AC3E}">
        <p14:creationId xmlns:p14="http://schemas.microsoft.com/office/powerpoint/2010/main" val="285144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82659">
                                            <p:txEl>
                                              <p:pRg st="4" end="4"/>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分类器性能评价方法（</a:t>
            </a:r>
            <a:r>
              <a:rPr lang="en-US" altLang="zh-CN" sz="4000" b="1">
                <a:latin typeface="微软雅黑" panose="020B0503020204020204" pitchFamily="34" charset="-122"/>
                <a:ea typeface="微软雅黑" panose="020B0503020204020204" pitchFamily="34" charset="-122"/>
              </a:rPr>
              <a:t>1/5</a:t>
            </a:r>
            <a:r>
              <a:rPr lang="zh-CN" altLang="en-US" sz="4000" b="1">
                <a:latin typeface="微软雅黑" panose="020B0503020204020204" pitchFamily="34" charset="-122"/>
                <a:ea typeface="微软雅黑" panose="020B0503020204020204" pitchFamily="34" charset="-122"/>
              </a:rPr>
              <a:t>）</a:t>
            </a:r>
          </a:p>
        </p:txBody>
      </p:sp>
      <p:sp>
        <p:nvSpPr>
          <p:cNvPr id="842755" name="Rectangle 3"/>
          <p:cNvSpPr>
            <a:spLocks noGrp="1" noChangeArrowheads="1"/>
          </p:cNvSpPr>
          <p:nvPr>
            <p:ph type="body" idx="1"/>
          </p:nvPr>
        </p:nvSpPr>
        <p:spPr>
          <a:xfrm>
            <a:off x="169311" y="1143000"/>
            <a:ext cx="11784066" cy="5334000"/>
          </a:xfrm>
        </p:spPr>
        <p:txBody>
          <a:bodyPr/>
          <a:lstStyle/>
          <a:p>
            <a:r>
              <a:rPr lang="zh-CN" altLang="en-US" sz="3200" dirty="0">
                <a:latin typeface="Times New Roman" pitchFamily="18" charset="0"/>
              </a:rPr>
              <a:t>联列表</a:t>
            </a:r>
          </a:p>
          <a:p>
            <a:endParaRPr lang="zh-CN" altLang="en-US" sz="3200" dirty="0">
              <a:latin typeface="Times New Roman" pitchFamily="18" charset="0"/>
            </a:endParaRPr>
          </a:p>
          <a:p>
            <a:endParaRPr lang="zh-CN" altLang="en-US" sz="3200" dirty="0">
              <a:latin typeface="Times New Roman" pitchFamily="18" charset="0"/>
            </a:endParaRPr>
          </a:p>
          <a:p>
            <a:r>
              <a:rPr lang="zh-CN" altLang="en-US" sz="3200" dirty="0">
                <a:latin typeface="Times New Roman" pitchFamily="18" charset="0"/>
              </a:rPr>
              <a:t>每个类</a:t>
            </a:r>
          </a:p>
          <a:p>
            <a:pPr lvl="1"/>
            <a:r>
              <a:rPr lang="zh-CN" altLang="en-US" sz="2800" dirty="0">
                <a:latin typeface="Times New Roman" pitchFamily="18" charset="0"/>
              </a:rPr>
              <a:t>准确率（查准率）：</a:t>
            </a:r>
            <a:r>
              <a:rPr lang="en-US" altLang="zh-CN" sz="2800" dirty="0">
                <a:latin typeface="Times New Roman" panose="02020603050405020304" pitchFamily="18" charset="0"/>
              </a:rPr>
              <a:t>Precision = TP / (TP + FP)</a:t>
            </a:r>
          </a:p>
          <a:p>
            <a:pPr lvl="1"/>
            <a:r>
              <a:rPr lang="zh-CN" altLang="en-US" sz="2800" dirty="0">
                <a:latin typeface="Times New Roman" pitchFamily="18" charset="0"/>
              </a:rPr>
              <a:t>召回率（查全率，真正率）：</a:t>
            </a:r>
            <a:r>
              <a:rPr lang="en-US" altLang="zh-CN" sz="2800" dirty="0">
                <a:latin typeface="Times New Roman" panose="02020603050405020304" pitchFamily="18" charset="0"/>
              </a:rPr>
              <a:t>Recall = TP / (TP + FN)</a:t>
            </a:r>
          </a:p>
          <a:p>
            <a:pPr lvl="1"/>
            <a:r>
              <a:rPr lang="zh-CN" altLang="en-US" sz="2800" dirty="0">
                <a:latin typeface="Times New Roman" pitchFamily="18" charset="0"/>
              </a:rPr>
              <a:t>假正率（假警率，</a:t>
            </a:r>
            <a:r>
              <a:rPr lang="en-US" altLang="zh-CN" sz="2800" dirty="0">
                <a:latin typeface="Times New Roman" panose="02020603050405020304" pitchFamily="18" charset="0"/>
              </a:rPr>
              <a:t>False Alarm Rate</a:t>
            </a:r>
            <a:r>
              <a:rPr lang="zh-CN" altLang="en-US" sz="2800" dirty="0">
                <a:latin typeface="Times New Roman" pitchFamily="18" charset="0"/>
              </a:rPr>
              <a:t>）：</a:t>
            </a:r>
            <a:r>
              <a:rPr lang="en-US" altLang="zh-CN" sz="2800" dirty="0">
                <a:latin typeface="Times New Roman" panose="02020603050405020304" pitchFamily="18" charset="0"/>
              </a:rPr>
              <a:t>FPR = FP / (FP + TN)</a:t>
            </a:r>
          </a:p>
          <a:p>
            <a:pPr lvl="1"/>
            <a:r>
              <a:rPr lang="zh-CN" altLang="en-US" sz="2800" dirty="0">
                <a:latin typeface="Times New Roman" pitchFamily="18" charset="0"/>
              </a:rPr>
              <a:t>精度：</a:t>
            </a:r>
            <a:r>
              <a:rPr lang="en-US" altLang="zh-CN" sz="2800" dirty="0">
                <a:latin typeface="Times New Roman" panose="02020603050405020304" pitchFamily="18" charset="0"/>
              </a:rPr>
              <a:t>Accuracy = (TP + TN) / (TP + FP + FN + TN)</a:t>
            </a:r>
          </a:p>
          <a:p>
            <a:pPr lvl="1"/>
            <a:r>
              <a:rPr lang="zh-CN" altLang="en-US" sz="2800" dirty="0">
                <a:latin typeface="Times New Roman" panose="02020603050405020304" pitchFamily="18" charset="0"/>
              </a:rPr>
              <a:t>敏感度：</a:t>
            </a:r>
            <a:r>
              <a:rPr lang="en-US" altLang="zh-CN" sz="2800" dirty="0">
                <a:latin typeface="Times New Roman" panose="02020603050405020304" pitchFamily="18" charset="0"/>
              </a:rPr>
              <a:t>Sensitivity = TP / (TP + FN)</a:t>
            </a:r>
          </a:p>
          <a:p>
            <a:pPr lvl="1"/>
            <a:r>
              <a:rPr lang="zh-CN" altLang="en-US" sz="2800" dirty="0">
                <a:latin typeface="Times New Roman" panose="02020603050405020304" pitchFamily="18" charset="0"/>
              </a:rPr>
              <a:t>特异度：</a:t>
            </a:r>
            <a:r>
              <a:rPr lang="en-US" altLang="zh-CN" sz="2800" dirty="0">
                <a:latin typeface="Times New Roman" panose="02020603050405020304" pitchFamily="18" charset="0"/>
              </a:rPr>
              <a:t>Specificity = TN / (TN + FP)</a:t>
            </a:r>
          </a:p>
        </p:txBody>
      </p:sp>
      <p:graphicFrame>
        <p:nvGraphicFramePr>
          <p:cNvPr id="842756" name="Group 4"/>
          <p:cNvGraphicFramePr>
            <a:graphicFrameLocks noGrp="1"/>
          </p:cNvGraphicFramePr>
          <p:nvPr>
            <p:extLst>
              <p:ext uri="{D42A27DB-BD31-4B8C-83A1-F6EECF244321}">
                <p14:modId xmlns:p14="http://schemas.microsoft.com/office/powerpoint/2010/main" val="3948512162"/>
              </p:ext>
            </p:extLst>
          </p:nvPr>
        </p:nvGraphicFramePr>
        <p:xfrm>
          <a:off x="4342606" y="1249680"/>
          <a:ext cx="7517621" cy="2103120"/>
        </p:xfrm>
        <a:graphic>
          <a:graphicData uri="http://schemas.openxmlformats.org/drawingml/2006/table">
            <a:tbl>
              <a:tblPr/>
              <a:tblGrid>
                <a:gridCol w="1804430"/>
                <a:gridCol w="2843770"/>
                <a:gridCol w="2869421"/>
              </a:tblGrid>
              <a:tr h="4064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endParaRP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smtClean="0">
                          <a:ln>
                            <a:noFill/>
                          </a:ln>
                          <a:solidFill>
                            <a:schemeClr val="tx1"/>
                          </a:solidFill>
                          <a:effectLst/>
                          <a:latin typeface="Times New Roman" panose="02020603050405020304" pitchFamily="18" charset="0"/>
                          <a:ea typeface="华文楷体" pitchFamily="2" charset="-122"/>
                        </a:rPr>
                        <a:t>属于类</a:t>
                      </a:r>
                      <a:r>
                        <a:rPr kumimoji="0" lang="en-US" altLang="zh-CN" sz="2400" b="0" i="0" u="none" strike="noStrike" cap="none" normalizeH="0" baseline="0" smtClean="0">
                          <a:ln>
                            <a:noFill/>
                          </a:ln>
                          <a:solidFill>
                            <a:schemeClr val="tx1"/>
                          </a:solidFill>
                          <a:effectLst/>
                          <a:latin typeface="Times New Roman" panose="02020603050405020304" pitchFamily="18" charset="0"/>
                          <a:ea typeface="华文楷体" pitchFamily="2" charset="-122"/>
                        </a:rPr>
                        <a:t>c</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不属于类</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635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属于类</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True Positive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TP</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）真正</a:t>
                      </a:r>
                    </a:p>
                  </a:txBody>
                  <a:tcPr marL="121904" marR="1219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False Positive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FP</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）假正</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不属于类</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False Negative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）假负</a:t>
                      </a:r>
                    </a:p>
                  </a:txBody>
                  <a:tcPr marL="121904" marR="1219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True Negative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）真负</a:t>
                      </a:r>
                      <a:endPar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endParaRP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42774" name="Text Box 22"/>
          <p:cNvSpPr txBox="1">
            <a:spLocks noChangeArrowheads="1"/>
          </p:cNvSpPr>
          <p:nvPr/>
        </p:nvSpPr>
        <p:spPr bwMode="auto">
          <a:xfrm>
            <a:off x="3504406" y="2110434"/>
            <a:ext cx="800219" cy="46166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a:latin typeface="华文楷体" pitchFamily="2" charset="-122"/>
                <a:ea typeface="华文楷体" pitchFamily="2" charset="-122"/>
              </a:rPr>
              <a:t>预测</a:t>
            </a:r>
          </a:p>
        </p:txBody>
      </p:sp>
      <p:sp>
        <p:nvSpPr>
          <p:cNvPr id="842775" name="Text Box 23"/>
          <p:cNvSpPr txBox="1">
            <a:spLocks noChangeArrowheads="1"/>
          </p:cNvSpPr>
          <p:nvPr/>
        </p:nvSpPr>
        <p:spPr bwMode="auto">
          <a:xfrm>
            <a:off x="7771606" y="762000"/>
            <a:ext cx="800219" cy="46166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dirty="0">
                <a:latin typeface="华文楷体" pitchFamily="2" charset="-122"/>
                <a:ea typeface="华文楷体" pitchFamily="2" charset="-122"/>
              </a:rPr>
              <a:t>真实</a:t>
            </a:r>
          </a:p>
        </p:txBody>
      </p:sp>
    </p:spTree>
    <p:extLst>
      <p:ext uri="{BB962C8B-B14F-4D97-AF65-F5344CB8AC3E}">
        <p14:creationId xmlns:p14="http://schemas.microsoft.com/office/powerpoint/2010/main" val="227343908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778"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分类器性能评价方法（</a:t>
            </a:r>
            <a:r>
              <a:rPr lang="en-US" altLang="zh-CN" sz="4000" b="1">
                <a:latin typeface="微软雅黑" panose="020B0503020204020204" pitchFamily="34" charset="-122"/>
                <a:ea typeface="微软雅黑" panose="020B0503020204020204" pitchFamily="34" charset="-122"/>
              </a:rPr>
              <a:t>2/5</a:t>
            </a:r>
            <a:r>
              <a:rPr lang="zh-CN" altLang="en-US" sz="4000" b="1">
                <a:latin typeface="微软雅黑" panose="020B0503020204020204" pitchFamily="34" charset="-122"/>
                <a:ea typeface="微软雅黑" panose="020B0503020204020204" pitchFamily="34" charset="-122"/>
              </a:rPr>
              <a:t>）</a:t>
            </a:r>
          </a:p>
        </p:txBody>
      </p:sp>
      <p:sp>
        <p:nvSpPr>
          <p:cNvPr id="843779" name="Rectangle 3"/>
          <p:cNvSpPr>
            <a:spLocks noGrp="1" noChangeArrowheads="1"/>
          </p:cNvSpPr>
          <p:nvPr>
            <p:ph type="body" idx="1"/>
          </p:nvPr>
        </p:nvSpPr>
        <p:spPr>
          <a:xfrm>
            <a:off x="169311" y="1143000"/>
            <a:ext cx="11784066" cy="5486400"/>
          </a:xfrm>
        </p:spPr>
        <p:txBody>
          <a:bodyPr/>
          <a:lstStyle/>
          <a:p>
            <a:r>
              <a:rPr lang="zh-CN" altLang="en-US" sz="3200" dirty="0">
                <a:latin typeface="Times New Roman" pitchFamily="18" charset="0"/>
              </a:rPr>
              <a:t>联列表</a:t>
            </a:r>
          </a:p>
          <a:p>
            <a:endParaRPr lang="zh-CN" altLang="en-US" sz="3200" dirty="0">
              <a:latin typeface="Times New Roman" pitchFamily="18" charset="0"/>
            </a:endParaRPr>
          </a:p>
          <a:p>
            <a:r>
              <a:rPr lang="zh-CN" altLang="en-US" sz="3200" dirty="0" smtClean="0">
                <a:latin typeface="Times New Roman" pitchFamily="18" charset="0"/>
              </a:rPr>
              <a:t>每个</a:t>
            </a:r>
            <a:r>
              <a:rPr lang="zh-CN" altLang="en-US" sz="3200" dirty="0">
                <a:latin typeface="Times New Roman" pitchFamily="18" charset="0"/>
              </a:rPr>
              <a:t>类</a:t>
            </a:r>
          </a:p>
          <a:p>
            <a:pPr lvl="1"/>
            <a:r>
              <a:rPr lang="zh-CN" altLang="en-US" sz="2800" dirty="0">
                <a:latin typeface="Times New Roman" pitchFamily="18" charset="0"/>
              </a:rPr>
              <a:t>错误率</a:t>
            </a:r>
          </a:p>
          <a:p>
            <a:pPr lvl="2"/>
            <a:r>
              <a:rPr lang="en-US" altLang="zh-CN" dirty="0">
                <a:latin typeface="Times New Roman" panose="02020603050405020304" pitchFamily="18" charset="0"/>
              </a:rPr>
              <a:t>Error = (FP + FN) / (TP + FP + FN + TN)  = 1 – Accuracy</a:t>
            </a:r>
          </a:p>
          <a:p>
            <a:pPr lvl="1"/>
            <a:r>
              <a:rPr lang="zh-CN" altLang="en-US" sz="2800" dirty="0">
                <a:latin typeface="Times New Roman" pitchFamily="18" charset="0"/>
              </a:rPr>
              <a:t>缺失率：</a:t>
            </a:r>
            <a:r>
              <a:rPr lang="en-US" altLang="zh-CN" sz="2800" dirty="0">
                <a:latin typeface="Times New Roman" panose="02020603050405020304" pitchFamily="18" charset="0"/>
              </a:rPr>
              <a:t>Missing = FN/(TP + FN)  = 1 - Recall</a:t>
            </a:r>
          </a:p>
          <a:p>
            <a:pPr lvl="1">
              <a:lnSpc>
                <a:spcPct val="80000"/>
              </a:lnSpc>
            </a:pPr>
            <a:r>
              <a:rPr lang="en-US" altLang="zh-CN" sz="2800" dirty="0">
                <a:latin typeface="Times New Roman" panose="02020603050405020304" pitchFamily="18" charset="0"/>
              </a:rPr>
              <a:t>F</a:t>
            </a:r>
            <a:r>
              <a:rPr lang="zh-CN" altLang="en-US" sz="2800" dirty="0">
                <a:latin typeface="Times New Roman" pitchFamily="18" charset="0"/>
              </a:rPr>
              <a:t>值 </a:t>
            </a:r>
          </a:p>
          <a:p>
            <a:pPr lvl="2">
              <a:lnSpc>
                <a:spcPct val="80000"/>
              </a:lnSpc>
            </a:pPr>
            <a:r>
              <a:rPr lang="en-US" altLang="zh-CN" dirty="0">
                <a:latin typeface="Times New Roman" panose="02020603050405020304" pitchFamily="18" charset="0"/>
              </a:rPr>
              <a:t>F =  (</a:t>
            </a:r>
            <a:r>
              <a:rPr lang="en-US" altLang="zh-CN" dirty="0">
                <a:latin typeface="Times New Roman" panose="02020603050405020304" pitchFamily="18" charset="0"/>
                <a:cs typeface="Times New Roman" panose="02020603050405020304" pitchFamily="18" charset="0"/>
              </a:rPr>
              <a:t>β</a:t>
            </a:r>
            <a:r>
              <a:rPr lang="en-US" altLang="zh-CN" baseline="30000" dirty="0">
                <a:latin typeface="Times New Roman" panose="02020603050405020304" pitchFamily="18" charset="0"/>
                <a:cs typeface="Times New Roman" panose="02020603050405020304" pitchFamily="18" charset="0"/>
              </a:rPr>
              <a:t>2</a:t>
            </a:r>
            <a:r>
              <a:rPr lang="en-US" altLang="zh-CN" dirty="0">
                <a:latin typeface="Times New Roman" panose="02020603050405020304" pitchFamily="18" charset="0"/>
                <a:cs typeface="Times New Roman" panose="02020603050405020304" pitchFamily="18" charset="0"/>
              </a:rPr>
              <a:t>+1) </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dirty="0">
                <a:latin typeface="Times New Roman" panose="02020603050405020304" pitchFamily="18" charset="0"/>
                <a:cs typeface="Times New Roman" panose="02020603050405020304" pitchFamily="18" charset="0"/>
              </a:rPr>
              <a:t> Precision </a:t>
            </a:r>
            <a:r>
              <a:rPr lang="en-US" altLang="zh-CN" dirty="0">
                <a:latin typeface="Times New Roman" panose="02020603050405020304" pitchFamily="18" charset="0"/>
                <a:cs typeface="Times New Roman" panose="02020603050405020304" pitchFamily="18" charset="0"/>
                <a:sym typeface="Symbol" panose="05050102010706020507" pitchFamily="18" charset="2"/>
              </a:rPr>
              <a:t> Recall </a:t>
            </a:r>
            <a:r>
              <a:rPr lang="en-US" altLang="zh-CN" dirty="0">
                <a:latin typeface="Times New Roman" panose="02020603050405020304" pitchFamily="18" charset="0"/>
                <a:cs typeface="Times New Roman" panose="02020603050405020304" pitchFamily="18" charset="0"/>
              </a:rPr>
              <a:t>/ (β</a:t>
            </a:r>
            <a:r>
              <a:rPr lang="en-US" altLang="zh-CN" baseline="30000" dirty="0">
                <a:latin typeface="Times New Roman" panose="02020603050405020304" pitchFamily="18" charset="0"/>
                <a:cs typeface="Times New Roman" panose="02020603050405020304" pitchFamily="18" charset="0"/>
              </a:rPr>
              <a:t>2 </a:t>
            </a:r>
            <a:r>
              <a:rPr lang="en-US" altLang="zh-CN" dirty="0">
                <a:latin typeface="Times New Roman" panose="02020603050405020304" pitchFamily="18" charset="0"/>
                <a:cs typeface="Times New Roman" panose="02020603050405020304" pitchFamily="18" charset="0"/>
                <a:sym typeface="Symbol" panose="05050102010706020507" pitchFamily="18" charset="2"/>
              </a:rPr>
              <a:t></a:t>
            </a:r>
            <a:r>
              <a:rPr lang="en-US" altLang="zh-CN" baseline="30000" dirty="0">
                <a:latin typeface="Times New Roman" panose="02020603050405020304" pitchFamily="18" charset="0"/>
                <a:cs typeface="Times New Roman" panose="02020603050405020304" pitchFamily="18" charset="0"/>
              </a:rPr>
              <a:t> </a:t>
            </a:r>
            <a:r>
              <a:rPr lang="en-US" altLang="zh-CN" dirty="0">
                <a:latin typeface="Times New Roman" panose="02020603050405020304" pitchFamily="18" charset="0"/>
                <a:cs typeface="Times New Roman" panose="02020603050405020304" pitchFamily="18" charset="0"/>
              </a:rPr>
              <a:t>Precision + Recall)</a:t>
            </a:r>
          </a:p>
          <a:p>
            <a:r>
              <a:rPr lang="zh-CN" altLang="en-US" sz="3200" dirty="0">
                <a:latin typeface="Times New Roman" pitchFamily="18" charset="0"/>
              </a:rPr>
              <a:t>所有类</a:t>
            </a:r>
          </a:p>
          <a:p>
            <a:pPr lvl="1"/>
            <a:r>
              <a:rPr lang="zh-CN" altLang="en-US" sz="2800" dirty="0">
                <a:latin typeface="Times New Roman" pitchFamily="18" charset="0"/>
              </a:rPr>
              <a:t>宏平均：对每个类求值，然后平均</a:t>
            </a:r>
          </a:p>
          <a:p>
            <a:pPr lvl="1"/>
            <a:r>
              <a:rPr lang="zh-CN" altLang="en-US" sz="2800" dirty="0">
                <a:latin typeface="Times New Roman" pitchFamily="18" charset="0"/>
              </a:rPr>
              <a:t>微平均：将所有文档一块儿计算，求值</a:t>
            </a:r>
            <a:endParaRPr lang="en-US" altLang="zh-CN" sz="2800" dirty="0">
              <a:latin typeface="Times New Roman" panose="02020603050405020304" pitchFamily="18" charset="0"/>
            </a:endParaRPr>
          </a:p>
        </p:txBody>
      </p:sp>
      <p:graphicFrame>
        <p:nvGraphicFramePr>
          <p:cNvPr id="7" name="Group 4"/>
          <p:cNvGraphicFramePr>
            <a:graphicFrameLocks noGrp="1"/>
          </p:cNvGraphicFramePr>
          <p:nvPr>
            <p:extLst>
              <p:ext uri="{D42A27DB-BD31-4B8C-83A1-F6EECF244321}">
                <p14:modId xmlns:p14="http://schemas.microsoft.com/office/powerpoint/2010/main" val="3850489152"/>
              </p:ext>
            </p:extLst>
          </p:nvPr>
        </p:nvGraphicFramePr>
        <p:xfrm>
          <a:off x="4342606" y="1249680"/>
          <a:ext cx="7517621" cy="2103120"/>
        </p:xfrm>
        <a:graphic>
          <a:graphicData uri="http://schemas.openxmlformats.org/drawingml/2006/table">
            <a:tbl>
              <a:tblPr/>
              <a:tblGrid>
                <a:gridCol w="1804430"/>
                <a:gridCol w="2843770"/>
                <a:gridCol w="2869421"/>
              </a:tblGrid>
              <a:tr h="4064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endParaRP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smtClean="0">
                          <a:ln>
                            <a:noFill/>
                          </a:ln>
                          <a:solidFill>
                            <a:schemeClr val="tx1"/>
                          </a:solidFill>
                          <a:effectLst/>
                          <a:latin typeface="Times New Roman" panose="02020603050405020304" pitchFamily="18" charset="0"/>
                          <a:ea typeface="华文楷体" pitchFamily="2" charset="-122"/>
                        </a:rPr>
                        <a:t>属于类</a:t>
                      </a:r>
                      <a:r>
                        <a:rPr kumimoji="0" lang="en-US" altLang="zh-CN" sz="2400" b="0" i="0" u="none" strike="noStrike" cap="none" normalizeH="0" baseline="0" smtClean="0">
                          <a:ln>
                            <a:noFill/>
                          </a:ln>
                          <a:solidFill>
                            <a:schemeClr val="tx1"/>
                          </a:solidFill>
                          <a:effectLst/>
                          <a:latin typeface="Times New Roman" panose="02020603050405020304" pitchFamily="18" charset="0"/>
                          <a:ea typeface="华文楷体" pitchFamily="2" charset="-122"/>
                        </a:rPr>
                        <a:t>c</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不属于类</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635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属于类</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True Positive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TP</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）真正</a:t>
                      </a:r>
                    </a:p>
                  </a:txBody>
                  <a:tcPr marL="121904" marR="1219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False Positive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FP</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）假正</a:t>
                      </a: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不属于类</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c</a:t>
                      </a:r>
                    </a:p>
                  </a:txBody>
                  <a:tcPr marL="121904" marR="12190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False Negative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FN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）假负</a:t>
                      </a:r>
                    </a:p>
                  </a:txBody>
                  <a:tcPr marL="121904" marR="12190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True Negative</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TN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rPr>
                        <a:t>）真负</a:t>
                      </a:r>
                      <a:endParaRPr kumimoji="0" lang="en-US" altLang="zh-CN" sz="2400" b="0" i="0" u="none" strike="noStrike" cap="none" normalizeH="0" baseline="0" dirty="0" smtClean="0">
                        <a:ln>
                          <a:noFill/>
                        </a:ln>
                        <a:solidFill>
                          <a:schemeClr val="tx1"/>
                        </a:solidFill>
                        <a:effectLst/>
                        <a:latin typeface="Times New Roman" panose="02020603050405020304" pitchFamily="18" charset="0"/>
                        <a:ea typeface="华文楷体" pitchFamily="2" charset="-122"/>
                      </a:endParaRPr>
                    </a:p>
                  </a:txBody>
                  <a:tcPr marL="121904" marR="12190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 name="Text Box 22"/>
          <p:cNvSpPr txBox="1">
            <a:spLocks noChangeArrowheads="1"/>
          </p:cNvSpPr>
          <p:nvPr/>
        </p:nvSpPr>
        <p:spPr bwMode="auto">
          <a:xfrm>
            <a:off x="3504406" y="2110434"/>
            <a:ext cx="800219" cy="46166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a:latin typeface="华文楷体" pitchFamily="2" charset="-122"/>
                <a:ea typeface="华文楷体" pitchFamily="2" charset="-122"/>
              </a:rPr>
              <a:t>预测</a:t>
            </a:r>
          </a:p>
        </p:txBody>
      </p:sp>
      <p:sp>
        <p:nvSpPr>
          <p:cNvPr id="9" name="Text Box 23"/>
          <p:cNvSpPr txBox="1">
            <a:spLocks noChangeArrowheads="1"/>
          </p:cNvSpPr>
          <p:nvPr/>
        </p:nvSpPr>
        <p:spPr bwMode="auto">
          <a:xfrm>
            <a:off x="7771606" y="762000"/>
            <a:ext cx="800219" cy="461665"/>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400" dirty="0">
                <a:latin typeface="华文楷体" pitchFamily="2" charset="-122"/>
                <a:ea typeface="华文楷体" pitchFamily="2" charset="-122"/>
              </a:rPr>
              <a:t>真实</a:t>
            </a:r>
          </a:p>
        </p:txBody>
      </p:sp>
    </p:spTree>
    <p:extLst>
      <p:ext uri="{BB962C8B-B14F-4D97-AF65-F5344CB8AC3E}">
        <p14:creationId xmlns:p14="http://schemas.microsoft.com/office/powerpoint/2010/main" val="186564255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4804" name="Picture 2" descr="http://my.csdn.net/uploads/201206/20/1340176083_54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039" y="749301"/>
            <a:ext cx="10095186"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4802"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分类器性能评价方法（</a:t>
            </a:r>
            <a:r>
              <a:rPr lang="en-US" altLang="zh-CN" sz="4000" b="1">
                <a:latin typeface="微软雅黑" panose="020B0503020204020204" pitchFamily="34" charset="-122"/>
                <a:ea typeface="微软雅黑" panose="020B0503020204020204" pitchFamily="34" charset="-122"/>
              </a:rPr>
              <a:t>3/5</a:t>
            </a:r>
            <a:r>
              <a:rPr lang="zh-CN" altLang="en-US" sz="4000" b="1">
                <a:latin typeface="微软雅黑" panose="020B0503020204020204" pitchFamily="34" charset="-122"/>
                <a:ea typeface="微软雅黑" panose="020B0503020204020204" pitchFamily="34" charset="-122"/>
              </a:rPr>
              <a:t>）</a:t>
            </a:r>
          </a:p>
        </p:txBody>
      </p:sp>
      <p:sp>
        <p:nvSpPr>
          <p:cNvPr id="844803" name="Rectangle 3"/>
          <p:cNvSpPr>
            <a:spLocks noGrp="1" noChangeArrowheads="1"/>
          </p:cNvSpPr>
          <p:nvPr>
            <p:ph type="body" idx="1"/>
          </p:nvPr>
        </p:nvSpPr>
        <p:spPr>
          <a:xfrm>
            <a:off x="304761" y="3962400"/>
            <a:ext cx="11580892" cy="2590800"/>
          </a:xfrm>
        </p:spPr>
        <p:txBody>
          <a:bodyPr/>
          <a:lstStyle/>
          <a:p>
            <a:pPr>
              <a:lnSpc>
                <a:spcPct val="90000"/>
              </a:lnSpc>
            </a:pPr>
            <a:r>
              <a:rPr lang="zh-CN" altLang="en-US" sz="3200" dirty="0">
                <a:latin typeface="Times New Roman" pitchFamily="18" charset="0"/>
              </a:rPr>
              <a:t>理想情况下，真正率（</a:t>
            </a:r>
            <a:r>
              <a:rPr lang="en-US" altLang="zh-CN" sz="3200" dirty="0">
                <a:latin typeface="Times New Roman" pitchFamily="18" charset="0"/>
              </a:rPr>
              <a:t>TPR</a:t>
            </a:r>
            <a:r>
              <a:rPr lang="zh-CN" altLang="en-US" sz="3200" dirty="0">
                <a:latin typeface="Times New Roman" pitchFamily="18" charset="0"/>
              </a:rPr>
              <a:t>）应该接近</a:t>
            </a:r>
            <a:r>
              <a:rPr lang="en-US" altLang="zh-CN" sz="3200" dirty="0">
                <a:latin typeface="Times New Roman" pitchFamily="18" charset="0"/>
              </a:rPr>
              <a:t>1</a:t>
            </a:r>
            <a:r>
              <a:rPr lang="zh-CN" altLang="en-US" sz="3200" dirty="0">
                <a:latin typeface="Times New Roman" pitchFamily="18" charset="0"/>
              </a:rPr>
              <a:t>，假正率（</a:t>
            </a:r>
            <a:r>
              <a:rPr lang="en-US" altLang="zh-CN" sz="3200" dirty="0">
                <a:latin typeface="Times New Roman" pitchFamily="18" charset="0"/>
              </a:rPr>
              <a:t>FPR</a:t>
            </a:r>
            <a:r>
              <a:rPr lang="zh-CN" altLang="en-US" sz="3200" dirty="0">
                <a:latin typeface="Times New Roman" pitchFamily="18" charset="0"/>
              </a:rPr>
              <a:t>）应该接近</a:t>
            </a:r>
            <a:r>
              <a:rPr lang="en-US" altLang="zh-CN" sz="3200" dirty="0">
                <a:latin typeface="Times New Roman" pitchFamily="18" charset="0"/>
              </a:rPr>
              <a:t>0</a:t>
            </a:r>
            <a:r>
              <a:rPr lang="zh-CN" altLang="en-US" sz="3200" dirty="0">
                <a:latin typeface="Times New Roman" pitchFamily="18" charset="0"/>
              </a:rPr>
              <a:t>。</a:t>
            </a:r>
          </a:p>
          <a:p>
            <a:pPr>
              <a:lnSpc>
                <a:spcPct val="90000"/>
              </a:lnSpc>
            </a:pPr>
            <a:r>
              <a:rPr lang="en-US" altLang="zh-CN" sz="3200" dirty="0">
                <a:latin typeface="Times New Roman" pitchFamily="18" charset="0"/>
              </a:rPr>
              <a:t>ROC</a:t>
            </a:r>
            <a:r>
              <a:rPr lang="zh-CN" altLang="en-US" sz="3200" dirty="0">
                <a:latin typeface="Times New Roman" pitchFamily="18" charset="0"/>
              </a:rPr>
              <a:t>曲线上的每一个点对应于一个阈值，对于一个分类器，每个阈值下会有一个</a:t>
            </a:r>
            <a:r>
              <a:rPr lang="en-US" altLang="zh-CN" sz="3200" dirty="0">
                <a:latin typeface="Times New Roman" pitchFamily="18" charset="0"/>
              </a:rPr>
              <a:t>TPR</a:t>
            </a:r>
            <a:r>
              <a:rPr lang="zh-CN" altLang="en-US" sz="3200" dirty="0">
                <a:latin typeface="Times New Roman" pitchFamily="18" charset="0"/>
              </a:rPr>
              <a:t>和</a:t>
            </a:r>
            <a:r>
              <a:rPr lang="en-US" altLang="zh-CN" sz="3200" dirty="0">
                <a:latin typeface="Times New Roman" pitchFamily="18" charset="0"/>
              </a:rPr>
              <a:t>FPR</a:t>
            </a:r>
            <a:r>
              <a:rPr lang="zh-CN" altLang="en-US" sz="3200" dirty="0">
                <a:latin typeface="Times New Roman" pitchFamily="18" charset="0"/>
              </a:rPr>
              <a:t>。</a:t>
            </a:r>
          </a:p>
          <a:p>
            <a:pPr lvl="1">
              <a:lnSpc>
                <a:spcPct val="90000"/>
              </a:lnSpc>
            </a:pPr>
            <a:r>
              <a:rPr lang="zh-CN" altLang="en-US" sz="2800" dirty="0">
                <a:latin typeface="Times New Roman" pitchFamily="18" charset="0"/>
              </a:rPr>
              <a:t>阈值最小时，</a:t>
            </a:r>
            <a:r>
              <a:rPr lang="en-US" altLang="zh-CN" sz="2800" dirty="0">
                <a:latin typeface="Times New Roman" pitchFamily="18" charset="0"/>
              </a:rPr>
              <a:t>TP = FP = 0</a:t>
            </a:r>
            <a:r>
              <a:rPr lang="zh-CN" altLang="en-US" sz="2800" dirty="0">
                <a:latin typeface="Times New Roman" pitchFamily="18" charset="0"/>
              </a:rPr>
              <a:t>，对应于原点；</a:t>
            </a:r>
          </a:p>
          <a:p>
            <a:pPr lvl="1">
              <a:lnSpc>
                <a:spcPct val="90000"/>
              </a:lnSpc>
            </a:pPr>
            <a:r>
              <a:rPr lang="zh-CN" altLang="en-US" sz="2800" dirty="0">
                <a:latin typeface="Times New Roman" pitchFamily="18" charset="0"/>
              </a:rPr>
              <a:t>阈值最大时，</a:t>
            </a:r>
            <a:r>
              <a:rPr lang="en-US" altLang="zh-CN" sz="2800" dirty="0">
                <a:latin typeface="Times New Roman" pitchFamily="18" charset="0"/>
              </a:rPr>
              <a:t>TN = FN = 0</a:t>
            </a:r>
            <a:r>
              <a:rPr lang="zh-CN" altLang="en-US" sz="2800" dirty="0">
                <a:latin typeface="Times New Roman" pitchFamily="18" charset="0"/>
              </a:rPr>
              <a:t>，对应于右上角的点</a:t>
            </a:r>
            <a:r>
              <a:rPr lang="en-US" altLang="zh-CN" sz="2800" dirty="0">
                <a:latin typeface="Times New Roman" pitchFamily="18" charset="0"/>
              </a:rPr>
              <a:t>(1,1</a:t>
            </a:r>
            <a:r>
              <a:rPr lang="en-US" altLang="zh-CN" sz="2800" dirty="0" smtClean="0">
                <a:latin typeface="Times New Roman" pitchFamily="18" charset="0"/>
              </a:rPr>
              <a:t>)</a:t>
            </a:r>
            <a:endParaRPr lang="en-US" altLang="zh-CN" sz="2800" dirty="0">
              <a:latin typeface="Times New Roman" pitchFamily="18" charset="0"/>
            </a:endParaRPr>
          </a:p>
        </p:txBody>
      </p:sp>
      <p:sp>
        <p:nvSpPr>
          <p:cNvPr id="844805" name="Text Box 5"/>
          <p:cNvSpPr txBox="1">
            <a:spLocks noChangeArrowheads="1"/>
          </p:cNvSpPr>
          <p:nvPr/>
        </p:nvSpPr>
        <p:spPr bwMode="auto">
          <a:xfrm>
            <a:off x="8330116" y="1066801"/>
            <a:ext cx="116249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a:ea typeface="宋体" panose="02010600030101010101" pitchFamily="2" charset="-122"/>
              </a:rPr>
              <a:t>ROC</a:t>
            </a:r>
            <a:r>
              <a:rPr lang="zh-CN" altLang="en-US">
                <a:ea typeface="宋体" panose="02010600030101010101" pitchFamily="2" charset="-122"/>
              </a:rPr>
              <a:t>曲线</a:t>
            </a:r>
          </a:p>
        </p:txBody>
      </p:sp>
    </p:spTree>
    <p:extLst>
      <p:ext uri="{BB962C8B-B14F-4D97-AF65-F5344CB8AC3E}">
        <p14:creationId xmlns:p14="http://schemas.microsoft.com/office/powerpoint/2010/main" val="72563855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分类器性能评价方法（</a:t>
            </a:r>
            <a:r>
              <a:rPr lang="en-US" altLang="zh-CN" sz="4000" b="1">
                <a:latin typeface="微软雅黑" panose="020B0503020204020204" pitchFamily="34" charset="-122"/>
                <a:ea typeface="微软雅黑" panose="020B0503020204020204" pitchFamily="34" charset="-122"/>
              </a:rPr>
              <a:t>4/5</a:t>
            </a:r>
            <a:r>
              <a:rPr lang="zh-CN" altLang="en-US" sz="4000" b="1">
                <a:latin typeface="微软雅黑" panose="020B0503020204020204" pitchFamily="34" charset="-122"/>
                <a:ea typeface="微软雅黑" panose="020B0503020204020204" pitchFamily="34" charset="-122"/>
              </a:rPr>
              <a:t>）</a:t>
            </a:r>
          </a:p>
        </p:txBody>
      </p:sp>
      <p:sp>
        <p:nvSpPr>
          <p:cNvPr id="851972" name="Text Box 4"/>
          <p:cNvSpPr txBox="1">
            <a:spLocks noChangeArrowheads="1"/>
          </p:cNvSpPr>
          <p:nvPr/>
        </p:nvSpPr>
        <p:spPr bwMode="auto">
          <a:xfrm>
            <a:off x="304760" y="5943601"/>
            <a:ext cx="1147930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r>
              <a:rPr lang="zh-CN" altLang="en-US" sz="2000" b="0" dirty="0">
                <a:latin typeface="Times New Roman" panose="02020603050405020304" pitchFamily="18" charset="0"/>
                <a:ea typeface="宋体" panose="02010600030101010101" pitchFamily="2" charset="-122"/>
                <a:cs typeface="Times New Roman" pitchFamily="18" charset="0"/>
              </a:rPr>
              <a:t>◆ </a:t>
            </a:r>
            <a:r>
              <a:rPr lang="en-US" altLang="zh-CN" sz="2000" b="0" dirty="0">
                <a:latin typeface="Times New Roman" panose="02020603050405020304" pitchFamily="18" charset="0"/>
                <a:ea typeface="宋体" panose="02010600030101010101" pitchFamily="2" charset="-122"/>
                <a:cs typeface="Times New Roman" pitchFamily="18" charset="0"/>
              </a:rPr>
              <a:t>Jesse Davis and Mark </a:t>
            </a:r>
            <a:r>
              <a:rPr lang="en-US" altLang="zh-CN" sz="2000" b="0" dirty="0" err="1">
                <a:latin typeface="Times New Roman" panose="02020603050405020304" pitchFamily="18" charset="0"/>
                <a:ea typeface="宋体" panose="02010600030101010101" pitchFamily="2" charset="-122"/>
                <a:cs typeface="Times New Roman" pitchFamily="18" charset="0"/>
              </a:rPr>
              <a:t>Goadrich</a:t>
            </a:r>
            <a:r>
              <a:rPr lang="en-US" altLang="zh-CN" sz="2000" b="0" dirty="0">
                <a:latin typeface="Times New Roman" panose="02020603050405020304" pitchFamily="18" charset="0"/>
                <a:ea typeface="宋体" panose="02010600030101010101" pitchFamily="2" charset="-122"/>
                <a:cs typeface="Times New Roman" pitchFamily="18" charset="0"/>
              </a:rPr>
              <a:t>, 2006. The Relationship between Precision-Recall and ROC Curves. </a:t>
            </a:r>
            <a:r>
              <a:rPr lang="en-US" altLang="zh-CN" sz="2000" b="0" i="1" dirty="0">
                <a:latin typeface="Times New Roman" panose="02020603050405020304" pitchFamily="18" charset="0"/>
                <a:ea typeface="宋体" panose="02010600030101010101" pitchFamily="2" charset="-122"/>
                <a:cs typeface="Times New Roman" pitchFamily="18" charset="0"/>
              </a:rPr>
              <a:t>ICML</a:t>
            </a:r>
            <a:r>
              <a:rPr lang="en-US" altLang="zh-CN" sz="2000" b="0" dirty="0">
                <a:latin typeface="Times New Roman" panose="02020603050405020304" pitchFamily="18" charset="0"/>
                <a:ea typeface="宋体" panose="02010600030101010101" pitchFamily="2" charset="-122"/>
                <a:cs typeface="Times New Roman" pitchFamily="18" charset="0"/>
              </a:rPr>
              <a:t>, pp. 233-240.</a:t>
            </a:r>
          </a:p>
        </p:txBody>
      </p:sp>
      <p:pic>
        <p:nvPicPr>
          <p:cNvPr id="8519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587" y="1741488"/>
            <a:ext cx="11784066" cy="366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11965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分类器性能评价方法（</a:t>
            </a:r>
            <a:r>
              <a:rPr lang="en-US" altLang="zh-CN" sz="4000" b="1">
                <a:latin typeface="微软雅黑" panose="020B0503020204020204" pitchFamily="34" charset="-122"/>
                <a:ea typeface="微软雅黑" panose="020B0503020204020204" pitchFamily="34" charset="-122"/>
              </a:rPr>
              <a:t>5/5</a:t>
            </a:r>
            <a:r>
              <a:rPr lang="zh-CN" altLang="en-US" sz="4000" b="1">
                <a:latin typeface="微软雅黑" panose="020B0503020204020204" pitchFamily="34" charset="-122"/>
                <a:ea typeface="微软雅黑" panose="020B0503020204020204" pitchFamily="34" charset="-122"/>
              </a:rPr>
              <a:t>）</a:t>
            </a:r>
          </a:p>
        </p:txBody>
      </p:sp>
      <p:sp>
        <p:nvSpPr>
          <p:cNvPr id="852995" name="Rectangle 3"/>
          <p:cNvSpPr>
            <a:spLocks noGrp="1" noChangeArrowheads="1"/>
          </p:cNvSpPr>
          <p:nvPr>
            <p:ph type="body" idx="1"/>
          </p:nvPr>
        </p:nvSpPr>
        <p:spPr>
          <a:xfrm>
            <a:off x="203174" y="1143000"/>
            <a:ext cx="11784066" cy="5715000"/>
          </a:xfrm>
        </p:spPr>
        <p:txBody>
          <a:bodyPr/>
          <a:lstStyle/>
          <a:p>
            <a:r>
              <a:rPr lang="zh-CN" altLang="en-US" sz="3200" dirty="0">
                <a:latin typeface="Times New Roman" pitchFamily="18" charset="0"/>
              </a:rPr>
              <a:t>检索实例：给定</a:t>
            </a:r>
            <a:r>
              <a:rPr lang="en-US" altLang="zh-CN" sz="3200" dirty="0">
                <a:latin typeface="Times New Roman" pitchFamily="18" charset="0"/>
              </a:rPr>
              <a:t>1</a:t>
            </a:r>
            <a:r>
              <a:rPr lang="zh-CN" altLang="en-US" sz="3200" dirty="0">
                <a:latin typeface="Times New Roman" pitchFamily="18" charset="0"/>
              </a:rPr>
              <a:t>百万篇文档（</a:t>
            </a:r>
            <a:r>
              <a:rPr lang="en-US" altLang="zh-CN" sz="3200" dirty="0">
                <a:latin typeface="Times New Roman" pitchFamily="18" charset="0"/>
              </a:rPr>
              <a:t>10</a:t>
            </a:r>
            <a:r>
              <a:rPr lang="en-US" altLang="zh-CN" sz="3200" baseline="30000" dirty="0">
                <a:latin typeface="Times New Roman" pitchFamily="18" charset="0"/>
              </a:rPr>
              <a:t>6</a:t>
            </a:r>
            <a:r>
              <a:rPr lang="zh-CN" altLang="en-US" sz="3200" dirty="0">
                <a:latin typeface="Times New Roman" pitchFamily="18" charset="0"/>
              </a:rPr>
              <a:t>），对于某个特定检索式，假设总共有</a:t>
            </a:r>
            <a:r>
              <a:rPr lang="en-US" altLang="zh-CN" sz="3200" dirty="0">
                <a:latin typeface="Times New Roman" pitchFamily="18" charset="0"/>
              </a:rPr>
              <a:t>100</a:t>
            </a:r>
            <a:r>
              <a:rPr lang="zh-CN" altLang="en-US" sz="3200" dirty="0">
                <a:latin typeface="Times New Roman" pitchFamily="18" charset="0"/>
              </a:rPr>
              <a:t>篇相关文档。</a:t>
            </a:r>
          </a:p>
          <a:p>
            <a:r>
              <a:rPr lang="zh-CN" altLang="en-US" sz="3200" dirty="0" smtClean="0">
                <a:latin typeface="Times New Roman" pitchFamily="18" charset="0"/>
              </a:rPr>
              <a:t>方法</a:t>
            </a:r>
            <a:r>
              <a:rPr lang="en-US" altLang="zh-CN" sz="3200" dirty="0">
                <a:latin typeface="Times New Roman" pitchFamily="18" charset="0"/>
              </a:rPr>
              <a:t>1</a:t>
            </a:r>
            <a:r>
              <a:rPr lang="zh-CN" altLang="en-US" sz="3200" dirty="0">
                <a:latin typeface="Times New Roman" pitchFamily="18" charset="0"/>
              </a:rPr>
              <a:t>：返回</a:t>
            </a:r>
            <a:r>
              <a:rPr lang="en-US" altLang="zh-CN" sz="3200" dirty="0">
                <a:latin typeface="Times New Roman" pitchFamily="18" charset="0"/>
              </a:rPr>
              <a:t>100</a:t>
            </a:r>
            <a:r>
              <a:rPr lang="zh-CN" altLang="en-US" sz="3200" dirty="0">
                <a:latin typeface="Times New Roman" pitchFamily="18" charset="0"/>
              </a:rPr>
              <a:t>篇文档，其中</a:t>
            </a:r>
            <a:r>
              <a:rPr lang="en-US" altLang="zh-CN" sz="3200" dirty="0">
                <a:latin typeface="Times New Roman" pitchFamily="18" charset="0"/>
              </a:rPr>
              <a:t>90</a:t>
            </a:r>
            <a:r>
              <a:rPr lang="zh-CN" altLang="en-US" sz="3200" dirty="0">
                <a:latin typeface="Times New Roman" pitchFamily="18" charset="0"/>
              </a:rPr>
              <a:t>篇是相关的</a:t>
            </a:r>
          </a:p>
          <a:p>
            <a:pPr lvl="1"/>
            <a:r>
              <a:rPr lang="en-US" altLang="zh-CN" sz="2400" b="1" dirty="0">
                <a:solidFill>
                  <a:srgbClr val="0000FF"/>
                </a:solidFill>
                <a:latin typeface="Times New Roman" panose="02020603050405020304" pitchFamily="18" charset="0"/>
              </a:rPr>
              <a:t>TPR = TP / (TP + FN) = 90 / (90 + 10) = 0.9</a:t>
            </a:r>
          </a:p>
          <a:p>
            <a:pPr lvl="1"/>
            <a:r>
              <a:rPr lang="en-US" altLang="zh-CN" sz="2400" b="1" dirty="0">
                <a:solidFill>
                  <a:srgbClr val="0000FF"/>
                </a:solidFill>
                <a:latin typeface="Times New Roman" panose="02020603050405020304" pitchFamily="18" charset="0"/>
              </a:rPr>
              <a:t>FPR = FP / (FP + TN) = 10 / (10 + 999890) = 0.00001</a:t>
            </a:r>
          </a:p>
          <a:p>
            <a:pPr lvl="1"/>
            <a:r>
              <a:rPr lang="en-US" altLang="zh-CN" sz="2400" b="1" dirty="0">
                <a:solidFill>
                  <a:srgbClr val="FF0000"/>
                </a:solidFill>
                <a:latin typeface="Times New Roman" panose="02020603050405020304" pitchFamily="18" charset="0"/>
              </a:rPr>
              <a:t>Precision = TP / (TP + FP) = 90 / (90 + 10) = 0.9</a:t>
            </a:r>
          </a:p>
          <a:p>
            <a:pPr lvl="1"/>
            <a:r>
              <a:rPr lang="en-US" altLang="zh-CN" sz="2400" b="1" dirty="0">
                <a:solidFill>
                  <a:srgbClr val="FF0000"/>
                </a:solidFill>
                <a:latin typeface="Times New Roman" panose="02020603050405020304" pitchFamily="18" charset="0"/>
              </a:rPr>
              <a:t>Recall = TP / (TP + FN) = 90 / (90 + 10) = 0.9</a:t>
            </a:r>
          </a:p>
          <a:p>
            <a:r>
              <a:rPr lang="zh-CN" altLang="en-US" sz="3200" dirty="0">
                <a:latin typeface="Times New Roman" pitchFamily="18" charset="0"/>
              </a:rPr>
              <a:t>方法</a:t>
            </a:r>
            <a:r>
              <a:rPr lang="en-US" altLang="zh-CN" sz="3200" dirty="0">
                <a:latin typeface="Times New Roman" pitchFamily="18" charset="0"/>
              </a:rPr>
              <a:t>2</a:t>
            </a:r>
            <a:r>
              <a:rPr lang="zh-CN" altLang="en-US" sz="3200" dirty="0">
                <a:latin typeface="Times New Roman" pitchFamily="18" charset="0"/>
              </a:rPr>
              <a:t>：返回</a:t>
            </a:r>
            <a:r>
              <a:rPr lang="en-US" altLang="zh-CN" sz="3200" dirty="0">
                <a:latin typeface="Times New Roman" pitchFamily="18" charset="0"/>
              </a:rPr>
              <a:t>2000</a:t>
            </a:r>
            <a:r>
              <a:rPr lang="zh-CN" altLang="en-US" sz="3200" dirty="0">
                <a:latin typeface="Times New Roman" pitchFamily="18" charset="0"/>
              </a:rPr>
              <a:t>篇文档，其中</a:t>
            </a:r>
            <a:r>
              <a:rPr lang="en-US" altLang="zh-CN" sz="3200" dirty="0">
                <a:latin typeface="Times New Roman" pitchFamily="18" charset="0"/>
              </a:rPr>
              <a:t>90</a:t>
            </a:r>
            <a:r>
              <a:rPr lang="zh-CN" altLang="en-US" sz="3200" dirty="0">
                <a:latin typeface="Times New Roman" pitchFamily="18" charset="0"/>
              </a:rPr>
              <a:t>篇是相关的</a:t>
            </a:r>
            <a:endParaRPr lang="en-US" altLang="zh-CN" sz="3200" dirty="0">
              <a:latin typeface="Times New Roman" pitchFamily="18" charset="0"/>
            </a:endParaRPr>
          </a:p>
          <a:p>
            <a:pPr lvl="1"/>
            <a:r>
              <a:rPr lang="en-US" altLang="zh-CN" sz="2400" b="1" dirty="0">
                <a:solidFill>
                  <a:srgbClr val="0000FF"/>
                </a:solidFill>
                <a:latin typeface="Times New Roman" panose="02020603050405020304" pitchFamily="18" charset="0"/>
              </a:rPr>
              <a:t>TPR = TP / (TP + FN) = 90 / (90 + 10) = 0.9</a:t>
            </a:r>
          </a:p>
          <a:p>
            <a:pPr lvl="1"/>
            <a:r>
              <a:rPr lang="en-US" altLang="zh-CN" sz="2400" b="1" dirty="0">
                <a:solidFill>
                  <a:srgbClr val="0000FF"/>
                </a:solidFill>
                <a:latin typeface="Times New Roman" panose="02020603050405020304" pitchFamily="18" charset="0"/>
              </a:rPr>
              <a:t>FPR = FP / (FP + TN) = 1910 / (1910 + 997990) = 0.00191</a:t>
            </a:r>
          </a:p>
          <a:p>
            <a:pPr lvl="1"/>
            <a:r>
              <a:rPr lang="en-US" altLang="zh-CN" sz="2400" b="1" dirty="0">
                <a:solidFill>
                  <a:srgbClr val="FF0000"/>
                </a:solidFill>
                <a:latin typeface="Times New Roman" panose="02020603050405020304" pitchFamily="18" charset="0"/>
              </a:rPr>
              <a:t>Precision = TP / (TP + FP) = 90 / (90 + 1910) = 0.045</a:t>
            </a:r>
          </a:p>
          <a:p>
            <a:pPr lvl="1"/>
            <a:r>
              <a:rPr lang="en-US" altLang="zh-CN" sz="2400" b="1" dirty="0">
                <a:solidFill>
                  <a:srgbClr val="FF0000"/>
                </a:solidFill>
                <a:latin typeface="Times New Roman" panose="02020603050405020304" pitchFamily="18" charset="0"/>
              </a:rPr>
              <a:t>Recall = TP / (TP + FN) = 90 / (90 + 10) = 0.9</a:t>
            </a:r>
            <a:endParaRPr lang="zh-CN" altLang="en-US" sz="2400" b="1" dirty="0">
              <a:solidFill>
                <a:srgbClr val="FF0000"/>
              </a:solidFill>
              <a:latin typeface="Times New Roman" panose="02020603050405020304" pitchFamily="18" charset="0"/>
            </a:endParaRPr>
          </a:p>
        </p:txBody>
      </p:sp>
      <p:graphicFrame>
        <p:nvGraphicFramePr>
          <p:cNvPr id="853037" name="Group 45"/>
          <p:cNvGraphicFramePr>
            <a:graphicFrameLocks noGrp="1"/>
          </p:cNvGraphicFramePr>
          <p:nvPr>
            <p:extLst>
              <p:ext uri="{D42A27DB-BD31-4B8C-83A1-F6EECF244321}">
                <p14:modId xmlns:p14="http://schemas.microsoft.com/office/powerpoint/2010/main" val="2040454088"/>
              </p:ext>
            </p:extLst>
          </p:nvPr>
        </p:nvGraphicFramePr>
        <p:xfrm>
          <a:off x="8686006" y="2438400"/>
          <a:ext cx="3352284" cy="914400"/>
        </p:xfrm>
        <a:graphic>
          <a:graphicData uri="http://schemas.openxmlformats.org/drawingml/2006/table">
            <a:tbl>
              <a:tblPr/>
              <a:tblGrid>
                <a:gridCol w="1447800"/>
                <a:gridCol w="1904484"/>
              </a:tblGrid>
              <a:tr h="381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TP</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90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FP</a:t>
                      </a:r>
                      <a:r>
                        <a: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10</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FN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10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TN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999890</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53035" name="Group 43"/>
          <p:cNvGraphicFramePr>
            <a:graphicFrameLocks noGrp="1"/>
          </p:cNvGraphicFramePr>
          <p:nvPr>
            <p:extLst>
              <p:ext uri="{D42A27DB-BD31-4B8C-83A1-F6EECF244321}">
                <p14:modId xmlns:p14="http://schemas.microsoft.com/office/powerpoint/2010/main" val="3392893972"/>
              </p:ext>
            </p:extLst>
          </p:nvPr>
        </p:nvGraphicFramePr>
        <p:xfrm>
          <a:off x="8686006" y="4800600"/>
          <a:ext cx="3276600" cy="914400"/>
        </p:xfrm>
        <a:graphic>
          <a:graphicData uri="http://schemas.openxmlformats.org/drawingml/2006/table">
            <a:tbl>
              <a:tblPr/>
              <a:tblGrid>
                <a:gridCol w="1371600"/>
                <a:gridCol w="1905000"/>
              </a:tblGrid>
              <a:tr h="381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TP</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90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FP</a:t>
                      </a:r>
                      <a:r>
                        <a: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1910</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FN</a:t>
                      </a:r>
                      <a:r>
                        <a:rPr kumimoji="0" lang="zh-CN" altLang="en-US"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rPr>
                        <a:t>10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TN</a:t>
                      </a:r>
                      <a:r>
                        <a:rPr kumimoji="0" lang="zh-CN" altLang="en-US"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a:t>
                      </a:r>
                      <a:r>
                        <a:rPr kumimoji="0" lang="en-US" altLang="zh-CN" sz="2400" b="0"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rPr>
                        <a:t>997990</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945274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52995">
                                            <p:txEl>
                                              <p:pRg st="1" end="1"/>
                                            </p:txEl>
                                          </p:spTgt>
                                        </p:tgtEl>
                                        <p:attrNameLst>
                                          <p:attrName>style.visibility</p:attrName>
                                        </p:attrNameLst>
                                      </p:cBhvr>
                                      <p:to>
                                        <p:strVal val="visible"/>
                                      </p:to>
                                    </p:set>
                                    <p:animEffect transition="in" filter="blinds(horizontal)">
                                      <p:cBhvr>
                                        <p:cTn id="7" dur="500"/>
                                        <p:tgtEl>
                                          <p:spTgt spid="8529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53037"/>
                                        </p:tgtEl>
                                        <p:attrNameLst>
                                          <p:attrName>style.visibility</p:attrName>
                                        </p:attrNameLst>
                                      </p:cBhvr>
                                      <p:to>
                                        <p:strVal val="visible"/>
                                      </p:to>
                                    </p:set>
                                    <p:animEffect transition="in" filter="blinds(horizontal)">
                                      <p:cBhvr>
                                        <p:cTn id="12" dur="500"/>
                                        <p:tgtEl>
                                          <p:spTgt spid="85303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852995">
                                            <p:txEl>
                                              <p:pRg st="6" end="6"/>
                                            </p:txEl>
                                          </p:spTgt>
                                        </p:tgtEl>
                                        <p:attrNameLst>
                                          <p:attrName>style.visibility</p:attrName>
                                        </p:attrNameLst>
                                      </p:cBhvr>
                                      <p:to>
                                        <p:strVal val="visible"/>
                                      </p:to>
                                    </p:set>
                                    <p:animEffect transition="in" filter="blinds(horizontal)">
                                      <p:cBhvr>
                                        <p:cTn id="17" dur="500"/>
                                        <p:tgtEl>
                                          <p:spTgt spid="852995">
                                            <p:txEl>
                                              <p:pRg st="6" end="6"/>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853035"/>
                                        </p:tgtEl>
                                        <p:attrNameLst>
                                          <p:attrName>style.visibility</p:attrName>
                                        </p:attrNameLst>
                                      </p:cBhvr>
                                      <p:to>
                                        <p:strVal val="visible"/>
                                      </p:to>
                                    </p:set>
                                    <p:animEffect transition="in" filter="blinds(horizontal)">
                                      <p:cBhvr>
                                        <p:cTn id="22" dur="500"/>
                                        <p:tgtEl>
                                          <p:spTgt spid="85303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852995">
                                            <p:txEl>
                                              <p:pRg st="2" end="2"/>
                                            </p:txEl>
                                          </p:spTgt>
                                        </p:tgtEl>
                                        <p:attrNameLst>
                                          <p:attrName>style.visibility</p:attrName>
                                        </p:attrNameLst>
                                      </p:cBhvr>
                                      <p:to>
                                        <p:strVal val="visible"/>
                                      </p:to>
                                    </p:set>
                                    <p:animEffect transition="in" filter="blinds(horizontal)">
                                      <p:cBhvr>
                                        <p:cTn id="27" dur="500"/>
                                        <p:tgtEl>
                                          <p:spTgt spid="852995">
                                            <p:txEl>
                                              <p:pRg st="2" end="2"/>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852995">
                                            <p:txEl>
                                              <p:pRg st="3" end="3"/>
                                            </p:txEl>
                                          </p:spTgt>
                                        </p:tgtEl>
                                        <p:attrNameLst>
                                          <p:attrName>style.visibility</p:attrName>
                                        </p:attrNameLst>
                                      </p:cBhvr>
                                      <p:to>
                                        <p:strVal val="visible"/>
                                      </p:to>
                                    </p:set>
                                    <p:animEffect transition="in" filter="blinds(horizontal)">
                                      <p:cBhvr>
                                        <p:cTn id="30" dur="500"/>
                                        <p:tgtEl>
                                          <p:spTgt spid="85299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852995">
                                            <p:txEl>
                                              <p:pRg st="7" end="7"/>
                                            </p:txEl>
                                          </p:spTgt>
                                        </p:tgtEl>
                                        <p:attrNameLst>
                                          <p:attrName>style.visibility</p:attrName>
                                        </p:attrNameLst>
                                      </p:cBhvr>
                                      <p:to>
                                        <p:strVal val="visible"/>
                                      </p:to>
                                    </p:set>
                                    <p:animEffect transition="in" filter="blinds(horizontal)">
                                      <p:cBhvr>
                                        <p:cTn id="35" dur="500"/>
                                        <p:tgtEl>
                                          <p:spTgt spid="852995">
                                            <p:txEl>
                                              <p:pRg st="7" end="7"/>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852995">
                                            <p:txEl>
                                              <p:pRg st="8" end="8"/>
                                            </p:txEl>
                                          </p:spTgt>
                                        </p:tgtEl>
                                        <p:attrNameLst>
                                          <p:attrName>style.visibility</p:attrName>
                                        </p:attrNameLst>
                                      </p:cBhvr>
                                      <p:to>
                                        <p:strVal val="visible"/>
                                      </p:to>
                                    </p:set>
                                    <p:animEffect transition="in" filter="blinds(horizontal)">
                                      <p:cBhvr>
                                        <p:cTn id="38" dur="500"/>
                                        <p:tgtEl>
                                          <p:spTgt spid="852995">
                                            <p:txEl>
                                              <p:pRg st="8" end="8"/>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 presetClass="entr" presetSubtype="10" fill="hold" nodeType="clickEffect">
                                  <p:stCondLst>
                                    <p:cond delay="0"/>
                                  </p:stCondLst>
                                  <p:childTnLst>
                                    <p:set>
                                      <p:cBhvr>
                                        <p:cTn id="42" dur="1" fill="hold">
                                          <p:stCondLst>
                                            <p:cond delay="0"/>
                                          </p:stCondLst>
                                        </p:cTn>
                                        <p:tgtEl>
                                          <p:spTgt spid="852995">
                                            <p:txEl>
                                              <p:pRg st="4" end="4"/>
                                            </p:txEl>
                                          </p:spTgt>
                                        </p:tgtEl>
                                        <p:attrNameLst>
                                          <p:attrName>style.visibility</p:attrName>
                                        </p:attrNameLst>
                                      </p:cBhvr>
                                      <p:to>
                                        <p:strVal val="visible"/>
                                      </p:to>
                                    </p:set>
                                    <p:animEffect transition="in" filter="blinds(horizontal)">
                                      <p:cBhvr>
                                        <p:cTn id="43" dur="500"/>
                                        <p:tgtEl>
                                          <p:spTgt spid="852995">
                                            <p:txEl>
                                              <p:pRg st="4" end="4"/>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852995">
                                            <p:txEl>
                                              <p:pRg st="5" end="5"/>
                                            </p:txEl>
                                          </p:spTgt>
                                        </p:tgtEl>
                                        <p:attrNameLst>
                                          <p:attrName>style.visibility</p:attrName>
                                        </p:attrNameLst>
                                      </p:cBhvr>
                                      <p:to>
                                        <p:strVal val="visible"/>
                                      </p:to>
                                    </p:set>
                                    <p:animEffect transition="in" filter="blinds(horizontal)">
                                      <p:cBhvr>
                                        <p:cTn id="46" dur="500"/>
                                        <p:tgtEl>
                                          <p:spTgt spid="852995">
                                            <p:txEl>
                                              <p:pRg st="5" end="5"/>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852995">
                                            <p:txEl>
                                              <p:pRg st="9" end="9"/>
                                            </p:txEl>
                                          </p:spTgt>
                                        </p:tgtEl>
                                        <p:attrNameLst>
                                          <p:attrName>style.visibility</p:attrName>
                                        </p:attrNameLst>
                                      </p:cBhvr>
                                      <p:to>
                                        <p:strVal val="visible"/>
                                      </p:to>
                                    </p:set>
                                    <p:animEffect transition="in" filter="blinds(horizontal)">
                                      <p:cBhvr>
                                        <p:cTn id="51" dur="500"/>
                                        <p:tgtEl>
                                          <p:spTgt spid="852995">
                                            <p:txEl>
                                              <p:pRg st="9" end="9"/>
                                            </p:txEl>
                                          </p:spTgt>
                                        </p:tgtEl>
                                      </p:cBhvr>
                                    </p:animEffect>
                                  </p:childTnLst>
                                </p:cTn>
                              </p:par>
                              <p:par>
                                <p:cTn id="52" presetID="3" presetClass="entr" presetSubtype="10" fill="hold" nodeType="withEffect">
                                  <p:stCondLst>
                                    <p:cond delay="0"/>
                                  </p:stCondLst>
                                  <p:childTnLst>
                                    <p:set>
                                      <p:cBhvr>
                                        <p:cTn id="53" dur="1" fill="hold">
                                          <p:stCondLst>
                                            <p:cond delay="0"/>
                                          </p:stCondLst>
                                        </p:cTn>
                                        <p:tgtEl>
                                          <p:spTgt spid="852995">
                                            <p:txEl>
                                              <p:pRg st="10" end="10"/>
                                            </p:txEl>
                                          </p:spTgt>
                                        </p:tgtEl>
                                        <p:attrNameLst>
                                          <p:attrName>style.visibility</p:attrName>
                                        </p:attrNameLst>
                                      </p:cBhvr>
                                      <p:to>
                                        <p:strVal val="visible"/>
                                      </p:to>
                                    </p:set>
                                    <p:animEffect transition="in" filter="blinds(horizontal)">
                                      <p:cBhvr>
                                        <p:cTn id="54" dur="500"/>
                                        <p:tgtEl>
                                          <p:spTgt spid="85299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5826"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模型</a:t>
            </a:r>
            <a:r>
              <a:rPr lang="en-US" altLang="zh-CN" sz="4000" b="1">
                <a:latin typeface="微软雅黑" panose="020B0503020204020204" pitchFamily="34" charset="-122"/>
                <a:ea typeface="微软雅黑" panose="020B0503020204020204" pitchFamily="34" charset="-122"/>
              </a:rPr>
              <a:t>/</a:t>
            </a:r>
            <a:r>
              <a:rPr lang="zh-CN" altLang="en-US" sz="4000" b="1">
                <a:latin typeface="微软雅黑" panose="020B0503020204020204" pitchFamily="34" charset="-122"/>
                <a:ea typeface="微软雅黑" panose="020B0503020204020204" pitchFamily="34" charset="-122"/>
              </a:rPr>
              <a:t>参数选择（</a:t>
            </a:r>
            <a:r>
              <a:rPr lang="en-US" altLang="zh-CN" sz="4000" b="1">
                <a:latin typeface="微软雅黑" panose="020B0503020204020204" pitchFamily="34" charset="-122"/>
                <a:ea typeface="微软雅黑" panose="020B0503020204020204" pitchFamily="34" charset="-122"/>
              </a:rPr>
              <a:t>1/2</a:t>
            </a:r>
            <a:r>
              <a:rPr lang="zh-CN" altLang="en-US" sz="4000" b="1">
                <a:latin typeface="微软雅黑" panose="020B0503020204020204" pitchFamily="34" charset="-122"/>
                <a:ea typeface="微软雅黑" panose="020B0503020204020204" pitchFamily="34" charset="-122"/>
              </a:rPr>
              <a:t>）</a:t>
            </a:r>
          </a:p>
        </p:txBody>
      </p:sp>
      <p:sp>
        <p:nvSpPr>
          <p:cNvPr id="845827" name="Rectangle 3"/>
          <p:cNvSpPr>
            <a:spLocks noGrp="1" noChangeArrowheads="1"/>
          </p:cNvSpPr>
          <p:nvPr>
            <p:ph type="body" idx="1"/>
          </p:nvPr>
        </p:nvSpPr>
        <p:spPr>
          <a:xfrm>
            <a:off x="304760" y="1143000"/>
            <a:ext cx="11885653" cy="5105400"/>
          </a:xfrm>
        </p:spPr>
        <p:txBody>
          <a:bodyPr/>
          <a:lstStyle/>
          <a:p>
            <a:r>
              <a:rPr lang="en-US" altLang="zh-CN" sz="3200" i="1" dirty="0">
                <a:latin typeface="Times New Roman" pitchFamily="18" charset="0"/>
              </a:rPr>
              <a:t>K</a:t>
            </a:r>
            <a:r>
              <a:rPr lang="zh-CN" altLang="en-US" sz="3200" dirty="0">
                <a:latin typeface="Times New Roman" pitchFamily="18" charset="0"/>
              </a:rPr>
              <a:t>折交叉验证，</a:t>
            </a:r>
            <a:r>
              <a:rPr lang="en-US" altLang="zh-CN" sz="3200" i="1" dirty="0">
                <a:latin typeface="Times New Roman" pitchFamily="18" charset="0"/>
              </a:rPr>
              <a:t>K</a:t>
            </a:r>
            <a:r>
              <a:rPr lang="zh-CN" altLang="en-US" sz="3200" dirty="0">
                <a:latin typeface="Times New Roman" pitchFamily="18" charset="0"/>
              </a:rPr>
              <a:t>一般取</a:t>
            </a:r>
            <a:r>
              <a:rPr lang="en-US" altLang="zh-CN" sz="3200" dirty="0">
                <a:latin typeface="Times New Roman" pitchFamily="18" charset="0"/>
              </a:rPr>
              <a:t>10</a:t>
            </a:r>
          </a:p>
          <a:p>
            <a:pPr lvl="1"/>
            <a:r>
              <a:rPr lang="zh-CN" altLang="en-US" sz="2800" dirty="0">
                <a:latin typeface="Times New Roman" pitchFamily="18" charset="0"/>
              </a:rPr>
              <a:t>将训练数据随机分成大小均匀的</a:t>
            </a:r>
            <a:r>
              <a:rPr lang="en-US" altLang="zh-CN" sz="2800" i="1" dirty="0">
                <a:latin typeface="Times New Roman" pitchFamily="18" charset="0"/>
              </a:rPr>
              <a:t>K</a:t>
            </a:r>
            <a:r>
              <a:rPr lang="zh-CN" altLang="en-US" sz="2800" dirty="0">
                <a:latin typeface="Times New Roman" pitchFamily="18" charset="0"/>
              </a:rPr>
              <a:t>份</a:t>
            </a:r>
          </a:p>
          <a:p>
            <a:pPr lvl="1"/>
            <a:r>
              <a:rPr lang="zh-CN" altLang="en-US" sz="2800" dirty="0">
                <a:latin typeface="Times New Roman" pitchFamily="18" charset="0"/>
              </a:rPr>
              <a:t>取其中的</a:t>
            </a:r>
            <a:r>
              <a:rPr lang="en-US" altLang="zh-CN" sz="2800" i="1" dirty="0">
                <a:latin typeface="Times New Roman" pitchFamily="18" charset="0"/>
              </a:rPr>
              <a:t>K</a:t>
            </a:r>
            <a:r>
              <a:rPr lang="en-US" altLang="zh-CN" sz="2800" dirty="0">
                <a:latin typeface="Times New Roman" pitchFamily="18" charset="0"/>
              </a:rPr>
              <a:t> – 1</a:t>
            </a:r>
            <a:r>
              <a:rPr lang="zh-CN" altLang="en-US" sz="2800" dirty="0">
                <a:latin typeface="Times New Roman" pitchFamily="18" charset="0"/>
              </a:rPr>
              <a:t>份作为新的训练数据，剩余一份作为测试数据</a:t>
            </a:r>
          </a:p>
          <a:p>
            <a:pPr lvl="1"/>
            <a:r>
              <a:rPr lang="zh-CN" altLang="en-US" sz="2800" dirty="0">
                <a:latin typeface="Times New Roman" pitchFamily="18" charset="0"/>
              </a:rPr>
              <a:t>重复第二步</a:t>
            </a:r>
            <a:r>
              <a:rPr lang="en-US" altLang="zh-CN" sz="2800" i="1" dirty="0">
                <a:latin typeface="Times New Roman" pitchFamily="18" charset="0"/>
              </a:rPr>
              <a:t>K</a:t>
            </a:r>
            <a:r>
              <a:rPr lang="zh-CN" altLang="en-US" sz="2800" dirty="0">
                <a:latin typeface="Times New Roman" pitchFamily="18" charset="0"/>
              </a:rPr>
              <a:t>遍</a:t>
            </a:r>
          </a:p>
          <a:p>
            <a:endParaRPr lang="zh-CN" altLang="en-US" dirty="0">
              <a:latin typeface="Times New Roman" pitchFamily="18" charset="0"/>
            </a:endParaRPr>
          </a:p>
          <a:p>
            <a:r>
              <a:rPr lang="zh-CN" altLang="en-US" sz="3200" dirty="0">
                <a:latin typeface="Times New Roman" pitchFamily="18" charset="0"/>
              </a:rPr>
              <a:t>留一法（</a:t>
            </a:r>
            <a:r>
              <a:rPr lang="en-US" altLang="zh-CN" sz="3200" dirty="0">
                <a:latin typeface="Times New Roman" pitchFamily="18" charset="0"/>
              </a:rPr>
              <a:t>Leave One Out</a:t>
            </a:r>
            <a:r>
              <a:rPr lang="zh-CN" altLang="en-US" sz="3200" dirty="0">
                <a:latin typeface="Times New Roman" pitchFamily="18" charset="0"/>
              </a:rPr>
              <a:t>，</a:t>
            </a:r>
            <a:r>
              <a:rPr lang="en-US" altLang="zh-CN" sz="3200" dirty="0">
                <a:latin typeface="Times New Roman" pitchFamily="18" charset="0"/>
              </a:rPr>
              <a:t>LOO</a:t>
            </a:r>
            <a:r>
              <a:rPr lang="zh-CN" altLang="en-US" sz="3200" dirty="0">
                <a:latin typeface="Times New Roman" pitchFamily="18" charset="0"/>
              </a:rPr>
              <a:t>）</a:t>
            </a:r>
          </a:p>
          <a:p>
            <a:pPr lvl="1"/>
            <a:r>
              <a:rPr lang="en-US" altLang="zh-CN" sz="2800" i="1" dirty="0">
                <a:latin typeface="Times New Roman" pitchFamily="18" charset="0"/>
              </a:rPr>
              <a:t>K</a:t>
            </a:r>
            <a:r>
              <a:rPr lang="zh-CN" altLang="en-US" sz="2800" dirty="0" smtClean="0">
                <a:latin typeface="Times New Roman" pitchFamily="18" charset="0"/>
              </a:rPr>
              <a:t>等于训练数据的</a:t>
            </a:r>
            <a:r>
              <a:rPr lang="zh-CN" altLang="en-US" sz="2800" dirty="0">
                <a:latin typeface="Times New Roman" pitchFamily="18" charset="0"/>
              </a:rPr>
              <a:t>个数</a:t>
            </a:r>
          </a:p>
        </p:txBody>
      </p:sp>
    </p:spTree>
    <p:extLst>
      <p:ext uri="{BB962C8B-B14F-4D97-AF65-F5344CB8AC3E}">
        <p14:creationId xmlns:p14="http://schemas.microsoft.com/office/powerpoint/2010/main" val="12278236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p:cNvSpPr>
            <a:spLocks noGrp="1" noChangeArrowheads="1"/>
          </p:cNvSpPr>
          <p:nvPr>
            <p:ph type="title"/>
          </p:nvPr>
        </p:nvSpPr>
        <p:spPr/>
        <p:txBody>
          <a:bodyPr/>
          <a:lstStyle/>
          <a:p>
            <a:r>
              <a:rPr lang="zh-CN" altLang="en-US" sz="4000" b="1">
                <a:latin typeface="微软雅黑" panose="020B0503020204020204" pitchFamily="34" charset="-122"/>
                <a:ea typeface="微软雅黑" panose="020B0503020204020204" pitchFamily="34" charset="-122"/>
              </a:rPr>
              <a:t>模型</a:t>
            </a:r>
            <a:r>
              <a:rPr lang="en-US" altLang="zh-CN" sz="4000" b="1">
                <a:latin typeface="微软雅黑" panose="020B0503020204020204" pitchFamily="34" charset="-122"/>
                <a:ea typeface="微软雅黑" panose="020B0503020204020204" pitchFamily="34" charset="-122"/>
              </a:rPr>
              <a:t>/</a:t>
            </a:r>
            <a:r>
              <a:rPr lang="zh-CN" altLang="en-US" sz="4000" b="1">
                <a:latin typeface="微软雅黑" panose="020B0503020204020204" pitchFamily="34" charset="-122"/>
                <a:ea typeface="微软雅黑" panose="020B0503020204020204" pitchFamily="34" charset="-122"/>
              </a:rPr>
              <a:t>参数选择（</a:t>
            </a:r>
            <a:r>
              <a:rPr lang="en-US" altLang="zh-CN" sz="4000" b="1">
                <a:latin typeface="微软雅黑" panose="020B0503020204020204" pitchFamily="34" charset="-122"/>
                <a:ea typeface="微软雅黑" panose="020B0503020204020204" pitchFamily="34" charset="-122"/>
              </a:rPr>
              <a:t>2/2</a:t>
            </a:r>
            <a:r>
              <a:rPr lang="zh-CN" altLang="en-US" sz="4000" b="1">
                <a:latin typeface="微软雅黑" panose="020B0503020204020204" pitchFamily="34" charset="-122"/>
                <a:ea typeface="微软雅黑" panose="020B0503020204020204" pitchFamily="34" charset="-122"/>
              </a:rPr>
              <a:t>）</a:t>
            </a:r>
          </a:p>
        </p:txBody>
      </p:sp>
      <p:graphicFrame>
        <p:nvGraphicFramePr>
          <p:cNvPr id="850999" name="Group 55"/>
          <p:cNvGraphicFramePr>
            <a:graphicFrameLocks noGrp="1"/>
          </p:cNvGraphicFramePr>
          <p:nvPr/>
        </p:nvGraphicFramePr>
        <p:xfrm>
          <a:off x="1726975" y="1600200"/>
          <a:ext cx="8838049" cy="609600"/>
        </p:xfrm>
        <a:graphic>
          <a:graphicData uri="http://schemas.openxmlformats.org/drawingml/2006/table">
            <a:tbl>
              <a:tblPr/>
              <a:tblGrid>
                <a:gridCol w="8838049"/>
              </a:tblGrid>
              <a:tr h="6096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en-US" altLang="zh-CN" sz="32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marL="121904" marR="12190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sp>
        <p:nvSpPr>
          <p:cNvPr id="850996" name="Rectangle 52"/>
          <p:cNvSpPr>
            <a:spLocks noChangeArrowheads="1"/>
          </p:cNvSpPr>
          <p:nvPr/>
        </p:nvSpPr>
        <p:spPr bwMode="auto">
          <a:xfrm>
            <a:off x="4266644" y="1066800"/>
            <a:ext cx="2844430" cy="533400"/>
          </a:xfrm>
          <a:prstGeom prst="rect">
            <a:avLst/>
          </a:prstGeom>
          <a:solidFill>
            <a:schemeClr val="bg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800" dirty="0">
                <a:latin typeface="华文楷体" pitchFamily="2" charset="-122"/>
                <a:ea typeface="华文楷体" pitchFamily="2" charset="-122"/>
              </a:rPr>
              <a:t>原始训练数据</a:t>
            </a:r>
          </a:p>
        </p:txBody>
      </p:sp>
      <p:graphicFrame>
        <p:nvGraphicFramePr>
          <p:cNvPr id="851044" name="Group 100"/>
          <p:cNvGraphicFramePr>
            <a:graphicFrameLocks noGrp="1"/>
          </p:cNvGraphicFramePr>
          <p:nvPr/>
        </p:nvGraphicFramePr>
        <p:xfrm>
          <a:off x="1726975" y="1600200"/>
          <a:ext cx="8838046" cy="584200"/>
        </p:xfrm>
        <a:graphic>
          <a:graphicData uri="http://schemas.openxmlformats.org/drawingml/2006/table">
            <a:tbl>
              <a:tblPr/>
              <a:tblGrid>
                <a:gridCol w="884651"/>
                <a:gridCol w="882536"/>
                <a:gridCol w="884651"/>
                <a:gridCol w="882534"/>
                <a:gridCol w="884651"/>
                <a:gridCol w="884651"/>
                <a:gridCol w="882536"/>
                <a:gridCol w="884651"/>
                <a:gridCol w="882534"/>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1</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2</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3</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4</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5</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6</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7</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8</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dirty="0" smtClean="0">
                          <a:ln>
                            <a:noFill/>
                          </a:ln>
                          <a:solidFill>
                            <a:srgbClr val="FF0000"/>
                          </a:solidFill>
                          <a:effectLst/>
                          <a:latin typeface="Times New Roman" panose="02020603050405020304" pitchFamily="18" charset="0"/>
                          <a:ea typeface="宋体" panose="02010600030101010101" pitchFamily="2" charset="-122"/>
                        </a:rPr>
                        <a:t>9</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51144" name="Group 200"/>
          <p:cNvGraphicFramePr>
            <a:graphicFrameLocks noGrp="1"/>
          </p:cNvGraphicFramePr>
          <p:nvPr/>
        </p:nvGraphicFramePr>
        <p:xfrm>
          <a:off x="11204176" y="2667000"/>
          <a:ext cx="884651" cy="584200"/>
        </p:xfrm>
        <a:graphic>
          <a:graphicData uri="http://schemas.openxmlformats.org/drawingml/2006/table">
            <a:tbl>
              <a:tblPr/>
              <a:tblGrid>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0</a:t>
                      </a:r>
                    </a:p>
                  </a:txBody>
                  <a:tcPr marL="121904" marR="12190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graphicFrame>
        <p:nvGraphicFramePr>
          <p:cNvPr id="851145" name="Group 201"/>
          <p:cNvGraphicFramePr>
            <a:graphicFrameLocks noGrp="1"/>
          </p:cNvGraphicFramePr>
          <p:nvPr/>
        </p:nvGraphicFramePr>
        <p:xfrm>
          <a:off x="1494173" y="2692400"/>
          <a:ext cx="7953395" cy="584200"/>
        </p:xfrm>
        <a:graphic>
          <a:graphicData uri="http://schemas.openxmlformats.org/drawingml/2006/table">
            <a:tbl>
              <a:tblPr/>
              <a:tblGrid>
                <a:gridCol w="882536"/>
                <a:gridCol w="884651"/>
                <a:gridCol w="882534"/>
                <a:gridCol w="884651"/>
                <a:gridCol w="884651"/>
                <a:gridCol w="882536"/>
                <a:gridCol w="884651"/>
                <a:gridCol w="882534"/>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1</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2</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3</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4</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5</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6</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7</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8</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9</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sp>
        <p:nvSpPr>
          <p:cNvPr id="851146" name="Text Box 202"/>
          <p:cNvSpPr txBox="1">
            <a:spLocks noChangeArrowheads="1"/>
          </p:cNvSpPr>
          <p:nvPr/>
        </p:nvSpPr>
        <p:spPr bwMode="auto">
          <a:xfrm>
            <a:off x="0" y="2743200"/>
            <a:ext cx="12666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a:latin typeface="华文楷体" pitchFamily="2" charset="-122"/>
                <a:ea typeface="华文楷体" pitchFamily="2" charset="-122"/>
              </a:rPr>
              <a:t>训练集</a:t>
            </a:r>
          </a:p>
        </p:txBody>
      </p:sp>
      <p:sp>
        <p:nvSpPr>
          <p:cNvPr id="851147" name="Text Box 203"/>
          <p:cNvSpPr txBox="1">
            <a:spLocks noChangeArrowheads="1"/>
          </p:cNvSpPr>
          <p:nvPr/>
        </p:nvSpPr>
        <p:spPr bwMode="auto">
          <a:xfrm>
            <a:off x="9781960" y="2743200"/>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a:latin typeface="华文楷体" pitchFamily="2" charset="-122"/>
                <a:ea typeface="华文楷体" pitchFamily="2" charset="-122"/>
              </a:rPr>
              <a:t>测试集</a:t>
            </a:r>
          </a:p>
        </p:txBody>
      </p:sp>
      <p:graphicFrame>
        <p:nvGraphicFramePr>
          <p:cNvPr id="851148" name="Group 204"/>
          <p:cNvGraphicFramePr>
            <a:graphicFrameLocks noGrp="1"/>
          </p:cNvGraphicFramePr>
          <p:nvPr/>
        </p:nvGraphicFramePr>
        <p:xfrm>
          <a:off x="11204176" y="3505200"/>
          <a:ext cx="884651" cy="584200"/>
        </p:xfrm>
        <a:graphic>
          <a:graphicData uri="http://schemas.openxmlformats.org/drawingml/2006/table">
            <a:tbl>
              <a:tblPr/>
              <a:tblGrid>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1</a:t>
                      </a:r>
                    </a:p>
                  </a:txBody>
                  <a:tcPr marL="121904" marR="12190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graphicFrame>
        <p:nvGraphicFramePr>
          <p:cNvPr id="851154" name="Group 210"/>
          <p:cNvGraphicFramePr>
            <a:graphicFrameLocks noGrp="1"/>
          </p:cNvGraphicFramePr>
          <p:nvPr/>
        </p:nvGraphicFramePr>
        <p:xfrm>
          <a:off x="1494173" y="3530600"/>
          <a:ext cx="7953395" cy="584200"/>
        </p:xfrm>
        <a:graphic>
          <a:graphicData uri="http://schemas.openxmlformats.org/drawingml/2006/table">
            <a:tbl>
              <a:tblPr/>
              <a:tblGrid>
                <a:gridCol w="882536"/>
                <a:gridCol w="884651"/>
                <a:gridCol w="882534"/>
                <a:gridCol w="884651"/>
                <a:gridCol w="884651"/>
                <a:gridCol w="882536"/>
                <a:gridCol w="884651"/>
                <a:gridCol w="882534"/>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2</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3</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4</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5</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6</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7</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8</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9</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sp>
        <p:nvSpPr>
          <p:cNvPr id="851176" name="Text Box 232"/>
          <p:cNvSpPr txBox="1">
            <a:spLocks noChangeArrowheads="1"/>
          </p:cNvSpPr>
          <p:nvPr/>
        </p:nvSpPr>
        <p:spPr bwMode="auto">
          <a:xfrm>
            <a:off x="0" y="3581400"/>
            <a:ext cx="12666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latin typeface="华文楷体" pitchFamily="2" charset="-122"/>
                <a:ea typeface="华文楷体" pitchFamily="2" charset="-122"/>
              </a:rPr>
              <a:t>训练集</a:t>
            </a:r>
          </a:p>
        </p:txBody>
      </p:sp>
      <p:sp>
        <p:nvSpPr>
          <p:cNvPr id="851177" name="Text Box 233"/>
          <p:cNvSpPr txBox="1">
            <a:spLocks noChangeArrowheads="1"/>
          </p:cNvSpPr>
          <p:nvPr/>
        </p:nvSpPr>
        <p:spPr bwMode="auto">
          <a:xfrm>
            <a:off x="9781960" y="3581400"/>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dirty="0">
                <a:latin typeface="华文楷体" pitchFamily="2" charset="-122"/>
                <a:ea typeface="华文楷体" pitchFamily="2" charset="-122"/>
              </a:rPr>
              <a:t>测试集</a:t>
            </a:r>
          </a:p>
        </p:txBody>
      </p:sp>
      <p:graphicFrame>
        <p:nvGraphicFramePr>
          <p:cNvPr id="851178" name="Group 234"/>
          <p:cNvGraphicFramePr>
            <a:graphicFrameLocks noGrp="1"/>
          </p:cNvGraphicFramePr>
          <p:nvPr/>
        </p:nvGraphicFramePr>
        <p:xfrm>
          <a:off x="11204176" y="5638800"/>
          <a:ext cx="884651" cy="584200"/>
        </p:xfrm>
        <a:graphic>
          <a:graphicData uri="http://schemas.openxmlformats.org/drawingml/2006/table">
            <a:tbl>
              <a:tblPr/>
              <a:tblGrid>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9</a:t>
                      </a:r>
                    </a:p>
                  </a:txBody>
                  <a:tcPr marL="121904" marR="12190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graphicFrame>
        <p:nvGraphicFramePr>
          <p:cNvPr id="851184" name="Group 240"/>
          <p:cNvGraphicFramePr>
            <a:graphicFrameLocks noGrp="1"/>
          </p:cNvGraphicFramePr>
          <p:nvPr/>
        </p:nvGraphicFramePr>
        <p:xfrm>
          <a:off x="1494173" y="5664200"/>
          <a:ext cx="7953395" cy="584200"/>
        </p:xfrm>
        <a:graphic>
          <a:graphicData uri="http://schemas.openxmlformats.org/drawingml/2006/table">
            <a:tbl>
              <a:tblPr/>
              <a:tblGrid>
                <a:gridCol w="882536"/>
                <a:gridCol w="884651"/>
                <a:gridCol w="882534"/>
                <a:gridCol w="884651"/>
                <a:gridCol w="884651"/>
                <a:gridCol w="882536"/>
                <a:gridCol w="884651"/>
                <a:gridCol w="882534"/>
                <a:gridCol w="884651"/>
              </a:tblGrid>
              <a:tr h="58420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0</a:t>
                      </a:r>
                    </a:p>
                  </a:txBody>
                  <a:tcPr marL="121904" marR="1219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1</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2</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3</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4</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5</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6</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7</a:t>
                      </a:r>
                    </a:p>
                  </a:txBody>
                  <a:tcPr marL="121904" marR="1219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chemeClr val="tx2"/>
                        </a:buClr>
                        <a:buSzTx/>
                        <a:buFont typeface="Wingdings" panose="05000000000000000000" pitchFamily="2" charset="2"/>
                        <a:buNone/>
                        <a:tabLst/>
                      </a:pPr>
                      <a:r>
                        <a:rPr kumimoji="0" lang="en-US" altLang="zh-CN" sz="3200" b="1" i="0" u="none" strike="noStrike" cap="none" normalizeH="0" baseline="0" smtClean="0">
                          <a:ln>
                            <a:noFill/>
                          </a:ln>
                          <a:solidFill>
                            <a:srgbClr val="FF0000"/>
                          </a:solidFill>
                          <a:effectLst/>
                          <a:latin typeface="Times New Roman" panose="02020603050405020304" pitchFamily="18" charset="0"/>
                          <a:ea typeface="宋体" panose="02010600030101010101" pitchFamily="2" charset="-122"/>
                        </a:rPr>
                        <a:t>8</a:t>
                      </a:r>
                    </a:p>
                  </a:txBody>
                  <a:tcPr marL="121904" marR="1219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600"/>
                    </a:solidFill>
                  </a:tcPr>
                </a:tc>
              </a:tr>
            </a:tbl>
          </a:graphicData>
        </a:graphic>
      </p:graphicFrame>
      <p:sp>
        <p:nvSpPr>
          <p:cNvPr id="851206" name="Text Box 262"/>
          <p:cNvSpPr txBox="1">
            <a:spLocks noChangeArrowheads="1"/>
          </p:cNvSpPr>
          <p:nvPr/>
        </p:nvSpPr>
        <p:spPr bwMode="auto">
          <a:xfrm>
            <a:off x="0" y="5715000"/>
            <a:ext cx="126669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latin typeface="华文楷体" pitchFamily="2" charset="-122"/>
                <a:ea typeface="华文楷体" pitchFamily="2" charset="-122"/>
              </a:rPr>
              <a:t>训练集</a:t>
            </a:r>
          </a:p>
        </p:txBody>
      </p:sp>
      <p:sp>
        <p:nvSpPr>
          <p:cNvPr id="851207" name="Text Box 263"/>
          <p:cNvSpPr txBox="1">
            <a:spLocks noChangeArrowheads="1"/>
          </p:cNvSpPr>
          <p:nvPr/>
        </p:nvSpPr>
        <p:spPr bwMode="auto">
          <a:xfrm>
            <a:off x="9781960" y="5715000"/>
            <a:ext cx="126188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2800">
                <a:latin typeface="华文楷体" pitchFamily="2" charset="-122"/>
                <a:ea typeface="华文楷体" pitchFamily="2" charset="-122"/>
              </a:rPr>
              <a:t>测试集</a:t>
            </a:r>
          </a:p>
        </p:txBody>
      </p:sp>
      <p:sp>
        <p:nvSpPr>
          <p:cNvPr id="851208" name="Line 264"/>
          <p:cNvSpPr>
            <a:spLocks noChangeShapeType="1"/>
          </p:cNvSpPr>
          <p:nvPr/>
        </p:nvSpPr>
        <p:spPr bwMode="auto">
          <a:xfrm>
            <a:off x="4977752" y="4572000"/>
            <a:ext cx="0" cy="609600"/>
          </a:xfrm>
          <a:prstGeom prst="line">
            <a:avLst/>
          </a:prstGeom>
          <a:noFill/>
          <a:ln w="5715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51209" name="Line 265"/>
          <p:cNvSpPr>
            <a:spLocks noChangeShapeType="1"/>
          </p:cNvSpPr>
          <p:nvPr/>
        </p:nvSpPr>
        <p:spPr bwMode="auto">
          <a:xfrm>
            <a:off x="11072958" y="4572000"/>
            <a:ext cx="0" cy="609600"/>
          </a:xfrm>
          <a:prstGeom prst="line">
            <a:avLst/>
          </a:prstGeom>
          <a:noFill/>
          <a:ln w="57150">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Tree>
    <p:extLst>
      <p:ext uri="{BB962C8B-B14F-4D97-AF65-F5344CB8AC3E}">
        <p14:creationId xmlns:p14="http://schemas.microsoft.com/office/powerpoint/2010/main" val="1976331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51044"/>
                                        </p:tgtEl>
                                        <p:attrNameLst>
                                          <p:attrName>style.visibility</p:attrName>
                                        </p:attrNameLst>
                                      </p:cBhvr>
                                      <p:to>
                                        <p:strVal val="visible"/>
                                      </p:to>
                                    </p:set>
                                    <p:animEffect transition="in" filter="blinds(horizontal)">
                                      <p:cBhvr>
                                        <p:cTn id="7" dur="500"/>
                                        <p:tgtEl>
                                          <p:spTgt spid="8510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851144"/>
                                        </p:tgtEl>
                                        <p:attrNameLst>
                                          <p:attrName>style.visibility</p:attrName>
                                        </p:attrNameLst>
                                      </p:cBhvr>
                                      <p:to>
                                        <p:strVal val="visible"/>
                                      </p:to>
                                    </p:set>
                                    <p:animEffect transition="in" filter="blinds(horizontal)">
                                      <p:cBhvr>
                                        <p:cTn id="12" dur="500"/>
                                        <p:tgtEl>
                                          <p:spTgt spid="851144"/>
                                        </p:tgtEl>
                                      </p:cBhvr>
                                    </p:animEffect>
                                  </p:childTnLst>
                                </p:cTn>
                              </p:par>
                              <p:par>
                                <p:cTn id="13" presetID="3" presetClass="entr" presetSubtype="10" fill="hold" nodeType="withEffect">
                                  <p:stCondLst>
                                    <p:cond delay="0"/>
                                  </p:stCondLst>
                                  <p:childTnLst>
                                    <p:set>
                                      <p:cBhvr>
                                        <p:cTn id="14" dur="1" fill="hold">
                                          <p:stCondLst>
                                            <p:cond delay="0"/>
                                          </p:stCondLst>
                                        </p:cTn>
                                        <p:tgtEl>
                                          <p:spTgt spid="851145"/>
                                        </p:tgtEl>
                                        <p:attrNameLst>
                                          <p:attrName>style.visibility</p:attrName>
                                        </p:attrNameLst>
                                      </p:cBhvr>
                                      <p:to>
                                        <p:strVal val="visible"/>
                                      </p:to>
                                    </p:set>
                                    <p:animEffect transition="in" filter="blinds(horizontal)">
                                      <p:cBhvr>
                                        <p:cTn id="15" dur="500"/>
                                        <p:tgtEl>
                                          <p:spTgt spid="85114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851146"/>
                                        </p:tgtEl>
                                        <p:attrNameLst>
                                          <p:attrName>style.visibility</p:attrName>
                                        </p:attrNameLst>
                                      </p:cBhvr>
                                      <p:to>
                                        <p:strVal val="visible"/>
                                      </p:to>
                                    </p:set>
                                    <p:animEffect transition="in" filter="blinds(horizontal)">
                                      <p:cBhvr>
                                        <p:cTn id="18" dur="500"/>
                                        <p:tgtEl>
                                          <p:spTgt spid="85114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51147"/>
                                        </p:tgtEl>
                                        <p:attrNameLst>
                                          <p:attrName>style.visibility</p:attrName>
                                        </p:attrNameLst>
                                      </p:cBhvr>
                                      <p:to>
                                        <p:strVal val="visible"/>
                                      </p:to>
                                    </p:set>
                                    <p:animEffect transition="in" filter="blinds(horizontal)">
                                      <p:cBhvr>
                                        <p:cTn id="21" dur="500"/>
                                        <p:tgtEl>
                                          <p:spTgt spid="85114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851148"/>
                                        </p:tgtEl>
                                        <p:attrNameLst>
                                          <p:attrName>style.visibility</p:attrName>
                                        </p:attrNameLst>
                                      </p:cBhvr>
                                      <p:to>
                                        <p:strVal val="visible"/>
                                      </p:to>
                                    </p:set>
                                    <p:animEffect transition="in" filter="blinds(horizontal)">
                                      <p:cBhvr>
                                        <p:cTn id="26" dur="500"/>
                                        <p:tgtEl>
                                          <p:spTgt spid="851148"/>
                                        </p:tgtEl>
                                      </p:cBhvr>
                                    </p:animEffect>
                                  </p:childTnLst>
                                </p:cTn>
                              </p:par>
                              <p:par>
                                <p:cTn id="27" presetID="3" presetClass="entr" presetSubtype="10" fill="hold" nodeType="withEffect">
                                  <p:stCondLst>
                                    <p:cond delay="0"/>
                                  </p:stCondLst>
                                  <p:childTnLst>
                                    <p:set>
                                      <p:cBhvr>
                                        <p:cTn id="28" dur="1" fill="hold">
                                          <p:stCondLst>
                                            <p:cond delay="0"/>
                                          </p:stCondLst>
                                        </p:cTn>
                                        <p:tgtEl>
                                          <p:spTgt spid="851154"/>
                                        </p:tgtEl>
                                        <p:attrNameLst>
                                          <p:attrName>style.visibility</p:attrName>
                                        </p:attrNameLst>
                                      </p:cBhvr>
                                      <p:to>
                                        <p:strVal val="visible"/>
                                      </p:to>
                                    </p:set>
                                    <p:animEffect transition="in" filter="blinds(horizontal)">
                                      <p:cBhvr>
                                        <p:cTn id="29" dur="500"/>
                                        <p:tgtEl>
                                          <p:spTgt spid="851154"/>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851176"/>
                                        </p:tgtEl>
                                        <p:attrNameLst>
                                          <p:attrName>style.visibility</p:attrName>
                                        </p:attrNameLst>
                                      </p:cBhvr>
                                      <p:to>
                                        <p:strVal val="visible"/>
                                      </p:to>
                                    </p:set>
                                    <p:animEffect transition="in" filter="blinds(horizontal)">
                                      <p:cBhvr>
                                        <p:cTn id="32" dur="500"/>
                                        <p:tgtEl>
                                          <p:spTgt spid="851176"/>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851177"/>
                                        </p:tgtEl>
                                        <p:attrNameLst>
                                          <p:attrName>style.visibility</p:attrName>
                                        </p:attrNameLst>
                                      </p:cBhvr>
                                      <p:to>
                                        <p:strVal val="visible"/>
                                      </p:to>
                                    </p:set>
                                    <p:animEffect transition="in" filter="blinds(horizontal)">
                                      <p:cBhvr>
                                        <p:cTn id="35" dur="500"/>
                                        <p:tgtEl>
                                          <p:spTgt spid="85117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851178"/>
                                        </p:tgtEl>
                                        <p:attrNameLst>
                                          <p:attrName>style.visibility</p:attrName>
                                        </p:attrNameLst>
                                      </p:cBhvr>
                                      <p:to>
                                        <p:strVal val="visible"/>
                                      </p:to>
                                    </p:set>
                                    <p:animEffect transition="in" filter="blinds(horizontal)">
                                      <p:cBhvr>
                                        <p:cTn id="40" dur="500"/>
                                        <p:tgtEl>
                                          <p:spTgt spid="851178"/>
                                        </p:tgtEl>
                                      </p:cBhvr>
                                    </p:animEffect>
                                  </p:childTnLst>
                                </p:cTn>
                              </p:par>
                              <p:par>
                                <p:cTn id="41" presetID="3" presetClass="entr" presetSubtype="10" fill="hold" nodeType="withEffect">
                                  <p:stCondLst>
                                    <p:cond delay="0"/>
                                  </p:stCondLst>
                                  <p:childTnLst>
                                    <p:set>
                                      <p:cBhvr>
                                        <p:cTn id="42" dur="1" fill="hold">
                                          <p:stCondLst>
                                            <p:cond delay="0"/>
                                          </p:stCondLst>
                                        </p:cTn>
                                        <p:tgtEl>
                                          <p:spTgt spid="851184"/>
                                        </p:tgtEl>
                                        <p:attrNameLst>
                                          <p:attrName>style.visibility</p:attrName>
                                        </p:attrNameLst>
                                      </p:cBhvr>
                                      <p:to>
                                        <p:strVal val="visible"/>
                                      </p:to>
                                    </p:set>
                                    <p:animEffect transition="in" filter="blinds(horizontal)">
                                      <p:cBhvr>
                                        <p:cTn id="43" dur="500"/>
                                        <p:tgtEl>
                                          <p:spTgt spid="851184"/>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851206"/>
                                        </p:tgtEl>
                                        <p:attrNameLst>
                                          <p:attrName>style.visibility</p:attrName>
                                        </p:attrNameLst>
                                      </p:cBhvr>
                                      <p:to>
                                        <p:strVal val="visible"/>
                                      </p:to>
                                    </p:set>
                                    <p:animEffect transition="in" filter="blinds(horizontal)">
                                      <p:cBhvr>
                                        <p:cTn id="46" dur="500"/>
                                        <p:tgtEl>
                                          <p:spTgt spid="851206"/>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851207"/>
                                        </p:tgtEl>
                                        <p:attrNameLst>
                                          <p:attrName>style.visibility</p:attrName>
                                        </p:attrNameLst>
                                      </p:cBhvr>
                                      <p:to>
                                        <p:strVal val="visible"/>
                                      </p:to>
                                    </p:set>
                                    <p:animEffect transition="in" filter="blinds(horizontal)">
                                      <p:cBhvr>
                                        <p:cTn id="49" dur="500"/>
                                        <p:tgtEl>
                                          <p:spTgt spid="851207"/>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851208"/>
                                        </p:tgtEl>
                                        <p:attrNameLst>
                                          <p:attrName>style.visibility</p:attrName>
                                        </p:attrNameLst>
                                      </p:cBhvr>
                                      <p:to>
                                        <p:strVal val="visible"/>
                                      </p:to>
                                    </p:set>
                                    <p:animEffect transition="in" filter="blinds(horizontal)">
                                      <p:cBhvr>
                                        <p:cTn id="52" dur="500"/>
                                        <p:tgtEl>
                                          <p:spTgt spid="851208"/>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851209"/>
                                        </p:tgtEl>
                                        <p:attrNameLst>
                                          <p:attrName>style.visibility</p:attrName>
                                        </p:attrNameLst>
                                      </p:cBhvr>
                                      <p:to>
                                        <p:strVal val="visible"/>
                                      </p:to>
                                    </p:set>
                                    <p:animEffect transition="in" filter="blinds(horizontal)">
                                      <p:cBhvr>
                                        <p:cTn id="55" dur="500"/>
                                        <p:tgtEl>
                                          <p:spTgt spid="851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146" grpId="0"/>
      <p:bldP spid="851147" grpId="0"/>
      <p:bldP spid="851176" grpId="0"/>
      <p:bldP spid="851177" grpId="0"/>
      <p:bldP spid="851206" grpId="0"/>
      <p:bldP spid="851207" grpId="0"/>
      <p:bldP spid="851208" grpId="0" animBg="1"/>
      <p:bldP spid="851209"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219041" y="171451"/>
            <a:ext cx="10971372" cy="487363"/>
          </a:xfrm>
        </p:spPr>
        <p:txBody>
          <a:bodyPr/>
          <a:lstStyle/>
          <a:p>
            <a:pPr eaLnBrk="1" hangingPunct="1"/>
            <a:r>
              <a:rPr lang="zh-CN" altLang="en-US" sz="3800" dirty="0" smtClean="0"/>
              <a:t>第三章：文本分类</a:t>
            </a:r>
            <a:endParaRPr lang="zh-CN" altLang="en-US" sz="3800" dirty="0"/>
          </a:p>
        </p:txBody>
      </p:sp>
      <p:sp>
        <p:nvSpPr>
          <p:cNvPr id="582659" name="Rectangle 3"/>
          <p:cNvSpPr>
            <a:spLocks noGrp="1" noChangeArrowheads="1"/>
          </p:cNvSpPr>
          <p:nvPr>
            <p:ph type="body" idx="1"/>
          </p:nvPr>
        </p:nvSpPr>
        <p:spPr/>
        <p:txBody>
          <a:bodyPr/>
          <a:lstStyle/>
          <a:p>
            <a:pPr>
              <a:lnSpc>
                <a:spcPct val="125000"/>
              </a:lnSpc>
            </a:pPr>
            <a:r>
              <a:rPr lang="zh-CN" altLang="en-US" sz="3200" dirty="0" smtClean="0">
                <a:latin typeface="Times New Roman" pitchFamily="18" charset="0"/>
              </a:rPr>
              <a:t>引言</a:t>
            </a:r>
            <a:endParaRPr lang="zh-CN" altLang="en-US" sz="3200" dirty="0">
              <a:latin typeface="Times New Roman" pitchFamily="18" charset="0"/>
            </a:endParaRPr>
          </a:p>
          <a:p>
            <a:pPr>
              <a:lnSpc>
                <a:spcPct val="125000"/>
              </a:lnSpc>
            </a:pPr>
            <a:r>
              <a:rPr lang="zh-CN" altLang="en-US" sz="3200" dirty="0" smtClean="0">
                <a:latin typeface="Times New Roman" pitchFamily="18" charset="0"/>
              </a:rPr>
              <a:t>朴素贝叶斯分类器</a:t>
            </a:r>
            <a:endParaRPr lang="zh-CN" altLang="en-US" sz="3200" dirty="0">
              <a:latin typeface="Times New Roman" pitchFamily="18" charset="0"/>
            </a:endParaRPr>
          </a:p>
          <a:p>
            <a:pPr>
              <a:lnSpc>
                <a:spcPct val="125000"/>
              </a:lnSpc>
            </a:pPr>
            <a:r>
              <a:rPr lang="en-US" altLang="zh-CN" sz="3200" dirty="0" err="1" smtClean="0">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支持向量机（</a:t>
            </a:r>
            <a:r>
              <a:rPr lang="en-US" altLang="zh-CN" sz="3200" dirty="0">
                <a:latin typeface="Times New Roman" pitchFamily="18" charset="0"/>
              </a:rPr>
              <a:t>SVM</a:t>
            </a:r>
            <a:r>
              <a:rPr lang="zh-CN" altLang="en-US" sz="3200" dirty="0">
                <a:latin typeface="Times New Roman" pitchFamily="18" charset="0"/>
              </a:rPr>
              <a:t>）</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性能评价方法</a:t>
            </a:r>
            <a:endParaRPr lang="en-US" altLang="zh-CN" sz="3200" dirty="0" smtClean="0">
              <a:latin typeface="Times New Roman" pitchFamily="18" charset="0"/>
            </a:endParaRPr>
          </a:p>
          <a:p>
            <a:pPr>
              <a:lnSpc>
                <a:spcPct val="125000"/>
              </a:lnSpc>
            </a:pPr>
            <a:r>
              <a:rPr lang="zh-CN" altLang="en-US" sz="3200" dirty="0" smtClean="0">
                <a:latin typeface="Times New Roman" pitchFamily="18" charset="0"/>
              </a:rPr>
              <a:t>本章小节</a:t>
            </a:r>
            <a:endParaRPr lang="zh-CN" altLang="en-US" sz="3200" dirty="0">
              <a:latin typeface="Times New Roman" pitchFamily="18" charset="0"/>
            </a:endParaRPr>
          </a:p>
        </p:txBody>
      </p:sp>
    </p:spTree>
    <p:extLst>
      <p:ext uri="{BB962C8B-B14F-4D97-AF65-F5344CB8AC3E}">
        <p14:creationId xmlns:p14="http://schemas.microsoft.com/office/powerpoint/2010/main" val="154922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82659">
                                            <p:txEl>
                                              <p:pRg st="5" end="5"/>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本章小节</a:t>
            </a:r>
            <a:endParaRPr lang="zh-CN" altLang="en-US" dirty="0"/>
          </a:p>
        </p:txBody>
      </p:sp>
      <p:sp>
        <p:nvSpPr>
          <p:cNvPr id="3" name="内容占位符 2"/>
          <p:cNvSpPr>
            <a:spLocks noGrp="1"/>
          </p:cNvSpPr>
          <p:nvPr>
            <p:ph idx="1"/>
          </p:nvPr>
        </p:nvSpPr>
        <p:spPr/>
        <p:txBody>
          <a:bodyPr/>
          <a:lstStyle/>
          <a:p>
            <a:pPr>
              <a:lnSpc>
                <a:spcPct val="125000"/>
              </a:lnSpc>
            </a:pPr>
            <a:r>
              <a:rPr lang="zh-CN" altLang="en-US" sz="3200" dirty="0">
                <a:latin typeface="Times New Roman" pitchFamily="18" charset="0"/>
              </a:rPr>
              <a:t>朴素贝叶斯分类器</a:t>
            </a:r>
          </a:p>
          <a:p>
            <a:pPr>
              <a:lnSpc>
                <a:spcPct val="125000"/>
              </a:lnSpc>
            </a:pPr>
            <a:r>
              <a:rPr lang="en-US" altLang="zh-CN" sz="3200" dirty="0" err="1">
                <a:latin typeface="Times New Roman" pitchFamily="18" charset="0"/>
              </a:rPr>
              <a:t>kNN</a:t>
            </a:r>
            <a:r>
              <a:rPr lang="zh-CN" altLang="en-US" sz="3200" dirty="0" smtClean="0">
                <a:latin typeface="Times New Roman" pitchFamily="18" charset="0"/>
              </a:rPr>
              <a:t>分类器</a:t>
            </a:r>
            <a:endParaRPr lang="en-US" altLang="zh-CN" sz="3200" dirty="0" smtClean="0">
              <a:latin typeface="Times New Roman" pitchFamily="18" charset="0"/>
            </a:endParaRPr>
          </a:p>
          <a:p>
            <a:pPr>
              <a:lnSpc>
                <a:spcPct val="125000"/>
              </a:lnSpc>
            </a:pPr>
            <a:r>
              <a:rPr lang="zh-CN" altLang="en-US" sz="3200" dirty="0">
                <a:latin typeface="Times New Roman" pitchFamily="18" charset="0"/>
              </a:rPr>
              <a:t>支持向量机（</a:t>
            </a:r>
            <a:r>
              <a:rPr lang="en-US" altLang="zh-CN" sz="3200" dirty="0">
                <a:latin typeface="Times New Roman" pitchFamily="18" charset="0"/>
              </a:rPr>
              <a:t>SVM</a:t>
            </a:r>
            <a:r>
              <a:rPr lang="zh-CN" altLang="en-US" sz="3200" dirty="0">
                <a:latin typeface="Times New Roman" pitchFamily="18" charset="0"/>
              </a:rPr>
              <a:t>）</a:t>
            </a:r>
            <a:endParaRPr lang="en-US" altLang="zh-CN" sz="3200" dirty="0">
              <a:latin typeface="Times New Roman" pitchFamily="18" charset="0"/>
            </a:endParaRPr>
          </a:p>
          <a:p>
            <a:pPr>
              <a:lnSpc>
                <a:spcPct val="125000"/>
              </a:lnSpc>
            </a:pPr>
            <a:r>
              <a:rPr lang="zh-CN" altLang="en-US" sz="3200" dirty="0">
                <a:latin typeface="Times New Roman" pitchFamily="18" charset="0"/>
              </a:rPr>
              <a:t>性能评价方法</a:t>
            </a:r>
            <a:endParaRPr lang="en-US" altLang="zh-CN" sz="3200" dirty="0">
              <a:latin typeface="Times New Roman" pitchFamily="18" charset="0"/>
            </a:endParaRPr>
          </a:p>
        </p:txBody>
      </p:sp>
    </p:spTree>
    <p:extLst>
      <p:ext uri="{BB962C8B-B14F-4D97-AF65-F5344CB8AC3E}">
        <p14:creationId xmlns:p14="http://schemas.microsoft.com/office/powerpoint/2010/main" val="2687752515"/>
      </p:ext>
    </p:extLst>
  </p:cSld>
  <p:clrMapOvr>
    <a:masterClrMapping/>
  </p:clrMapOvr>
  <p:timing>
    <p:tnLst>
      <p:par>
        <p:cTn id="1" dur="indefinite" restart="never" nodeType="tmRoot"/>
      </p:par>
    </p:tnLst>
  </p:timing>
</p:sld>
</file>

<file path=ppt/theme/theme1.xml><?xml version="1.0" encoding="utf-8"?>
<a:theme xmlns:a="http://schemas.openxmlformats.org/drawingml/2006/main" name="282TGp_food_light_ani">
  <a:themeElements>
    <a:clrScheme name="282TGp_food_light_ani 2">
      <a:dk1>
        <a:srgbClr val="000000"/>
      </a:dk1>
      <a:lt1>
        <a:srgbClr val="FFFFFF"/>
      </a:lt1>
      <a:dk2>
        <a:srgbClr val="193583"/>
      </a:dk2>
      <a:lt2>
        <a:srgbClr val="C0C0C0"/>
      </a:lt2>
      <a:accent1>
        <a:srgbClr val="89CA64"/>
      </a:accent1>
      <a:accent2>
        <a:srgbClr val="D9C215"/>
      </a:accent2>
      <a:accent3>
        <a:srgbClr val="FFFFFF"/>
      </a:accent3>
      <a:accent4>
        <a:srgbClr val="000000"/>
      </a:accent4>
      <a:accent5>
        <a:srgbClr val="C4E1B8"/>
      </a:accent5>
      <a:accent6>
        <a:srgbClr val="C4B012"/>
      </a:accent6>
      <a:hlink>
        <a:srgbClr val="04884E"/>
      </a:hlink>
      <a:folHlink>
        <a:srgbClr val="FF9600"/>
      </a:folHlink>
    </a:clrScheme>
    <a:fontScheme name="282TGp_food_light_an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282TGp_food_light_ani 1">
        <a:dk1>
          <a:srgbClr val="30311D"/>
        </a:dk1>
        <a:lt1>
          <a:srgbClr val="FFFFFF"/>
        </a:lt1>
        <a:dk2>
          <a:srgbClr val="333399"/>
        </a:dk2>
        <a:lt2>
          <a:srgbClr val="C0C0C0"/>
        </a:lt2>
        <a:accent1>
          <a:srgbClr val="3780BD"/>
        </a:accent1>
        <a:accent2>
          <a:srgbClr val="98C13D"/>
        </a:accent2>
        <a:accent3>
          <a:srgbClr val="FFFFFF"/>
        </a:accent3>
        <a:accent4>
          <a:srgbClr val="272817"/>
        </a:accent4>
        <a:accent5>
          <a:srgbClr val="AEC0DB"/>
        </a:accent5>
        <a:accent6>
          <a:srgbClr val="89AF36"/>
        </a:accent6>
        <a:hlink>
          <a:srgbClr val="F5B821"/>
        </a:hlink>
        <a:folHlink>
          <a:srgbClr val="91597E"/>
        </a:folHlink>
      </a:clrScheme>
      <a:clrMap bg1="lt1" tx1="dk1" bg2="lt2" tx2="dk2" accent1="accent1" accent2="accent2" accent3="accent3" accent4="accent4" accent5="accent5" accent6="accent6" hlink="hlink" folHlink="folHlink"/>
    </a:extraClrScheme>
    <a:extraClrScheme>
      <a:clrScheme name="282TGp_food_light_ani 2">
        <a:dk1>
          <a:srgbClr val="000000"/>
        </a:dk1>
        <a:lt1>
          <a:srgbClr val="FFFFFF"/>
        </a:lt1>
        <a:dk2>
          <a:srgbClr val="193583"/>
        </a:dk2>
        <a:lt2>
          <a:srgbClr val="C0C0C0"/>
        </a:lt2>
        <a:accent1>
          <a:srgbClr val="89CA64"/>
        </a:accent1>
        <a:accent2>
          <a:srgbClr val="D9C215"/>
        </a:accent2>
        <a:accent3>
          <a:srgbClr val="FFFFFF"/>
        </a:accent3>
        <a:accent4>
          <a:srgbClr val="000000"/>
        </a:accent4>
        <a:accent5>
          <a:srgbClr val="C4E1B8"/>
        </a:accent5>
        <a:accent6>
          <a:srgbClr val="C4B012"/>
        </a:accent6>
        <a:hlink>
          <a:srgbClr val="04884E"/>
        </a:hlink>
        <a:folHlink>
          <a:srgbClr val="FF9600"/>
        </a:folHlink>
      </a:clrScheme>
      <a:clrMap bg1="lt1" tx1="dk1" bg2="lt2" tx2="dk2" accent1="accent1" accent2="accent2" accent3="accent3" accent4="accent4" accent5="accent5" accent6="accent6" hlink="hlink" folHlink="folHlink"/>
    </a:extraClrScheme>
    <a:extraClrScheme>
      <a:clrScheme name="282TGp_food_light_ani 3">
        <a:dk1>
          <a:srgbClr val="000000"/>
        </a:dk1>
        <a:lt1>
          <a:srgbClr val="FFFFFF"/>
        </a:lt1>
        <a:dk2>
          <a:srgbClr val="006666"/>
        </a:dk2>
        <a:lt2>
          <a:srgbClr val="C0C0C0"/>
        </a:lt2>
        <a:accent1>
          <a:srgbClr val="D4502C"/>
        </a:accent1>
        <a:accent2>
          <a:srgbClr val="D7AE3B"/>
        </a:accent2>
        <a:accent3>
          <a:srgbClr val="FFFFFF"/>
        </a:accent3>
        <a:accent4>
          <a:srgbClr val="000000"/>
        </a:accent4>
        <a:accent5>
          <a:srgbClr val="E6B3AC"/>
        </a:accent5>
        <a:accent6>
          <a:srgbClr val="C39D35"/>
        </a:accent6>
        <a:hlink>
          <a:srgbClr val="1C74B0"/>
        </a:hlink>
        <a:folHlink>
          <a:srgbClr val="85C16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10672</TotalTime>
  <Words>5374</Words>
  <Application>Microsoft Office PowerPoint</Application>
  <PresentationFormat>自定义</PresentationFormat>
  <Paragraphs>716</Paragraphs>
  <Slides>66</Slides>
  <Notes>0</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66</vt:i4>
      </vt:variant>
    </vt:vector>
  </HeadingPairs>
  <TitlesOfParts>
    <vt:vector size="70" baseType="lpstr">
      <vt:lpstr>282TGp_food_light_ani</vt:lpstr>
      <vt:lpstr>VISIO</vt:lpstr>
      <vt:lpstr>Worksheet</vt:lpstr>
      <vt:lpstr>工作表</vt:lpstr>
      <vt:lpstr>文本分析与文本挖掘 Text Analysis and Text Mining</vt:lpstr>
      <vt:lpstr>课程主要内容</vt:lpstr>
      <vt:lpstr>第三章：文本分类</vt:lpstr>
      <vt:lpstr>什么是文本分类？</vt:lpstr>
      <vt:lpstr>文本分类：应用</vt:lpstr>
      <vt:lpstr>文本分类：典型过程</vt:lpstr>
      <vt:lpstr>文本分类方法</vt:lpstr>
      <vt:lpstr>第三章：文本分类</vt:lpstr>
      <vt:lpstr>朴素贝叶斯分类器（Naïve Bayes）</vt:lpstr>
      <vt:lpstr>独立性假设</vt:lpstr>
      <vt:lpstr>概率图模型表示</vt:lpstr>
      <vt:lpstr>内在机理</vt:lpstr>
      <vt:lpstr>参数估算</vt:lpstr>
      <vt:lpstr>实例一（1/2）</vt:lpstr>
      <vt:lpstr>实例一（2/2）</vt:lpstr>
      <vt:lpstr>实例二</vt:lpstr>
      <vt:lpstr>离散化：最优分箱算法（1/2）</vt:lpstr>
      <vt:lpstr>离散化：最优分箱算法（2/2）</vt:lpstr>
      <vt:lpstr>朴素贝叶斯分类器：特点</vt:lpstr>
      <vt:lpstr>第三章：文本分类</vt:lpstr>
      <vt:lpstr>kNN方法</vt:lpstr>
      <vt:lpstr>余弦相似度</vt:lpstr>
      <vt:lpstr>明氏（Minkowski）距离（1/3）</vt:lpstr>
      <vt:lpstr>明氏（Minkowski）距离（2/3）</vt:lpstr>
      <vt:lpstr>明氏（Minkowski）距离（3/3）</vt:lpstr>
      <vt:lpstr>欧氏距离vs.度量型距离</vt:lpstr>
      <vt:lpstr>第三章：文本分类</vt:lpstr>
      <vt:lpstr>线性分类器（1/5）</vt:lpstr>
      <vt:lpstr>线性分类器（2/5）</vt:lpstr>
      <vt:lpstr>线性分类器（3/5）</vt:lpstr>
      <vt:lpstr>线性分类器（4/5）</vt:lpstr>
      <vt:lpstr>线性分类器（5/5）</vt:lpstr>
      <vt:lpstr>分类器间隔（1/2）</vt:lpstr>
      <vt:lpstr>分类器间隔（2/2）</vt:lpstr>
      <vt:lpstr>线性分类器：数学表述（1/2）</vt:lpstr>
      <vt:lpstr>线性分类器：数学表述（2/2）</vt:lpstr>
      <vt:lpstr>求解优化问题（1/2）</vt:lpstr>
      <vt:lpstr>求解优化问题（2/2）</vt:lpstr>
      <vt:lpstr>受噪声污染的数据集</vt:lpstr>
      <vt:lpstr>软间隔分类</vt:lpstr>
      <vt:lpstr>硬间隔 vs 软间隔</vt:lpstr>
      <vt:lpstr>线性分类器：小结</vt:lpstr>
      <vt:lpstr>非线性支持向量机</vt:lpstr>
      <vt:lpstr>非线性支持向量机：特征空间</vt:lpstr>
      <vt:lpstr>核技巧（1/2）</vt:lpstr>
      <vt:lpstr>核技巧（2/2）</vt:lpstr>
      <vt:lpstr>非线性支持向量机：数学表述</vt:lpstr>
      <vt:lpstr>经典核函数</vt:lpstr>
      <vt:lpstr>非线性支持向量机：小结 (1/2)</vt:lpstr>
      <vt:lpstr>非线性支持向量机：小结 (2/2)</vt:lpstr>
      <vt:lpstr>多类分类（1/2）</vt:lpstr>
      <vt:lpstr>多类分类（2/2）</vt:lpstr>
      <vt:lpstr>后验概率输出（1/4）</vt:lpstr>
      <vt:lpstr>后验概率输出（2/4）</vt:lpstr>
      <vt:lpstr>后验概率输出（3/4）</vt:lpstr>
      <vt:lpstr>后验概率输出（4/4）</vt:lpstr>
      <vt:lpstr>第三章：文本分类</vt:lpstr>
      <vt:lpstr>分类器性能评价方法（1/5）</vt:lpstr>
      <vt:lpstr>分类器性能评价方法（2/5）</vt:lpstr>
      <vt:lpstr>分类器性能评价方法（3/5）</vt:lpstr>
      <vt:lpstr>分类器性能评价方法（4/5）</vt:lpstr>
      <vt:lpstr>分类器性能评价方法（5/5）</vt:lpstr>
      <vt:lpstr>模型/参数选择（1/2）</vt:lpstr>
      <vt:lpstr>模型/参数选择（2/2）</vt:lpstr>
      <vt:lpstr>第三章：文本分类</vt:lpstr>
      <vt:lpstr>本章小节</vt:lpstr>
    </vt:vector>
  </TitlesOfParts>
  <Company>ISTIC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Data Mining Lab.</dc:title>
  <dc:creator>XU SHUO</dc:creator>
  <cp:lastModifiedBy>XUSHUO</cp:lastModifiedBy>
  <cp:revision>3131</cp:revision>
  <dcterms:created xsi:type="dcterms:W3CDTF">2005-11-30T10:23:36Z</dcterms:created>
  <dcterms:modified xsi:type="dcterms:W3CDTF">2026-10-12T03:50:12Z</dcterms:modified>
</cp:coreProperties>
</file>