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662" r:id="rId2"/>
    <p:sldId id="663" r:id="rId3"/>
    <p:sldId id="561" r:id="rId4"/>
    <p:sldId id="562" r:id="rId5"/>
    <p:sldId id="563" r:id="rId6"/>
    <p:sldId id="564" r:id="rId7"/>
    <p:sldId id="565" r:id="rId8"/>
    <p:sldId id="566" r:id="rId9"/>
    <p:sldId id="567" r:id="rId10"/>
    <p:sldId id="568" r:id="rId11"/>
    <p:sldId id="569" r:id="rId12"/>
    <p:sldId id="664" r:id="rId13"/>
    <p:sldId id="665" r:id="rId14"/>
    <p:sldId id="572" r:id="rId15"/>
    <p:sldId id="573" r:id="rId16"/>
    <p:sldId id="574" r:id="rId17"/>
    <p:sldId id="575" r:id="rId18"/>
    <p:sldId id="576" r:id="rId19"/>
    <p:sldId id="577" r:id="rId20"/>
    <p:sldId id="578" r:id="rId21"/>
    <p:sldId id="579" r:id="rId22"/>
    <p:sldId id="580" r:id="rId23"/>
    <p:sldId id="581" r:id="rId24"/>
    <p:sldId id="582" r:id="rId25"/>
    <p:sldId id="583" r:id="rId26"/>
    <p:sldId id="584" r:id="rId27"/>
    <p:sldId id="585" r:id="rId28"/>
    <p:sldId id="586" r:id="rId29"/>
    <p:sldId id="592" r:id="rId30"/>
    <p:sldId id="593" r:id="rId31"/>
    <p:sldId id="594" r:id="rId32"/>
    <p:sldId id="595" r:id="rId33"/>
    <p:sldId id="596" r:id="rId34"/>
    <p:sldId id="597" r:id="rId35"/>
    <p:sldId id="598" r:id="rId36"/>
    <p:sldId id="599" r:id="rId37"/>
    <p:sldId id="660" r:id="rId38"/>
    <p:sldId id="657" r:id="rId39"/>
    <p:sldId id="658" r:id="rId40"/>
    <p:sldId id="659" r:id="rId41"/>
    <p:sldId id="621" r:id="rId42"/>
    <p:sldId id="622" r:id="rId43"/>
    <p:sldId id="623" r:id="rId44"/>
    <p:sldId id="624" r:id="rId45"/>
    <p:sldId id="625" r:id="rId46"/>
    <p:sldId id="626" r:id="rId47"/>
    <p:sldId id="627" r:id="rId48"/>
    <p:sldId id="628" r:id="rId49"/>
    <p:sldId id="629" r:id="rId50"/>
    <p:sldId id="630" r:id="rId51"/>
    <p:sldId id="631" r:id="rId52"/>
    <p:sldId id="655" r:id="rId53"/>
    <p:sldId id="653" r:id="rId54"/>
    <p:sldId id="654" r:id="rId55"/>
  </p:sldIdLst>
  <p:sldSz cx="12190413" cy="6858000"/>
  <p:notesSz cx="10234613" cy="70993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90C"/>
    <a:srgbClr val="B8E32F"/>
    <a:srgbClr val="FF9600"/>
    <a:srgbClr val="FF0000"/>
    <a:srgbClr val="003399"/>
    <a:srgbClr val="955577"/>
    <a:srgbClr val="EAEAEA"/>
    <a:srgbClr val="DDDD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0988" autoAdjust="0"/>
  </p:normalViewPr>
  <p:slideViewPr>
    <p:cSldViewPr>
      <p:cViewPr>
        <p:scale>
          <a:sx n="66" d="100"/>
          <a:sy n="66" d="100"/>
        </p:scale>
        <p:origin x="-1195" y="-533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84"/>
    </p:cViewPr>
  </p:sorterViewPr>
  <p:notesViewPr>
    <p:cSldViewPr>
      <p:cViewPr varScale="1">
        <p:scale>
          <a:sx n="63" d="100"/>
          <a:sy n="63" d="100"/>
        </p:scale>
        <p:origin x="3354" y="66"/>
      </p:cViewPr>
      <p:guideLst>
        <p:guide orient="horz" pos="2236"/>
        <p:guide pos="32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113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215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797022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15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215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797022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D547C20B-9C69-4257-ACB5-9EE811D618D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154652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14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797022" y="0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1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751138" y="533400"/>
            <a:ext cx="4732337" cy="26622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14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023005" y="3372911"/>
            <a:ext cx="8188606" cy="31934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314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14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797022" y="6743619"/>
            <a:ext cx="4435304" cy="354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CABFCCB8-4AA8-4B61-94DD-4EA6EE86FCA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837738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72"/>
          <p:cNvSpPr>
            <a:spLocks noChangeArrowheads="1"/>
          </p:cNvSpPr>
          <p:nvPr/>
        </p:nvSpPr>
        <p:spPr bwMode="gray">
          <a:xfrm>
            <a:off x="0" y="6096000"/>
            <a:ext cx="12190413" cy="762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5" name="Line 263"/>
          <p:cNvSpPr>
            <a:spLocks noChangeShapeType="1"/>
          </p:cNvSpPr>
          <p:nvPr/>
        </p:nvSpPr>
        <p:spPr bwMode="gray">
          <a:xfrm>
            <a:off x="4412676" y="904875"/>
            <a:ext cx="0" cy="5191125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Line 265"/>
          <p:cNvSpPr>
            <a:spLocks noChangeShapeType="1"/>
          </p:cNvSpPr>
          <p:nvPr/>
        </p:nvSpPr>
        <p:spPr bwMode="gray">
          <a:xfrm>
            <a:off x="0" y="2590800"/>
            <a:ext cx="6603140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Line 266"/>
          <p:cNvSpPr>
            <a:spLocks noChangeShapeType="1"/>
          </p:cNvSpPr>
          <p:nvPr/>
        </p:nvSpPr>
        <p:spPr bwMode="gray">
          <a:xfrm>
            <a:off x="29630" y="4302125"/>
            <a:ext cx="6598908" cy="0"/>
          </a:xfrm>
          <a:prstGeom prst="line">
            <a:avLst/>
          </a:prstGeom>
          <a:noFill/>
          <a:ln w="254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Line 262"/>
          <p:cNvSpPr>
            <a:spLocks noChangeShapeType="1"/>
          </p:cNvSpPr>
          <p:nvPr/>
        </p:nvSpPr>
        <p:spPr bwMode="gray">
          <a:xfrm>
            <a:off x="2222211" y="838200"/>
            <a:ext cx="0" cy="5257800"/>
          </a:xfrm>
          <a:prstGeom prst="line">
            <a:avLst/>
          </a:prstGeom>
          <a:noFill/>
          <a:ln w="2540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273"/>
          <p:cNvSpPr>
            <a:spLocks noChangeShapeType="1"/>
          </p:cNvSpPr>
          <p:nvPr/>
        </p:nvSpPr>
        <p:spPr bwMode="gray">
          <a:xfrm flipV="1">
            <a:off x="6637003" y="2190750"/>
            <a:ext cx="5570341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274"/>
          <p:cNvSpPr>
            <a:spLocks noChangeShapeType="1"/>
          </p:cNvSpPr>
          <p:nvPr/>
        </p:nvSpPr>
        <p:spPr bwMode="gray">
          <a:xfrm flipV="1">
            <a:off x="6637003" y="5568950"/>
            <a:ext cx="5570341" cy="19050"/>
          </a:xfrm>
          <a:prstGeom prst="line">
            <a:avLst/>
          </a:prstGeom>
          <a:noFill/>
          <a:ln w="381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Rectangle 271"/>
          <p:cNvSpPr>
            <a:spLocks noChangeArrowheads="1"/>
          </p:cNvSpPr>
          <p:nvPr/>
        </p:nvSpPr>
        <p:spPr bwMode="gray">
          <a:xfrm>
            <a:off x="0" y="0"/>
            <a:ext cx="12190413" cy="609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zh-CN" altLang="en-US">
              <a:ea typeface="宋体" panose="02010600030101010101" pitchFamily="2" charset="-122"/>
            </a:endParaRPr>
          </a:p>
        </p:txBody>
      </p:sp>
      <p:sp>
        <p:nvSpPr>
          <p:cNvPr id="15" name="Rectangle 287"/>
          <p:cNvSpPr>
            <a:spLocks noChangeArrowheads="1"/>
          </p:cNvSpPr>
          <p:nvPr userDrawn="1"/>
        </p:nvSpPr>
        <p:spPr bwMode="gray">
          <a:xfrm>
            <a:off x="101587" y="6519864"/>
            <a:ext cx="2539669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zh-CN" sz="1000" b="0">
              <a:ea typeface="宋体" panose="02010600030101010101" pitchFamily="2" charset="-122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2844430" y="3200400"/>
            <a:ext cx="6196793" cy="838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2200"/>
            </a:lvl1pPr>
          </a:lstStyle>
          <a:p>
            <a:pPr lvl="0"/>
            <a:r>
              <a:rPr lang="en-US" altLang="zh-CN" noProof="0"/>
              <a:t>Click to edit Master subtitle style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031735" y="1676400"/>
            <a:ext cx="8330116" cy="990600"/>
          </a:xfrm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algn="ctr">
              <a:defRPr sz="3600" b="1">
                <a:solidFill>
                  <a:schemeClr val="hlink"/>
                </a:solidFill>
              </a:defRPr>
            </a:lvl1pPr>
          </a:lstStyle>
          <a:p>
            <a:pPr lvl="0"/>
            <a:r>
              <a:rPr lang="en-US" altLang="zh-CN" noProof="0"/>
              <a:t>Click to edit Master title style</a:t>
            </a: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4232" y="-8468"/>
            <a:ext cx="3433258" cy="618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5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000" b="1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9085" y="1168752"/>
            <a:ext cx="11377719" cy="5257800"/>
          </a:xfrm>
        </p:spPr>
        <p:txBody>
          <a:bodyPr/>
          <a:lstStyle>
            <a:lvl1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1pPr>
            <a:lvl2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2pPr>
            <a:lvl3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3pPr>
            <a:lvl4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4pPr>
            <a:lvl5pPr>
              <a:defRPr>
                <a:latin typeface="华文楷体" panose="02010600040101010101" pitchFamily="2" charset="-122"/>
                <a:ea typeface="华文楷体" panose="02010600040101010101" pitchFamily="2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E1FC24-D18A-4C6F-AF2A-BF8363B4E446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542044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742" y="1709739"/>
            <a:ext cx="1051423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742" y="4589464"/>
            <a:ext cx="10514231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803F05-B10C-4F32-BC43-C8214C8641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965229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281" y="1295400"/>
            <a:ext cx="5180926" cy="510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380" y="1295400"/>
            <a:ext cx="5180926" cy="51054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C7FC6E-7772-4B5F-BD5C-579485A92415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38673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365126"/>
            <a:ext cx="10514231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208" y="1681163"/>
            <a:ext cx="5157645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208" y="2505075"/>
            <a:ext cx="5157645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1396" y="1681163"/>
            <a:ext cx="518304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1396" y="2505075"/>
            <a:ext cx="5183043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447F9-E9EA-4D96-8E9C-489FF837691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866392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F43DB-8455-49E7-8263-B3C520E67391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5486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4EDB12-3024-4A8D-8BA7-F6B0B56E846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68621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457200"/>
            <a:ext cx="39322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042" y="987426"/>
            <a:ext cx="6171397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8" y="2057400"/>
            <a:ext cx="393225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81493A-6DA4-4C02-BD18-E4D33A8A633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03680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208" y="457200"/>
            <a:ext cx="393225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042" y="987426"/>
            <a:ext cx="6171397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208" y="2057400"/>
            <a:ext cx="393225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7DB214-7FF0-4067-8286-FAA870F973E4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4746782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808B29-A896-4A5E-B91B-7112BD53B329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21004078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8050" y="171450"/>
            <a:ext cx="2641256" cy="622935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281" y="171450"/>
            <a:ext cx="7720595" cy="622935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5340CA-5FF4-43C7-8415-3137C18BC15C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zh-CN"/>
              <a:t>2015</a:t>
            </a:r>
            <a:r>
              <a:rPr lang="zh-CN" altLang="en-US"/>
              <a:t>年</a:t>
            </a:r>
            <a:r>
              <a:rPr lang="en-US" altLang="zh-CN"/>
              <a:t>11</a:t>
            </a:r>
            <a:r>
              <a:rPr lang="zh-CN" altLang="en-US"/>
              <a:t>月</a:t>
            </a:r>
            <a:r>
              <a:rPr lang="en-US" altLang="zh-CN"/>
              <a:t>13</a:t>
            </a:r>
            <a:r>
              <a:rPr lang="zh-CN" altLang="en-US"/>
              <a:t>日</a:t>
            </a:r>
          </a:p>
        </p:txBody>
      </p:sp>
    </p:spTree>
    <p:extLst>
      <p:ext uri="{BB962C8B-B14F-4D97-AF65-F5344CB8AC3E}">
        <p14:creationId xmlns:p14="http://schemas.microsoft.com/office/powerpoint/2010/main" val="3478065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68"/>
          <p:cNvSpPr>
            <a:spLocks noChangeArrowheads="1"/>
          </p:cNvSpPr>
          <p:nvPr/>
        </p:nvSpPr>
        <p:spPr bwMode="gray">
          <a:xfrm>
            <a:off x="0" y="723900"/>
            <a:ext cx="12190413" cy="385763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1027" name="Rectangle 133"/>
          <p:cNvSpPr>
            <a:spLocks noChangeArrowheads="1"/>
          </p:cNvSpPr>
          <p:nvPr/>
        </p:nvSpPr>
        <p:spPr bwMode="gray">
          <a:xfrm>
            <a:off x="0" y="0"/>
            <a:ext cx="12190413" cy="7239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defRPr/>
            </a:pPr>
            <a:endParaRPr lang="zh-CN" altLang="en-US" b="0">
              <a:ea typeface="宋体" panose="02010600030101010101" pitchFamily="2" charset="-122"/>
            </a:endParaRPr>
          </a:p>
        </p:txBody>
      </p:sp>
      <p:sp>
        <p:nvSpPr>
          <p:cNvPr id="1028" name="Freeform 126"/>
          <p:cNvSpPr>
            <a:spLocks/>
          </p:cNvSpPr>
          <p:nvPr/>
        </p:nvSpPr>
        <p:spPr bwMode="gray">
          <a:xfrm>
            <a:off x="-16931" y="342900"/>
            <a:ext cx="8042286" cy="679450"/>
          </a:xfrm>
          <a:custGeom>
            <a:avLst/>
            <a:gdLst>
              <a:gd name="T0" fmla="*/ 0 w 3800"/>
              <a:gd name="T1" fmla="*/ 0 h 428"/>
              <a:gd name="T2" fmla="*/ 2147483646 w 3800"/>
              <a:gd name="T3" fmla="*/ 0 h 428"/>
              <a:gd name="T4" fmla="*/ 2147483646 w 3800"/>
              <a:gd name="T5" fmla="*/ 1078626875 h 428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3800" h="428">
                <a:moveTo>
                  <a:pt x="0" y="0"/>
                </a:moveTo>
                <a:lnTo>
                  <a:pt x="3800" y="0"/>
                </a:lnTo>
                <a:lnTo>
                  <a:pt x="3456" y="428"/>
                </a:lnTo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black">
          <a:xfrm>
            <a:off x="914281" y="1295400"/>
            <a:ext cx="10565025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text styles</a:t>
            </a:r>
          </a:p>
          <a:p>
            <a:pPr lvl="1"/>
            <a:r>
              <a:rPr lang="en-US" altLang="zh-CN"/>
              <a:t>Second level</a:t>
            </a:r>
          </a:p>
          <a:p>
            <a:pPr lvl="2"/>
            <a:r>
              <a:rPr lang="en-US" altLang="zh-CN"/>
              <a:t>Third level</a:t>
            </a:r>
          </a:p>
          <a:p>
            <a:pPr lvl="3"/>
            <a:r>
              <a:rPr lang="en-US" altLang="zh-CN"/>
              <a:t>Fourth level</a:t>
            </a:r>
          </a:p>
          <a:p>
            <a:pPr lvl="4"/>
            <a:r>
              <a:rPr lang="en-US" altLang="zh-CN"/>
              <a:t>Fifth level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5180925" y="6505575"/>
            <a:ext cx="1117455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00" b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B40E6E82-6B46-441F-8791-38D41893557F}" type="slidenum">
              <a:rPr lang="zh-CN" altLang="en-US"/>
              <a:pPr>
                <a:defRPr/>
              </a:pPr>
              <a:t>‹#›</a:t>
            </a:fld>
            <a:endParaRPr lang="en-US" altLang="zh-CN"/>
          </a:p>
        </p:txBody>
      </p:sp>
      <p:sp>
        <p:nvSpPr>
          <p:cNvPr id="2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9549157" y="6505575"/>
            <a:ext cx="2539669" cy="261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b="0">
                <a:ea typeface="宋体" panose="02010600030101010101" pitchFamily="2" charset="-122"/>
              </a:defRPr>
            </a:lvl1pPr>
          </a:lstStyle>
          <a:p>
            <a:pPr>
              <a:defRPr/>
            </a:pPr>
            <a:r>
              <a:rPr lang="en-US" altLang="zh-CN" dirty="0"/>
              <a:t>2017</a:t>
            </a:r>
            <a:r>
              <a:rPr lang="zh-CN" altLang="en-US" dirty="0"/>
              <a:t>年</a:t>
            </a:r>
            <a:r>
              <a:rPr lang="en-US" altLang="zh-CN" dirty="0"/>
              <a:t>05</a:t>
            </a:r>
            <a:r>
              <a:rPr lang="zh-CN" altLang="en-US" dirty="0"/>
              <a:t>月</a:t>
            </a:r>
            <a:r>
              <a:rPr lang="en-US" altLang="zh-CN" dirty="0"/>
              <a:t>17</a:t>
            </a:r>
            <a:r>
              <a:rPr lang="zh-CN" altLang="en-US" dirty="0"/>
              <a:t>日</a:t>
            </a:r>
          </a:p>
        </p:txBody>
      </p:sp>
      <p:sp>
        <p:nvSpPr>
          <p:cNvPr id="1032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1219041" y="171451"/>
            <a:ext cx="9447570" cy="48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CN"/>
              <a:t>Click to edit Master title style</a:t>
            </a:r>
          </a:p>
        </p:txBody>
      </p:sp>
      <p:sp>
        <p:nvSpPr>
          <p:cNvPr id="1033" name="Line 164"/>
          <p:cNvSpPr>
            <a:spLocks noChangeShapeType="1"/>
          </p:cNvSpPr>
          <p:nvPr/>
        </p:nvSpPr>
        <p:spPr bwMode="gray">
          <a:xfrm>
            <a:off x="4234" y="728663"/>
            <a:ext cx="12186180" cy="0"/>
          </a:xfrm>
          <a:prstGeom prst="line">
            <a:avLst/>
          </a:prstGeom>
          <a:noFill/>
          <a:ln w="12700">
            <a:solidFill>
              <a:srgbClr val="FFFF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35" name="Rectangle 176"/>
          <p:cNvSpPr>
            <a:spLocks noChangeArrowheads="1"/>
          </p:cNvSpPr>
          <p:nvPr userDrawn="1"/>
        </p:nvSpPr>
        <p:spPr bwMode="gray">
          <a:xfrm>
            <a:off x="101587" y="6519864"/>
            <a:ext cx="2539669" cy="26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defRPr/>
            </a:pPr>
            <a:endParaRPr lang="en-US" altLang="zh-CN" sz="1000" b="0">
              <a:ea typeface="宋体" panose="0201060003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3" y="-8468"/>
            <a:ext cx="976364" cy="732368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hf sldNum="0" hdr="0" ft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xushuo@bjut.edu.cn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5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3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wm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33.wmf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6496" y="2560900"/>
            <a:ext cx="3048264" cy="3048264"/>
          </a:xfrm>
          <a:prstGeom prst="rect">
            <a:avLst/>
          </a:prstGeom>
        </p:spPr>
      </p:pic>
      <p:sp>
        <p:nvSpPr>
          <p:cNvPr id="6147" name="Rectangle 4"/>
          <p:cNvSpPr>
            <a:spLocks noGrp="1" noChangeArrowheads="1"/>
          </p:cNvSpPr>
          <p:nvPr>
            <p:ph type="ctrTitle"/>
          </p:nvPr>
        </p:nvSpPr>
        <p:spPr>
          <a:xfrm>
            <a:off x="0" y="838200"/>
            <a:ext cx="12190413" cy="1752600"/>
          </a:xfrm>
        </p:spPr>
        <p:txBody>
          <a:bodyPr/>
          <a:lstStyle/>
          <a:p>
            <a:pPr eaLnBrk="1" hangingPunct="1"/>
            <a:r>
              <a:rPr lang="zh-CN" altLang="en-US" sz="6000" dirty="0" smtClean="0">
                <a:ea typeface="微软雅黑" panose="020B0503020204020204" pitchFamily="34" charset="-122"/>
              </a:rPr>
              <a:t>文本分析与文本挖掘</a:t>
            </a:r>
            <a:r>
              <a:rPr lang="en-US" altLang="zh-CN" sz="6000" dirty="0" smtClean="0">
                <a:ea typeface="微软雅黑" panose="020B0503020204020204" pitchFamily="34" charset="-122"/>
              </a:rPr>
              <a:t/>
            </a:r>
            <a:br>
              <a:rPr lang="en-US" altLang="zh-CN" sz="6000" dirty="0" smtClean="0">
                <a:ea typeface="微软雅黑" panose="020B0503020204020204" pitchFamily="34" charset="-122"/>
              </a:rPr>
            </a:br>
            <a:r>
              <a:rPr lang="en-US" altLang="zh-CN" sz="6000" dirty="0" smtClean="0"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Text Analysis and Text Mining</a:t>
            </a:r>
            <a:endParaRPr lang="zh-CN" altLang="en-US" sz="4800" dirty="0"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sp>
        <p:nvSpPr>
          <p:cNvPr id="6148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418306" y="3352800"/>
            <a:ext cx="11353801" cy="2667000"/>
          </a:xfrm>
        </p:spPr>
        <p:txBody>
          <a:bodyPr/>
          <a:lstStyle/>
          <a:p>
            <a:pPr algn="l" eaLnBrk="1" hangingPunct="1">
              <a:lnSpc>
                <a:spcPct val="90000"/>
              </a:lnSpc>
            </a:pPr>
            <a:r>
              <a:rPr lang="zh-CN" altLang="en-US" sz="3200" dirty="0">
                <a:ea typeface="宋体" panose="02010600030101010101" pitchFamily="2" charset="-122"/>
              </a:rPr>
              <a:t>教师：徐硕</a:t>
            </a: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dirty="0">
                <a:ea typeface="宋体" panose="02010600030101010101" pitchFamily="2" charset="-122"/>
              </a:rPr>
              <a:t>单位：北京工业大学经济与管理学院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altLang="zh-CN" sz="3200" dirty="0">
                <a:ea typeface="宋体" panose="02010600030101010101" pitchFamily="2" charset="-122"/>
              </a:rPr>
              <a:t>Email: </a:t>
            </a:r>
            <a:r>
              <a:rPr lang="en-US" altLang="zh-CN" sz="3200" dirty="0" smtClean="0">
                <a:ea typeface="宋体" panose="02010600030101010101" pitchFamily="2" charset="-122"/>
                <a:hlinkClick r:id="rId3"/>
              </a:rPr>
              <a:t>xushuo@bjut.edu.cn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zh-CN" altLang="en-US" sz="3200" dirty="0" smtClean="0">
                <a:ea typeface="宋体" panose="02010600030101010101" pitchFamily="2" charset="-122"/>
              </a:rPr>
              <a:t>课程</a:t>
            </a:r>
            <a:r>
              <a:rPr lang="zh-CN" altLang="en-US" sz="3200" dirty="0">
                <a:ea typeface="宋体" panose="02010600030101010101" pitchFamily="2" charset="-122"/>
              </a:rPr>
              <a:t>网址：</a:t>
            </a:r>
            <a:endParaRPr lang="en-US" altLang="zh-CN" sz="3200" dirty="0">
              <a:ea typeface="宋体" panose="02010600030101010101" pitchFamily="2" charset="-122"/>
            </a:endParaRPr>
          </a:p>
          <a:p>
            <a:pPr algn="l" eaLnBrk="1" hangingPunct="1">
              <a:lnSpc>
                <a:spcPct val="90000"/>
              </a:lnSpc>
            </a:pPr>
            <a:r>
              <a:rPr lang="en-US" altLang="zh-CN" sz="3000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http</a:t>
            </a:r>
            <a:r>
              <a:rPr lang="en-US" altLang="zh-CN" sz="3000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://54xushuo.net/wiki/doku.php?id=zh:courses:textmining2026:index</a:t>
            </a:r>
            <a:endParaRPr lang="zh-CN" altLang="en-US" sz="3000" dirty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90119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F4C661C-30E7-4C39-AFE9-FFFAA64FE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课程主要内容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B9CF4D3A-3DD3-451B-BB74-45FC317325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085" y="1168752"/>
            <a:ext cx="11377719" cy="5613048"/>
          </a:xfrm>
        </p:spPr>
        <p:txBody>
          <a:bodyPr/>
          <a:lstStyle/>
          <a:p>
            <a:r>
              <a:rPr lang="zh-CN" altLang="en-US" sz="3200" dirty="0" smtClean="0">
                <a:latin typeface="Times New Roman" pitchFamily="18" charset="0"/>
              </a:rPr>
              <a:t>绪论（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  <a:p>
            <a:r>
              <a:rPr lang="en-US" altLang="zh-CN" sz="3200" dirty="0" smtClean="0">
                <a:latin typeface="Times New Roman" pitchFamily="18" charset="0"/>
              </a:rPr>
              <a:t>Java</a:t>
            </a:r>
            <a:r>
              <a:rPr lang="zh-CN" altLang="en-US" sz="3200" dirty="0" smtClean="0">
                <a:latin typeface="Times New Roman" pitchFamily="18" charset="0"/>
              </a:rPr>
              <a:t>文本处理基础（</a:t>
            </a:r>
            <a:r>
              <a:rPr lang="en-US" altLang="zh-CN" sz="3200" dirty="0" smtClean="0">
                <a:latin typeface="Times New Roman" pitchFamily="18" charset="0"/>
              </a:rPr>
              <a:t>Basics of Java Text Processing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文本表示（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Representation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文本分类（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Classification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文本聚类（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Text Clustering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信息抽取（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Information Extraction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主题模型（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Topic </a:t>
            </a:r>
            <a:r>
              <a:rPr lang="en-US" altLang="zh-CN" sz="3200" dirty="0">
                <a:latin typeface="Times New Roman" pitchFamily="18" charset="0"/>
                <a:cs typeface="Times New Roman" pitchFamily="18" charset="0"/>
              </a:rPr>
              <a:t>Modeling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情感分析（</a:t>
            </a:r>
            <a:r>
              <a:rPr lang="en-US" altLang="zh-CN" sz="3200" dirty="0" smtClean="0">
                <a:latin typeface="Times New Roman" pitchFamily="18" charset="0"/>
                <a:cs typeface="Times New Roman" pitchFamily="18" charset="0"/>
              </a:rPr>
              <a:t>Sentiment Analysis</a:t>
            </a:r>
            <a:r>
              <a:rPr lang="zh-CN" altLang="en-US" sz="3200" dirty="0" smtClean="0">
                <a:latin typeface="Times New Roman" pitchFamily="18" charset="0"/>
              </a:rPr>
              <a:t>）</a:t>
            </a:r>
            <a:endParaRPr lang="en-US" altLang="zh-CN" sz="32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2170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第</a:t>
            </a:r>
            <a:r>
              <a:rPr lang="zh-CN" altLang="en-US" dirty="0"/>
              <a:t>五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章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：文本聚类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2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引言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  <a:ea typeface="宋体" panose="02010600030101010101" pitchFamily="2" charset="-122"/>
              </a:rPr>
              <a:t>AP</a:t>
            </a: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  <a:ea typeface="宋体" panose="02010600030101010101" pitchFamily="2" charset="-122"/>
              </a:rPr>
              <a:t>案例：产品评论情感分析</a:t>
            </a:r>
            <a:endParaRPr lang="zh-CN" altLang="en-US" sz="3200" dirty="0">
              <a:latin typeface="Times New Roman" pitchFamily="18" charset="0"/>
              <a:ea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聚类性能评价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  <a:ea typeface="宋体" panose="02010600030101010101" pitchFamily="2" charset="-122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1613728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6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6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62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物以类聚，人以群分</a:t>
            </a:r>
          </a:p>
        </p:txBody>
      </p:sp>
      <p:sp>
        <p:nvSpPr>
          <p:cNvPr id="863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人类倾向于跟志趣相投的人在一起，也就是“物以类聚，人以群分”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人们有足够的智力寻找重复的模式，不断将看到的、听到的、闻到和品尝到的与记忆中已经存在的东西相联系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文本聚类就是将一个给定文档集合中的相似项分成不同簇的过程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这些簇可以看成一组集合，簇内相似，而簇间</a:t>
            </a:r>
            <a:r>
              <a:rPr lang="zh-CN" altLang="en-US" sz="2800" dirty="0" smtClean="0">
                <a:latin typeface="Times New Roman" pitchFamily="18" charset="0"/>
              </a:rPr>
              <a:t>有别</a:t>
            </a:r>
            <a:endParaRPr lang="zh-CN" altLang="en-US" sz="2800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690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聚类三要素</a:t>
            </a: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以图书馆整理图书为例</a:t>
            </a:r>
          </a:p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要素一：一个算法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800" dirty="0">
                <a:latin typeface="Times New Roman" pitchFamily="18" charset="0"/>
              </a:rPr>
              <a:t>将图书组织在一起的方法</a:t>
            </a:r>
          </a:p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要素二：相似性</a:t>
            </a:r>
            <a:r>
              <a:rPr lang="en-US" altLang="zh-CN" sz="3200" dirty="0">
                <a:latin typeface="Times New Roman" pitchFamily="18" charset="0"/>
              </a:rPr>
              <a:t>/</a:t>
            </a:r>
            <a:r>
              <a:rPr lang="zh-CN" altLang="en-US" sz="3200" dirty="0">
                <a:latin typeface="Times New Roman" pitchFamily="18" charset="0"/>
              </a:rPr>
              <a:t>相异性的概念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800" dirty="0">
                <a:latin typeface="Times New Roman" pitchFamily="18" charset="0"/>
              </a:rPr>
              <a:t>依赖于对图书的判断，哪些图书应该属于一个已有的书堆，或哪些应该新建一个书堆</a:t>
            </a:r>
          </a:p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要素三：停止条件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800" dirty="0">
                <a:latin typeface="Times New Roman" pitchFamily="18" charset="0"/>
              </a:rPr>
              <a:t>有一个关键点，在此这后，图书不能再加入书堆，或者这些书堆间，已具有明显不同的主题</a:t>
            </a:r>
          </a:p>
        </p:txBody>
      </p:sp>
    </p:spTree>
    <p:extLst>
      <p:ext uri="{BB962C8B-B14F-4D97-AF65-F5344CB8AC3E}">
        <p14:creationId xmlns:p14="http://schemas.microsoft.com/office/powerpoint/2010/main" val="249782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二维平面上点的聚类示意图</a:t>
            </a:r>
          </a:p>
        </p:txBody>
      </p:sp>
      <p:sp>
        <p:nvSpPr>
          <p:cNvPr id="8652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84099" y="1295400"/>
            <a:ext cx="6603140" cy="5105400"/>
          </a:xfrm>
        </p:spPr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dirty="0">
                <a:latin typeface="Times New Roman" pitchFamily="18" charset="0"/>
                <a:ea typeface="华文楷体" pitchFamily="2" charset="-122"/>
              </a:rPr>
              <a:t>从概念上看，聚类更接近于寻找哪些项可以形成相近的组，然后把它们圈起来</a:t>
            </a:r>
          </a:p>
          <a:p>
            <a:pPr algn="just">
              <a:lnSpc>
                <a:spcPct val="125000"/>
              </a:lnSpc>
            </a:pPr>
            <a:r>
              <a:rPr lang="zh-CN" altLang="en-US" dirty="0">
                <a:latin typeface="Times New Roman" pitchFamily="18" charset="0"/>
                <a:ea typeface="华文楷体" pitchFamily="2" charset="-122"/>
              </a:rPr>
              <a:t>图中每个圆圈代表一个簇，它基于距离远近，将点划分成三个簇，每个簇包含了多个点</a:t>
            </a:r>
          </a:p>
          <a:p>
            <a:pPr algn="just">
              <a:lnSpc>
                <a:spcPct val="125000"/>
              </a:lnSpc>
            </a:pPr>
            <a:r>
              <a:rPr lang="zh-CN" altLang="en-US" dirty="0">
                <a:latin typeface="Times New Roman" pitchFamily="18" charset="0"/>
                <a:ea typeface="华文楷体" pitchFamily="2" charset="-122"/>
              </a:rPr>
              <a:t>簇是由中心点和半径来定义的。圆圈的中心点称作簇的中心（</a:t>
            </a:r>
            <a:r>
              <a:rPr lang="en-US" altLang="zh-CN" dirty="0">
                <a:latin typeface="Times New Roman" pitchFamily="18" charset="0"/>
                <a:ea typeface="华文楷体" pitchFamily="2" charset="-122"/>
              </a:rPr>
              <a:t>centroid</a:t>
            </a:r>
            <a:r>
              <a:rPr lang="zh-CN" altLang="en-US" dirty="0">
                <a:latin typeface="Times New Roman" pitchFamily="18" charset="0"/>
                <a:ea typeface="华文楷体" pitchFamily="2" charset="-122"/>
              </a:rPr>
              <a:t>），或平均值（</a:t>
            </a:r>
            <a:r>
              <a:rPr lang="en-US" altLang="zh-CN" dirty="0">
                <a:latin typeface="Times New Roman" pitchFamily="18" charset="0"/>
                <a:ea typeface="华文楷体" pitchFamily="2" charset="-122"/>
              </a:rPr>
              <a:t>mean</a:t>
            </a:r>
            <a:r>
              <a:rPr lang="zh-CN" altLang="en-US" dirty="0">
                <a:latin typeface="Times New Roman" pitchFamily="18" charset="0"/>
                <a:ea typeface="华文楷体" pitchFamily="2" charset="-122"/>
              </a:rPr>
              <a:t>）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400" dirty="0">
                <a:latin typeface="Times New Roman" pitchFamily="18" charset="0"/>
                <a:ea typeface="华文楷体" pitchFamily="2" charset="-122"/>
              </a:rPr>
              <a:t>这个点的坐标值就是这个簇中所有点</a:t>
            </a:r>
            <a:r>
              <a:rPr lang="en-US" altLang="zh-CN" sz="2400" dirty="0">
                <a:latin typeface="Times New Roman" pitchFamily="18" charset="0"/>
                <a:ea typeface="华文楷体" pitchFamily="2" charset="-122"/>
              </a:rPr>
              <a:t>x</a:t>
            </a:r>
            <a:r>
              <a:rPr lang="zh-CN" altLang="en-US" sz="2400" dirty="0">
                <a:latin typeface="Times New Roman" pitchFamily="18" charset="0"/>
                <a:ea typeface="华文楷体" pitchFamily="2" charset="-122"/>
              </a:rPr>
              <a:t>和</a:t>
            </a:r>
            <a:r>
              <a:rPr lang="en-US" altLang="zh-CN" sz="2400" dirty="0">
                <a:latin typeface="Times New Roman" pitchFamily="18" charset="0"/>
                <a:ea typeface="华文楷体" pitchFamily="2" charset="-122"/>
              </a:rPr>
              <a:t>y</a:t>
            </a:r>
            <a:r>
              <a:rPr lang="zh-CN" altLang="en-US" sz="2400" dirty="0">
                <a:latin typeface="Times New Roman" pitchFamily="18" charset="0"/>
                <a:ea typeface="华文楷体" pitchFamily="2" charset="-122"/>
              </a:rPr>
              <a:t>坐标值的平均值</a:t>
            </a:r>
          </a:p>
        </p:txBody>
      </p:sp>
      <p:pic>
        <p:nvPicPr>
          <p:cNvPr id="86528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9" y="1989138"/>
            <a:ext cx="5420077" cy="3268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89357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聚类算法的核心（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聚类经常被设想成一个几何问题，且还会运用几何学技巧来解释各种距离的度量方法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聚类的关键在于寻找一个可以量化任意两个项之间相似性的函数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有些较明显：比如二维空间两个点间的欧式距离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有些不明显：比如图书间的相似性</a:t>
            </a:r>
          </a:p>
        </p:txBody>
      </p:sp>
    </p:spTree>
    <p:extLst>
      <p:ext uri="{BB962C8B-B14F-4D97-AF65-F5344CB8AC3E}">
        <p14:creationId xmlns:p14="http://schemas.microsoft.com/office/powerpoint/2010/main" val="561694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聚类算法的核心（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判断图书之间的相似性，一种可能的度量方法，是基于两本书的书名中相同词汇的数量。例如：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Harry Potter and The Philosopher’s </a:t>
            </a:r>
            <a:r>
              <a:rPr lang="en-US" altLang="zh-CN" sz="2800" dirty="0" smtClean="0">
                <a:latin typeface="Times New Roman" panose="02020603050405020304" pitchFamily="18" charset="0"/>
              </a:rPr>
              <a:t>Stone</a:t>
            </a:r>
            <a:r>
              <a:rPr lang="zh-CN" altLang="en-US" sz="2800" dirty="0" smtClean="0">
                <a:latin typeface="Times New Roman" panose="02020603050405020304" pitchFamily="18" charset="0"/>
              </a:rPr>
              <a:t>（哈利</a:t>
            </a:r>
            <a:r>
              <a:rPr lang="zh-CN" altLang="en-US" sz="2800" dirty="0" smtClean="0">
                <a:latin typeface="Times New Roman" panose="02020603050405020304" pitchFamily="18" charset="0"/>
                <a:sym typeface="Symbol"/>
              </a:rPr>
              <a:t>波特与魔法石</a:t>
            </a:r>
            <a:r>
              <a:rPr lang="zh-CN" altLang="en-US" sz="2800" dirty="0" smtClean="0">
                <a:latin typeface="Times New Roman" panose="02020603050405020304" pitchFamily="18" charset="0"/>
              </a:rPr>
              <a:t>）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Harry Potter and The Prisoner of </a:t>
            </a:r>
            <a:r>
              <a:rPr lang="en-US" altLang="zh-CN" sz="2800" dirty="0" err="1" smtClean="0">
                <a:latin typeface="Times New Roman" panose="02020603050405020304" pitchFamily="18" charset="0"/>
              </a:rPr>
              <a:t>Azkabon</a:t>
            </a:r>
            <a:r>
              <a:rPr lang="zh-CN" altLang="en-US" sz="2800" dirty="0">
                <a:latin typeface="Times New Roman" panose="02020603050405020304" pitchFamily="18" charset="0"/>
              </a:rPr>
              <a:t>（哈利</a:t>
            </a:r>
            <a:r>
              <a:rPr lang="zh-CN" altLang="en-US" sz="2800" dirty="0">
                <a:latin typeface="Times New Roman" panose="02020603050405020304" pitchFamily="18" charset="0"/>
                <a:sym typeface="Symbol"/>
              </a:rPr>
              <a:t>波特</a:t>
            </a:r>
            <a:r>
              <a:rPr lang="zh-CN" altLang="en-US" sz="2800" dirty="0" smtClean="0">
                <a:latin typeface="Times New Roman" panose="02020603050405020304" pitchFamily="18" charset="0"/>
                <a:sym typeface="Symbol"/>
              </a:rPr>
              <a:t>与阿兹卡班的囚徒</a:t>
            </a:r>
            <a:r>
              <a:rPr lang="zh-CN" altLang="en-US" sz="2800" dirty="0" smtClean="0">
                <a:latin typeface="Times New Roman" panose="02020603050405020304" pitchFamily="18" charset="0"/>
              </a:rPr>
              <a:t>）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zh-CN" altLang="en-US" sz="2800" dirty="0">
                <a:latin typeface="Times New Roman" pitchFamily="18" charset="0"/>
              </a:rPr>
              <a:t>两本书的书名中有</a:t>
            </a:r>
            <a:r>
              <a:rPr lang="en-US" altLang="zh-CN" sz="2800" dirty="0">
                <a:latin typeface="Times New Roman" pitchFamily="18" charset="0"/>
              </a:rPr>
              <a:t>3</a:t>
            </a:r>
            <a:r>
              <a:rPr lang="zh-CN" altLang="en-US" sz="2800" dirty="0">
                <a:latin typeface="Times New Roman" pitchFamily="18" charset="0"/>
              </a:rPr>
              <a:t>个共同词汇：</a:t>
            </a:r>
            <a:r>
              <a:rPr lang="en-US" altLang="zh-CN" sz="2800" dirty="0">
                <a:latin typeface="Times New Roman" panose="02020603050405020304" pitchFamily="18" charset="0"/>
              </a:rPr>
              <a:t>Harry, Potter, The</a:t>
            </a:r>
          </a:p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然而，用这种相似度量方法就无法找到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2800" dirty="0">
                <a:latin typeface="Times New Roman" panose="02020603050405020304" pitchFamily="18" charset="0"/>
              </a:rPr>
              <a:t>Lord of the Rings: The Two </a:t>
            </a:r>
            <a:r>
              <a:rPr lang="en-US" altLang="zh-CN" sz="2800" dirty="0" smtClean="0">
                <a:latin typeface="Times New Roman" panose="02020603050405020304" pitchFamily="18" charset="0"/>
              </a:rPr>
              <a:t>Towers</a:t>
            </a:r>
            <a:r>
              <a:rPr lang="zh-CN" altLang="en-US" sz="2800" dirty="0" smtClean="0">
                <a:latin typeface="Times New Roman" panose="02020603050405020304" pitchFamily="18" charset="0"/>
              </a:rPr>
              <a:t>（指环王：双塔奇兵）</a:t>
            </a:r>
            <a:endParaRPr lang="en-US" altLang="zh-CN" sz="2800" dirty="0">
              <a:latin typeface="Times New Roman" panose="02020603050405020304" pitchFamily="18" charset="0"/>
            </a:endParaRPr>
          </a:p>
          <a:p>
            <a:pPr lvl="1" algn="just">
              <a:lnSpc>
                <a:spcPct val="120000"/>
              </a:lnSpc>
            </a:pPr>
            <a:r>
              <a:rPr lang="zh-CN" altLang="en-US" sz="2800" dirty="0">
                <a:latin typeface="Times New Roman" pitchFamily="18" charset="0"/>
              </a:rPr>
              <a:t>与</a:t>
            </a:r>
            <a:r>
              <a:rPr lang="en-US" altLang="zh-CN" sz="2800" dirty="0">
                <a:latin typeface="Times New Roman" panose="02020603050405020304" pitchFamily="18" charset="0"/>
              </a:rPr>
              <a:t>Harry Potter</a:t>
            </a:r>
            <a:r>
              <a:rPr lang="zh-CN" altLang="en-US" sz="2800" dirty="0">
                <a:latin typeface="Times New Roman" pitchFamily="18" charset="0"/>
              </a:rPr>
              <a:t>系列的相似性，尽管它们是相似的</a:t>
            </a:r>
          </a:p>
        </p:txBody>
      </p:sp>
    </p:spTree>
    <p:extLst>
      <p:ext uri="{BB962C8B-B14F-4D97-AF65-F5344CB8AC3E}">
        <p14:creationId xmlns:p14="http://schemas.microsoft.com/office/powerpoint/2010/main" val="1473802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聚类算法的核心（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3/5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683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必须修改相似性的度量方法，使其能够顾及图书的内容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可以收集每本书的词频，如果这些书的词汇交集中有很多单词的词频数都比较接近，就可以判断这些书是相似的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然而，停用词，如</a:t>
            </a:r>
            <a:r>
              <a:rPr lang="en-US" altLang="zh-CN" sz="2800" dirty="0">
                <a:latin typeface="Times New Roman" panose="02020603050405020304" pitchFamily="18" charset="0"/>
              </a:rPr>
              <a:t>a</a:t>
            </a:r>
            <a:r>
              <a:rPr lang="zh-CN" altLang="en-US" sz="2800" dirty="0">
                <a:latin typeface="Times New Roman" pitchFamily="18" charset="0"/>
              </a:rPr>
              <a:t>、</a:t>
            </a:r>
            <a:r>
              <a:rPr lang="en-US" altLang="zh-CN" sz="2800" dirty="0">
                <a:latin typeface="Times New Roman" panose="02020603050405020304" pitchFamily="18" charset="0"/>
              </a:rPr>
              <a:t>an</a:t>
            </a:r>
            <a:r>
              <a:rPr lang="zh-CN" altLang="en-US" sz="2800" dirty="0">
                <a:latin typeface="Times New Roman" pitchFamily="18" charset="0"/>
              </a:rPr>
              <a:t>和</a:t>
            </a:r>
            <a:r>
              <a:rPr lang="en-US" altLang="zh-CN" sz="2800" dirty="0">
                <a:latin typeface="Times New Roman" panose="02020603050405020304" pitchFamily="18" charset="0"/>
              </a:rPr>
              <a:t>the</a:t>
            </a:r>
            <a:r>
              <a:rPr lang="zh-CN" altLang="en-US" sz="2800" dirty="0">
                <a:latin typeface="Times New Roman" pitchFamily="18" charset="0"/>
              </a:rPr>
              <a:t>，虽然总会在两本书中经常出现，但很难说明这两本书是相似的</a:t>
            </a:r>
          </a:p>
        </p:txBody>
      </p:sp>
    </p:spTree>
    <p:extLst>
      <p:ext uri="{BB962C8B-B14F-4D97-AF65-F5344CB8AC3E}">
        <p14:creationId xmlns:p14="http://schemas.microsoft.com/office/powerpoint/2010/main" val="41969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聚类算法的核心（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4/5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69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为这减少这些词的影响，可以在计算的时候使用数值权重，给这些词较低的权重以减少它们对相似值的影响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在大多数图书中都出现的词，给予较低权重，而在少数书中出现的词，给予较高的权重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对于会在某种特定图书中才经常出现的词，也可以给予它们较高的权重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因为这些词往往会明显地提示出图书的内容，例如</a:t>
            </a:r>
            <a:r>
              <a:rPr lang="en-US" altLang="zh-CN" sz="2800" dirty="0">
                <a:latin typeface="Times New Roman" panose="02020603050405020304" pitchFamily="18" charset="0"/>
              </a:rPr>
              <a:t>Harry Potter</a:t>
            </a:r>
            <a:r>
              <a:rPr lang="zh-CN" altLang="en-US" sz="2800" dirty="0">
                <a:latin typeface="Times New Roman" pitchFamily="18" charset="0"/>
              </a:rPr>
              <a:t>系列中的</a:t>
            </a:r>
            <a:r>
              <a:rPr lang="en-US" altLang="zh-CN" sz="2800" dirty="0">
                <a:latin typeface="Times New Roman" panose="02020603050405020304" pitchFamily="18" charset="0"/>
              </a:rPr>
              <a:t>magic</a:t>
            </a:r>
          </a:p>
        </p:txBody>
      </p:sp>
    </p:spTree>
    <p:extLst>
      <p:ext uri="{BB962C8B-B14F-4D97-AF65-F5344CB8AC3E}">
        <p14:creationId xmlns:p14="http://schemas.microsoft.com/office/powerpoint/2010/main" val="1492362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聚类算法的核心（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5/5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70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一旦对一本书中的每个词都给出了权重，那么两本书之间的相似性，就是在所有单词上的求和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某个特定词的出现频率乘以它们的权重。这是一个不错的度量方法，如果这两本书一样长的话</a:t>
            </a:r>
          </a:p>
          <a:p>
            <a:pPr algn="just">
              <a:lnSpc>
                <a:spcPct val="125000"/>
              </a:lnSpc>
            </a:pPr>
            <a:r>
              <a:rPr lang="en-US" altLang="zh-CN" sz="3200" dirty="0">
                <a:latin typeface="Times New Roman" panose="02020603050405020304" pitchFamily="18" charset="0"/>
              </a:rPr>
              <a:t>TF-IDF</a:t>
            </a:r>
            <a:r>
              <a:rPr lang="zh-CN" altLang="en-US" sz="3200" dirty="0">
                <a:latin typeface="Times New Roman" pitchFamily="18" charset="0"/>
              </a:rPr>
              <a:t>这个常用的加权方法中，包括了上述这些技巧</a:t>
            </a:r>
          </a:p>
        </p:txBody>
      </p:sp>
    </p:spTree>
    <p:extLst>
      <p:ext uri="{BB962C8B-B14F-4D97-AF65-F5344CB8AC3E}">
        <p14:creationId xmlns:p14="http://schemas.microsoft.com/office/powerpoint/2010/main" val="2158813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565025" cy="487363"/>
          </a:xfrm>
        </p:spPr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向量空间模型：权重</a:t>
            </a:r>
          </a:p>
        </p:txBody>
      </p:sp>
      <p:sp>
        <p:nvSpPr>
          <p:cNvPr id="80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587" y="1143000"/>
            <a:ext cx="11885653" cy="5562600"/>
          </a:xfrm>
        </p:spPr>
        <p:txBody>
          <a:bodyPr/>
          <a:lstStyle/>
          <a:p>
            <a:r>
              <a:rPr lang="zh-CN" altLang="en-US" sz="3200" dirty="0">
                <a:latin typeface="Times New Roman" pitchFamily="18" charset="0"/>
              </a:rPr>
              <a:t>布尔权重</a:t>
            </a:r>
          </a:p>
          <a:p>
            <a:pPr lvl="1"/>
            <a:r>
              <a:rPr lang="zh-CN" altLang="en-US" sz="2800" dirty="0">
                <a:latin typeface="Times New Roman" pitchFamily="18" charset="0"/>
              </a:rPr>
              <a:t>出现为</a:t>
            </a:r>
            <a:r>
              <a:rPr lang="en-US" altLang="zh-CN" sz="2800" dirty="0">
                <a:latin typeface="Times New Roman" pitchFamily="18" charset="0"/>
              </a:rPr>
              <a:t>1</a:t>
            </a:r>
            <a:r>
              <a:rPr lang="zh-CN" altLang="en-US" sz="2800" dirty="0">
                <a:latin typeface="Times New Roman" pitchFamily="18" charset="0"/>
              </a:rPr>
              <a:t>，不出现为</a:t>
            </a:r>
            <a:r>
              <a:rPr lang="en-US" altLang="zh-CN" sz="2800" dirty="0">
                <a:latin typeface="Times New Roman" pitchFamily="18" charset="0"/>
              </a:rPr>
              <a:t>0</a:t>
            </a:r>
          </a:p>
          <a:p>
            <a:r>
              <a:rPr lang="en-US" altLang="zh-CN" sz="3200" dirty="0">
                <a:latin typeface="Times New Roman" pitchFamily="18" charset="0"/>
              </a:rPr>
              <a:t>TF-IDF</a:t>
            </a:r>
            <a:r>
              <a:rPr lang="zh-CN" altLang="en-US" sz="3200" dirty="0">
                <a:latin typeface="Times New Roman" pitchFamily="18" charset="0"/>
              </a:rPr>
              <a:t>权重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TF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, </a:t>
            </a:r>
            <a:r>
              <a:rPr lang="en-US" altLang="zh-CN" sz="2800" i="1" baseline="-25000" dirty="0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：词</a:t>
            </a:r>
            <a:r>
              <a:rPr lang="zh-CN" altLang="en-US" sz="2800" dirty="0" smtClean="0">
                <a:latin typeface="Times New Roman" pitchFamily="18" charset="0"/>
              </a:rPr>
              <a:t>项（</a:t>
            </a:r>
            <a:r>
              <a:rPr lang="en-US" altLang="zh-CN" sz="2800" dirty="0" smtClean="0">
                <a:latin typeface="Times New Roman" pitchFamily="18" charset="0"/>
              </a:rPr>
              <a:t>word term</a:t>
            </a:r>
            <a:r>
              <a:rPr lang="zh-CN" altLang="en-US" sz="2800" dirty="0" smtClean="0">
                <a:latin typeface="Times New Roman" pitchFamily="18" charset="0"/>
              </a:rPr>
              <a:t>）</a:t>
            </a:r>
            <a:r>
              <a:rPr lang="en-US" altLang="zh-CN" sz="2800" i="1" dirty="0" smtClean="0">
                <a:latin typeface="Times New Roman" panose="02020603050405020304" pitchFamily="18" charset="0"/>
              </a:rPr>
              <a:t>v</a:t>
            </a:r>
            <a:r>
              <a:rPr lang="en-US" altLang="zh-CN" sz="2800" i="1" baseline="-25000" dirty="0" smtClean="0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在文档</a:t>
            </a:r>
            <a:r>
              <a:rPr lang="en-US" altLang="zh-CN" sz="2800" dirty="0" err="1">
                <a:latin typeface="Times New Roman" panose="02020603050405020304" pitchFamily="18" charset="0"/>
              </a:rPr>
              <a:t>D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中出现的次数，也就是词频；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：包含词项</a:t>
            </a:r>
            <a:r>
              <a:rPr lang="en-US" altLang="zh-CN" sz="2800" i="1" dirty="0">
                <a:latin typeface="Times New Roman" panose="02020603050405020304" pitchFamily="18" charset="0"/>
              </a:rPr>
              <a:t>v</a:t>
            </a:r>
            <a:r>
              <a:rPr lang="en-US" altLang="zh-CN" sz="2800" i="1" baseline="-25000" dirty="0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的文档数量；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 </a:t>
            </a:r>
            <a:r>
              <a:rPr lang="en-US" altLang="zh-CN" sz="2800" dirty="0" smtClean="0">
                <a:latin typeface="Times New Roman" pitchFamily="18" charset="0"/>
              </a:rPr>
              <a:t>=            </a:t>
            </a:r>
            <a:r>
              <a:rPr lang="zh-CN" altLang="en-US" sz="2800" dirty="0">
                <a:latin typeface="Times New Roman" pitchFamily="18" charset="0"/>
              </a:rPr>
              <a:t>，其中</a:t>
            </a:r>
            <a:r>
              <a:rPr lang="en-US" altLang="zh-CN" sz="2800" i="1" dirty="0">
                <a:latin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Times New Roman" pitchFamily="18" charset="0"/>
              </a:rPr>
              <a:t>表示所有文档的篇数，这就是逆文档频率；</a:t>
            </a:r>
          </a:p>
          <a:p>
            <a:pPr lvl="1"/>
            <a:r>
              <a:rPr lang="en-US" altLang="zh-CN" sz="2800" dirty="0">
                <a:latin typeface="Times New Roman" panose="02020603050405020304" pitchFamily="18" charset="0"/>
              </a:rPr>
              <a:t>TF-</a:t>
            </a:r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</a:rPr>
              <a:t>= </a:t>
            </a:r>
            <a:r>
              <a:rPr lang="en-US" altLang="zh-CN" sz="2800" dirty="0" err="1">
                <a:latin typeface="Times New Roman" panose="02020603050405020304" pitchFamily="18" charset="0"/>
              </a:rPr>
              <a:t>TF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>
                <a:latin typeface="Times New Roman" panose="02020603050405020304" pitchFamily="18" charset="0"/>
              </a:rPr>
              <a:t>, </a:t>
            </a:r>
            <a:r>
              <a:rPr lang="en-US" altLang="zh-CN" sz="2800" i="1" baseline="-25000" dirty="0">
                <a:latin typeface="Times New Roman" panose="02020603050405020304" pitchFamily="18" charset="0"/>
              </a:rPr>
              <a:t>j</a:t>
            </a:r>
            <a:r>
              <a:rPr lang="en-US" altLang="zh-CN" sz="2800" dirty="0">
                <a:latin typeface="Times New Roman" pitchFamily="18" charset="0"/>
              </a:rPr>
              <a:t> </a:t>
            </a:r>
            <a:r>
              <a:rPr lang="en-US" altLang="zh-CN" sz="2800" dirty="0">
                <a:latin typeface="Times New Roman" pitchFamily="18" charset="0"/>
                <a:sym typeface="Symbol" panose="05050102010706020507" pitchFamily="18" charset="2"/>
              </a:rPr>
              <a:t> </a:t>
            </a:r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zh-CN" altLang="en-US" sz="2800" dirty="0">
                <a:latin typeface="Times New Roman" pitchFamily="18" charset="0"/>
              </a:rPr>
              <a:t>；</a:t>
            </a: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TFC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：对</a:t>
            </a:r>
            <a:r>
              <a:rPr lang="en-US" altLang="zh-CN" sz="2800" dirty="0">
                <a:latin typeface="Times New Roman" panose="02020603050405020304" pitchFamily="18" charset="0"/>
              </a:rPr>
              <a:t>TF-</a:t>
            </a:r>
            <a:r>
              <a:rPr lang="en-US" altLang="zh-CN" sz="2800" dirty="0" err="1">
                <a:latin typeface="Times New Roman" panose="02020603050405020304" pitchFamily="18" charset="0"/>
              </a:rPr>
              <a:t>IDF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进行归一化处理</a:t>
            </a:r>
          </a:p>
          <a:p>
            <a:pPr lvl="1"/>
            <a:endParaRPr lang="zh-CN" altLang="en-US" sz="2800" dirty="0">
              <a:latin typeface="Times New Roman" pitchFamily="18" charset="0"/>
            </a:endParaRPr>
          </a:p>
          <a:p>
            <a:pPr lvl="1"/>
            <a:r>
              <a:rPr lang="en-US" altLang="zh-CN" sz="2800" dirty="0" err="1">
                <a:latin typeface="Times New Roman" panose="02020603050405020304" pitchFamily="18" charset="0"/>
              </a:rPr>
              <a:t>LTC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i</a:t>
            </a:r>
            <a:r>
              <a:rPr lang="en-US" altLang="zh-CN" sz="28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2800" i="1" baseline="-25000" dirty="0" err="1">
                <a:latin typeface="Times New Roman" panose="02020603050405020304" pitchFamily="18" charset="0"/>
              </a:rPr>
              <a:t>j</a:t>
            </a:r>
            <a:r>
              <a:rPr lang="zh-CN" altLang="en-US" sz="2800" dirty="0">
                <a:latin typeface="Times New Roman" pitchFamily="18" charset="0"/>
              </a:rPr>
              <a:t>：降低</a:t>
            </a:r>
            <a:r>
              <a:rPr lang="en-US" altLang="zh-CN" sz="2800" dirty="0">
                <a:latin typeface="Times New Roman" pitchFamily="18" charset="0"/>
              </a:rPr>
              <a:t>TF</a:t>
            </a:r>
            <a:r>
              <a:rPr lang="zh-CN" altLang="en-US" sz="2800" dirty="0">
                <a:latin typeface="Times New Roman" pitchFamily="18" charset="0"/>
              </a:rPr>
              <a:t>的作用</a:t>
            </a:r>
            <a:endParaRPr lang="en-US" altLang="en-US" sz="2800" dirty="0">
              <a:latin typeface="Times New Roman" pitchFamily="18" charset="0"/>
            </a:endParaRPr>
          </a:p>
        </p:txBody>
      </p:sp>
      <p:graphicFrame>
        <p:nvGraphicFramePr>
          <p:cNvPr id="8069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107419"/>
              </p:ext>
            </p:extLst>
          </p:nvPr>
        </p:nvGraphicFramePr>
        <p:xfrm>
          <a:off x="1959361" y="3816350"/>
          <a:ext cx="935445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5" name="Equation" r:id="rId3" imgW="558720" imgH="419040" progId="Equation.DSMT4">
                  <p:embed/>
                </p:oleObj>
              </mc:Choice>
              <mc:Fallback>
                <p:oleObj name="Equation" r:id="rId3" imgW="558720" imgH="41904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9361" y="3816350"/>
                        <a:ext cx="935445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6917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09206170"/>
              </p:ext>
            </p:extLst>
          </p:nvPr>
        </p:nvGraphicFramePr>
        <p:xfrm>
          <a:off x="7162006" y="4800601"/>
          <a:ext cx="3250777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6" name="Equation" r:id="rId5" imgW="1574640" imgH="495000" progId="Equation.DSMT4">
                  <p:embed/>
                </p:oleObj>
              </mc:Choice>
              <mc:Fallback>
                <p:oleObj name="Equation" r:id="rId5" imgW="157464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62006" y="4800601"/>
                        <a:ext cx="3250777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pattFill prst="ltUpDiag">
                              <a:fgClr>
                                <a:schemeClr val="tx1"/>
                              </a:fgClr>
                              <a:bgClr>
                                <a:schemeClr val="bg1"/>
                              </a:bgClr>
                            </a:patt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06918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13965787"/>
              </p:ext>
            </p:extLst>
          </p:nvPr>
        </p:nvGraphicFramePr>
        <p:xfrm>
          <a:off x="5257006" y="5791201"/>
          <a:ext cx="4321671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27" name="Equation" r:id="rId7" imgW="2095200" imgH="495000" progId="Equation.DSMT4">
                  <p:embed/>
                </p:oleObj>
              </mc:Choice>
              <mc:Fallback>
                <p:oleObj name="Equation" r:id="rId7" imgW="2095200" imgH="495000" progId="Equation.DSMT4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006" y="5791201"/>
                        <a:ext cx="4321671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0509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768198" cy="487363"/>
          </a:xfrm>
        </p:spPr>
        <p:txBody>
          <a:bodyPr/>
          <a:lstStyle/>
          <a:p>
            <a:r>
              <a: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向量空间模型：示例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1587" y="1143000"/>
            <a:ext cx="11885653" cy="5334000"/>
          </a:xfrm>
          <a:noFill/>
          <a:ln/>
        </p:spPr>
        <p:txBody>
          <a:bodyPr/>
          <a:lstStyle/>
          <a:p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A = (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rose,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is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very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beautiful)</a:t>
            </a:r>
          </a:p>
          <a:p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B = (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rose,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is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flower, which,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is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</a:t>
            </a:r>
            <a:r>
              <a:rPr lang="en-US" altLang="zh-CN" sz="3200" dirty="0">
                <a:solidFill>
                  <a:schemeClr val="bg2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sz="3200" dirty="0">
                <a:latin typeface="Times New Roman" panose="02020603050405020304" pitchFamily="18" charset="0"/>
                <a:ea typeface="宋体" panose="02010600030101010101" pitchFamily="2" charset="-122"/>
              </a:rPr>
              <a:t>, rose)</a:t>
            </a:r>
          </a:p>
        </p:txBody>
      </p:sp>
      <p:graphicFrame>
        <p:nvGraphicFramePr>
          <p:cNvPr id="807940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0538833"/>
              </p:ext>
            </p:extLst>
          </p:nvPr>
        </p:nvGraphicFramePr>
        <p:xfrm>
          <a:off x="101587" y="2438400"/>
          <a:ext cx="4740716" cy="1371600"/>
        </p:xfrm>
        <a:graphic>
          <a:graphicData uri="http://schemas.openxmlformats.org/drawingml/2006/table">
            <a:tbl>
              <a:tblPr/>
              <a:tblGrid>
                <a:gridCol w="1320628"/>
                <a:gridCol w="747087"/>
                <a:gridCol w="924862"/>
                <a:gridCol w="924864"/>
                <a:gridCol w="823275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布尔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7966" name="Group 30"/>
          <p:cNvGraphicFramePr>
            <a:graphicFrameLocks noGrp="1"/>
          </p:cNvGraphicFramePr>
          <p:nvPr/>
        </p:nvGraphicFramePr>
        <p:xfrm>
          <a:off x="8431702" y="1147763"/>
          <a:ext cx="3657124" cy="1981200"/>
        </p:xfrm>
        <a:graphic>
          <a:graphicData uri="http://schemas.openxmlformats.org/drawingml/2006/table">
            <a:tbl>
              <a:tblPr/>
              <a:tblGrid>
                <a:gridCol w="609521"/>
                <a:gridCol w="1523802"/>
                <a:gridCol w="711107"/>
                <a:gridCol w="812694"/>
              </a:tblGrid>
              <a:tr h="1984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ID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zh-CN" alt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词项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DF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IDF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rose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beautiful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flower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which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08010" name="Group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9566752"/>
              </p:ext>
            </p:extLst>
          </p:nvPr>
        </p:nvGraphicFramePr>
        <p:xfrm>
          <a:off x="101587" y="3886200"/>
          <a:ext cx="4740716" cy="1371600"/>
        </p:xfrm>
        <a:graphic>
          <a:graphicData uri="http://schemas.openxmlformats.org/drawingml/2006/table">
            <a:tbl>
              <a:tblPr/>
              <a:tblGrid>
                <a:gridCol w="1350258"/>
                <a:gridCol w="850789"/>
                <a:gridCol w="844441"/>
                <a:gridCol w="846556"/>
                <a:gridCol w="848672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8036" name="Group 10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989981"/>
              </p:ext>
            </p:extLst>
          </p:nvPr>
        </p:nvGraphicFramePr>
        <p:xfrm>
          <a:off x="101587" y="5334000"/>
          <a:ext cx="4740716" cy="1371600"/>
        </p:xfrm>
        <a:graphic>
          <a:graphicData uri="http://schemas.openxmlformats.org/drawingml/2006/table">
            <a:tbl>
              <a:tblPr/>
              <a:tblGrid>
                <a:gridCol w="1350258"/>
                <a:gridCol w="850789"/>
                <a:gridCol w="844441"/>
                <a:gridCol w="846556"/>
                <a:gridCol w="848672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TF-IDF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8062" name="Group 126"/>
          <p:cNvGraphicFramePr>
            <a:graphicFrameLocks noGrp="1"/>
          </p:cNvGraphicFramePr>
          <p:nvPr/>
        </p:nvGraphicFramePr>
        <p:xfrm>
          <a:off x="5485686" y="3657600"/>
          <a:ext cx="6603140" cy="1371600"/>
        </p:xfrm>
        <a:graphic>
          <a:graphicData uri="http://schemas.openxmlformats.org/drawingml/2006/table">
            <a:tbl>
              <a:tblPr/>
              <a:tblGrid>
                <a:gridCol w="1219041"/>
                <a:gridCol w="1320628"/>
                <a:gridCol w="1320628"/>
                <a:gridCol w="1422215"/>
                <a:gridCol w="1320628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TFC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808088" name="Group 152"/>
          <p:cNvGraphicFramePr>
            <a:graphicFrameLocks noGrp="1"/>
          </p:cNvGraphicFramePr>
          <p:nvPr/>
        </p:nvGraphicFramePr>
        <p:xfrm>
          <a:off x="5485686" y="5105400"/>
          <a:ext cx="6603140" cy="1371600"/>
        </p:xfrm>
        <a:graphic>
          <a:graphicData uri="http://schemas.openxmlformats.org/drawingml/2006/table">
            <a:tbl>
              <a:tblPr/>
              <a:tblGrid>
                <a:gridCol w="1219041"/>
                <a:gridCol w="1422215"/>
                <a:gridCol w="1219041"/>
                <a:gridCol w="1422215"/>
                <a:gridCol w="1320628"/>
              </a:tblGrid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LTC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0.7071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953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聚类算法分类</a:t>
            </a:r>
          </a:p>
        </p:txBody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层次算法（</a:t>
            </a:r>
            <a:r>
              <a:rPr lang="en-US" altLang="zh-CN" sz="3200" dirty="0">
                <a:latin typeface="Times New Roman" panose="02020603050405020304" pitchFamily="18" charset="0"/>
              </a:rPr>
              <a:t>Hierarchical Algorithm</a:t>
            </a:r>
            <a:r>
              <a:rPr lang="zh-CN" altLang="en-US" sz="3200" dirty="0">
                <a:latin typeface="Times New Roman" pitchFamily="18" charset="0"/>
              </a:rPr>
              <a:t>）</a:t>
            </a:r>
          </a:p>
          <a:p>
            <a:pPr lvl="1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自低向上：凝聚（</a:t>
            </a:r>
            <a:r>
              <a:rPr lang="en-US" altLang="zh-CN" sz="2800" dirty="0">
                <a:latin typeface="Times New Roman" panose="02020603050405020304" pitchFamily="18" charset="0"/>
              </a:rPr>
              <a:t>Agglomerative</a:t>
            </a:r>
            <a:r>
              <a:rPr lang="zh-CN" altLang="en-US" sz="2800" dirty="0">
                <a:latin typeface="Times New Roman" pitchFamily="18" charset="0"/>
              </a:rPr>
              <a:t>）</a:t>
            </a:r>
          </a:p>
          <a:p>
            <a:pPr lvl="1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自顶向下：分裂（</a:t>
            </a:r>
            <a:r>
              <a:rPr lang="en-US" altLang="zh-CN" sz="2800" dirty="0">
                <a:latin typeface="Times New Roman" panose="02020603050405020304" pitchFamily="18" charset="0"/>
              </a:rPr>
              <a:t>Divisive</a:t>
            </a:r>
            <a:r>
              <a:rPr lang="zh-CN" altLang="en-US" sz="2800" dirty="0">
                <a:latin typeface="Times New Roman" pitchFamily="18" charset="0"/>
              </a:rPr>
              <a:t>）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平面算法（</a:t>
            </a:r>
            <a:r>
              <a:rPr lang="en-US" altLang="zh-CN" sz="3200" dirty="0">
                <a:latin typeface="Times New Roman" panose="02020603050405020304" pitchFamily="18" charset="0"/>
              </a:rPr>
              <a:t>”Flat” Algorithm</a:t>
            </a:r>
            <a:r>
              <a:rPr lang="zh-CN" altLang="en-US" sz="3200" dirty="0">
                <a:latin typeface="Times New Roman" pitchFamily="18" charset="0"/>
              </a:rPr>
              <a:t>）</a:t>
            </a:r>
          </a:p>
          <a:p>
            <a:pPr lvl="1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划分法</a:t>
            </a:r>
          </a:p>
          <a:p>
            <a:pPr lvl="1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基于密度法</a:t>
            </a:r>
          </a:p>
        </p:txBody>
      </p:sp>
    </p:spTree>
    <p:extLst>
      <p:ext uri="{BB962C8B-B14F-4D97-AF65-F5344CB8AC3E}">
        <p14:creationId xmlns:p14="http://schemas.microsoft.com/office/powerpoint/2010/main" val="2260063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第四章：文本聚类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引言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案例</a:t>
            </a:r>
            <a:r>
              <a:rPr lang="zh-CN" altLang="en-US" sz="3200" dirty="0">
                <a:latin typeface="Times New Roman" pitchFamily="18" charset="0"/>
              </a:rPr>
              <a:t>：产品评论情感分析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聚类</a:t>
            </a:r>
            <a:r>
              <a:rPr lang="zh-CN" altLang="en-US" sz="3200" dirty="0" smtClean="0">
                <a:latin typeface="Times New Roman" pitchFamily="18" charset="0"/>
              </a:rPr>
              <a:t>性能评价</a:t>
            </a:r>
            <a:endParaRPr lang="zh-CN" altLang="en-US" sz="320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4221856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7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7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744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凝聚 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vs. 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分裂</a:t>
            </a:r>
          </a:p>
        </p:txBody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03174" y="1295400"/>
            <a:ext cx="8254232" cy="5105400"/>
          </a:xfrm>
        </p:spPr>
        <p:txBody>
          <a:bodyPr/>
          <a:lstStyle/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凝聚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800" dirty="0">
                <a:latin typeface="Times New Roman" pitchFamily="18" charset="0"/>
              </a:rPr>
              <a:t>初始时把每个点（文档向量）作为一个簇，在随后的处理过程中，把最相似的两个簇组成一个新簇</a:t>
            </a:r>
          </a:p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分裂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800" dirty="0">
                <a:latin typeface="Times New Roman" pitchFamily="18" charset="0"/>
              </a:rPr>
              <a:t>初始时把所有点作为一个大簇，在随后的处理中，根据分裂的准则不断地分解簇</a:t>
            </a:r>
          </a:p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相对而言，凝聚比分裂容易处理。因此，层次聚类算法大多采用凝聚方式</a:t>
            </a:r>
          </a:p>
        </p:txBody>
      </p:sp>
      <p:grpSp>
        <p:nvGrpSpPr>
          <p:cNvPr id="875524" name="Group 4"/>
          <p:cNvGrpSpPr>
            <a:grpSpLocks/>
          </p:cNvGrpSpPr>
          <p:nvPr/>
        </p:nvGrpSpPr>
        <p:grpSpPr bwMode="auto">
          <a:xfrm>
            <a:off x="8610536" y="3124200"/>
            <a:ext cx="3376702" cy="1731963"/>
            <a:chOff x="3916" y="2214"/>
            <a:chExt cx="1748" cy="1091"/>
          </a:xfrm>
        </p:grpSpPr>
        <p:pic>
          <p:nvPicPr>
            <p:cNvPr id="87552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24" y="2214"/>
              <a:ext cx="1152" cy="8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75526" name="AutoShape 6"/>
            <p:cNvSpPr>
              <a:spLocks noChangeArrowheads="1"/>
            </p:cNvSpPr>
            <p:nvPr/>
          </p:nvSpPr>
          <p:spPr bwMode="auto">
            <a:xfrm>
              <a:off x="3984" y="2454"/>
              <a:ext cx="288" cy="474"/>
            </a:xfrm>
            <a:prstGeom prst="upArrow">
              <a:avLst>
                <a:gd name="adj1" fmla="val 50000"/>
                <a:gd name="adj2" fmla="val 41146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pPr algn="ctr"/>
              <a:endParaRPr lang="zh-CN" altLang="en-US">
                <a:ea typeface="宋体" panose="02010600030101010101" pitchFamily="2" charset="-122"/>
              </a:endParaRPr>
            </a:p>
          </p:txBody>
        </p:sp>
        <p:sp>
          <p:nvSpPr>
            <p:cNvPr id="875527" name="AutoShape 7"/>
            <p:cNvSpPr>
              <a:spLocks noChangeArrowheads="1"/>
            </p:cNvSpPr>
            <p:nvPr/>
          </p:nvSpPr>
          <p:spPr bwMode="auto">
            <a:xfrm>
              <a:off x="5376" y="2502"/>
              <a:ext cx="288" cy="432"/>
            </a:xfrm>
            <a:prstGeom prst="downArrow">
              <a:avLst>
                <a:gd name="adj1" fmla="val 50000"/>
                <a:gd name="adj2" fmla="val 375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eaVert" wrap="none" anchor="ctr"/>
            <a:lstStyle/>
            <a:p>
              <a:endParaRPr lang="zh-CN" altLang="en-US"/>
            </a:p>
          </p:txBody>
        </p:sp>
        <p:sp>
          <p:nvSpPr>
            <p:cNvPr id="875528" name="Text Box 8"/>
            <p:cNvSpPr txBox="1">
              <a:spLocks noChangeArrowheads="1"/>
            </p:cNvSpPr>
            <p:nvPr/>
          </p:nvSpPr>
          <p:spPr bwMode="auto">
            <a:xfrm>
              <a:off x="3916" y="3072"/>
              <a:ext cx="3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0">
                  <a:latin typeface="楷体_GB2312" pitchFamily="49" charset="-122"/>
                  <a:ea typeface="楷体_GB2312" pitchFamily="49" charset="-122"/>
                </a:rPr>
                <a:t>凝聚</a:t>
              </a:r>
            </a:p>
          </p:txBody>
        </p:sp>
        <p:sp>
          <p:nvSpPr>
            <p:cNvPr id="875529" name="Text Box 9"/>
            <p:cNvSpPr txBox="1">
              <a:spLocks noChangeArrowheads="1"/>
            </p:cNvSpPr>
            <p:nvPr/>
          </p:nvSpPr>
          <p:spPr bwMode="auto">
            <a:xfrm>
              <a:off x="5308" y="3072"/>
              <a:ext cx="305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b="0">
                  <a:latin typeface="楷体_GB2312" pitchFamily="49" charset="-122"/>
                  <a:ea typeface="楷体_GB2312" pitchFamily="49" charset="-122"/>
                </a:rPr>
                <a:t>分裂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8235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层次凝聚聚类（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76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指定相似性度量方法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初始时把每个点（文档向量）作为一个簇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把最相似的两个簇组成一个新簇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重复合并过程，直至剩下最后一个大簇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聚类融合过程就产生一个树状层次结构</a:t>
            </a:r>
          </a:p>
        </p:txBody>
      </p:sp>
    </p:spTree>
    <p:extLst>
      <p:ext uri="{BB962C8B-B14F-4D97-AF65-F5344CB8AC3E}">
        <p14:creationId xmlns:p14="http://schemas.microsoft.com/office/powerpoint/2010/main" val="182469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层次凝聚聚类（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 algn="just">
              <a:lnSpc>
                <a:spcPct val="125000"/>
              </a:lnSpc>
              <a:buFont typeface="Wingdings" panose="05000000000000000000" pitchFamily="2" charset="2"/>
              <a:buAutoNum type="arabicPeriod"/>
            </a:pPr>
            <a:r>
              <a:rPr lang="zh-CN" altLang="en-US" sz="3200" dirty="0">
                <a:latin typeface="Times New Roman" pitchFamily="18" charset="0"/>
              </a:rPr>
              <a:t>初始化：令</a:t>
            </a:r>
            <a:r>
              <a:rPr lang="en-US" altLang="zh-CN" sz="3200" i="1" dirty="0">
                <a:latin typeface="Times New Roman" panose="02020603050405020304" pitchFamily="18" charset="0"/>
              </a:rPr>
              <a:t>k</a:t>
            </a:r>
            <a:r>
              <a:rPr lang="en-US" altLang="zh-CN" sz="3200" dirty="0">
                <a:latin typeface="Times New Roman" panose="02020603050405020304" pitchFamily="18" charset="0"/>
              </a:rPr>
              <a:t> = </a:t>
            </a:r>
            <a:r>
              <a:rPr lang="en-US" altLang="zh-CN" sz="3200" i="1" dirty="0">
                <a:latin typeface="Times New Roman" panose="02020603050405020304" pitchFamily="18" charset="0"/>
              </a:rPr>
              <a:t>n</a:t>
            </a:r>
            <a:r>
              <a:rPr lang="en-US" altLang="zh-CN" sz="3200" dirty="0">
                <a:latin typeface="Times New Roman" panose="02020603050405020304" pitchFamily="18" charset="0"/>
              </a:rPr>
              <a:t>; </a:t>
            </a:r>
            <a:r>
              <a:rPr lang="en-US" altLang="zh-CN" sz="3200" i="1" dirty="0">
                <a:latin typeface="Times New Roman" panose="02020603050405020304" pitchFamily="18" charset="0"/>
              </a:rPr>
              <a:t>c</a:t>
            </a:r>
            <a:r>
              <a:rPr lang="en-US" altLang="zh-CN" sz="3200" i="1" baseline="-25000" dirty="0">
                <a:latin typeface="Times New Roman" panose="02020603050405020304" pitchFamily="18" charset="0"/>
              </a:rPr>
              <a:t>i</a:t>
            </a:r>
            <a:r>
              <a:rPr lang="en-US" altLang="zh-CN" sz="3200" dirty="0">
                <a:latin typeface="Times New Roman" panose="02020603050405020304" pitchFamily="18" charset="0"/>
              </a:rPr>
              <a:t> = </a:t>
            </a:r>
            <a:r>
              <a:rPr lang="en-US" altLang="zh-CN" sz="3200" i="1" dirty="0">
                <a:latin typeface="Times New Roman" panose="02020603050405020304" pitchFamily="18" charset="0"/>
              </a:rPr>
              <a:t>D</a:t>
            </a:r>
            <a:r>
              <a:rPr lang="en-US" altLang="zh-CN" sz="3200" i="1" baseline="-25000" dirty="0">
                <a:latin typeface="Times New Roman" panose="02020603050405020304" pitchFamily="18" charset="0"/>
              </a:rPr>
              <a:t>i</a:t>
            </a:r>
            <a:r>
              <a:rPr lang="en-US" altLang="zh-CN" sz="3200" dirty="0">
                <a:latin typeface="Times New Roman" panose="02020603050405020304" pitchFamily="18" charset="0"/>
              </a:rPr>
              <a:t>, 1 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 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。</a:t>
            </a:r>
            <a:r>
              <a:rPr lang="en-US" altLang="zh-CN" sz="3200" dirty="0">
                <a:latin typeface="Times New Roman" pitchFamily="18" charset="0"/>
                <a:sym typeface="Symbol" panose="05050102010706020507" pitchFamily="18" charset="2"/>
              </a:rPr>
              <a:t>//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初始化阶段认为每篇文档是一个簇</a:t>
            </a:r>
          </a:p>
          <a:p>
            <a:pPr marL="533400" indent="-533400" algn="just">
              <a:lnSpc>
                <a:spcPct val="125000"/>
              </a:lnSpc>
              <a:buFont typeface="Wingdings" panose="05000000000000000000" pitchFamily="2" charset="2"/>
              <a:buAutoNum type="arabicPeriod"/>
            </a:pP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如果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= 1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，则结束；否则转入步骤</a:t>
            </a:r>
            <a:r>
              <a:rPr lang="en-US" altLang="zh-CN" sz="3200" dirty="0">
                <a:latin typeface="Times New Roman" pitchFamily="18" charset="0"/>
                <a:sym typeface="Symbol" panose="05050102010706020507" pitchFamily="18" charset="2"/>
              </a:rPr>
              <a:t>3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。</a:t>
            </a:r>
          </a:p>
          <a:p>
            <a:pPr marL="533400" indent="-533400" algn="just">
              <a:lnSpc>
                <a:spcPct val="125000"/>
              </a:lnSpc>
              <a:buFont typeface="Wingdings" panose="05000000000000000000" pitchFamily="2" charset="2"/>
              <a:buAutoNum type="arabicPeriod"/>
            </a:pP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计算所有簇间的相似度</a:t>
            </a:r>
            <a:r>
              <a:rPr lang="en-US" altLang="zh-CN" sz="3200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en-US" altLang="zh-CN" sz="3200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3200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,</a:t>
            </a:r>
            <a:r>
              <a:rPr lang="en-US" altLang="zh-CN" sz="3200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sz="32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sim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sz="3200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，其中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1  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&lt; 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 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，找出两个相似度最大的簇。不失一般性，可记这两个簇为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和</a:t>
            </a:r>
            <a:r>
              <a:rPr lang="en-US" altLang="zh-CN" sz="3200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。</a:t>
            </a:r>
          </a:p>
          <a:p>
            <a:pPr marL="533400" indent="-533400" algn="just">
              <a:lnSpc>
                <a:spcPct val="125000"/>
              </a:lnSpc>
              <a:buFont typeface="Wingdings" panose="05000000000000000000" pitchFamily="2" charset="2"/>
              <a:buAutoNum type="arabicPeriod"/>
            </a:pP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把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和</a:t>
            </a:r>
            <a:r>
              <a:rPr lang="en-US" altLang="zh-CN" sz="3200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合并成一个新簇。不失一般性，用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i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表示这个新簇。</a:t>
            </a:r>
          </a:p>
          <a:p>
            <a:pPr marL="533400" indent="-533400" algn="just">
              <a:lnSpc>
                <a:spcPct val="125000"/>
              </a:lnSpc>
              <a:buFont typeface="Wingdings" panose="05000000000000000000" pitchFamily="2" charset="2"/>
              <a:buAutoNum type="arabicPeriod"/>
            </a:pP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删除</a:t>
            </a:r>
            <a:r>
              <a:rPr lang="en-US" altLang="zh-CN" sz="3200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sz="3200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，令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= 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 – 1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，转步骤</a:t>
            </a:r>
            <a:r>
              <a:rPr lang="en-US" altLang="zh-CN" sz="3200" dirty="0">
                <a:latin typeface="Times New Roman" pitchFamily="18" charset="0"/>
                <a:sym typeface="Symbol" panose="05050102010706020507" pitchFamily="18" charset="2"/>
              </a:rPr>
              <a:t>2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8119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簇间相似度</a:t>
            </a:r>
          </a:p>
        </p:txBody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文档相似度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向量夹角余弦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欧式距离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核函数</a:t>
            </a:r>
          </a:p>
          <a:p>
            <a:pPr lvl="1" algn="just">
              <a:lnSpc>
                <a:spcPct val="120000"/>
              </a:lnSpc>
            </a:pPr>
            <a:r>
              <a:rPr lang="en-US" altLang="zh-CN" sz="2400" dirty="0">
                <a:latin typeface="Times New Roman" pitchFamily="18" charset="0"/>
              </a:rPr>
              <a:t>…</a:t>
            </a:r>
          </a:p>
          <a:p>
            <a:pPr algn="just">
              <a:lnSpc>
                <a:spcPct val="120000"/>
              </a:lnSpc>
            </a:pPr>
            <a:r>
              <a:rPr lang="zh-CN" altLang="en-US" sz="3200" dirty="0">
                <a:latin typeface="Times New Roman" pitchFamily="18" charset="0"/>
              </a:rPr>
              <a:t>簇间相似度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簇中心点（</a:t>
            </a:r>
            <a:r>
              <a:rPr lang="en-US" altLang="zh-CN" sz="2400" dirty="0">
                <a:latin typeface="Times New Roman" panose="02020603050405020304" pitchFamily="18" charset="0"/>
              </a:rPr>
              <a:t>centroid</a:t>
            </a:r>
            <a:r>
              <a:rPr lang="zh-CN" altLang="en-US" sz="2400" dirty="0">
                <a:latin typeface="Times New Roman" pitchFamily="18" charset="0"/>
              </a:rPr>
              <a:t>）：用中心向量表示簇，簇间相似度采用向量夹角全余弦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单连锁（</a:t>
            </a:r>
            <a:r>
              <a:rPr lang="en-US" altLang="zh-CN" sz="2400" dirty="0">
                <a:latin typeface="Times New Roman" panose="02020603050405020304" pitchFamily="18" charset="0"/>
              </a:rPr>
              <a:t>single-linkage</a:t>
            </a:r>
            <a:r>
              <a:rPr lang="zh-CN" altLang="en-US" sz="2400" dirty="0">
                <a:latin typeface="Times New Roman" pitchFamily="18" charset="0"/>
              </a:rPr>
              <a:t>）：两个簇间最相似文档的相似度来表示簇间相似度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全连锁（</a:t>
            </a:r>
            <a:r>
              <a:rPr lang="en-US" altLang="zh-CN" sz="2400" dirty="0">
                <a:latin typeface="Times New Roman" panose="02020603050405020304" pitchFamily="18" charset="0"/>
              </a:rPr>
              <a:t>complete-linkage</a:t>
            </a:r>
            <a:r>
              <a:rPr lang="zh-CN" altLang="en-US" sz="2400" dirty="0">
                <a:latin typeface="Times New Roman" pitchFamily="18" charset="0"/>
              </a:rPr>
              <a:t>）：两个簇间最相异文档的相似度来表示簇间相似度</a:t>
            </a:r>
          </a:p>
          <a:p>
            <a:pPr lvl="1" algn="just">
              <a:lnSpc>
                <a:spcPct val="120000"/>
              </a:lnSpc>
            </a:pPr>
            <a:r>
              <a:rPr lang="zh-CN" altLang="en-US" sz="2400" dirty="0">
                <a:latin typeface="Times New Roman" pitchFamily="18" charset="0"/>
              </a:rPr>
              <a:t>平均连锁（</a:t>
            </a:r>
            <a:r>
              <a:rPr lang="en-US" altLang="zh-CN" sz="2400" dirty="0">
                <a:latin typeface="Times New Roman" panose="02020603050405020304" pitchFamily="18" charset="0"/>
              </a:rPr>
              <a:t>average-linkage</a:t>
            </a:r>
            <a:r>
              <a:rPr lang="zh-CN" altLang="en-US" sz="2400" dirty="0">
                <a:latin typeface="Times New Roman" pitchFamily="18" charset="0"/>
              </a:rPr>
              <a:t>）：两个簇间文档的平均相似度来表示簇间相似度</a:t>
            </a:r>
          </a:p>
        </p:txBody>
      </p:sp>
    </p:spTree>
    <p:extLst>
      <p:ext uri="{BB962C8B-B14F-4D97-AF65-F5344CB8AC3E}">
        <p14:creationId xmlns:p14="http://schemas.microsoft.com/office/powerpoint/2010/main" val="102906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簇中心点层次聚类</a:t>
            </a:r>
          </a:p>
        </p:txBody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每个簇由一个簇中心向量表示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多个簇可形成“超簇”，“超簇”又可生成上一级“超簇”</a:t>
            </a:r>
          </a:p>
        </p:txBody>
      </p:sp>
      <p:pic>
        <p:nvPicPr>
          <p:cNvPr id="87962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454" y="2917826"/>
            <a:ext cx="10057091" cy="371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8232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单链锁（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Single-Linkage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0643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lnSpc>
                    <a:spcPct val="125000"/>
                  </a:lnSpc>
                </a:pPr>
                <a:r>
                  <a:rPr lang="zh-CN" altLang="en-US" sz="3200" dirty="0" smtClean="0">
                    <a:latin typeface="Times New Roman" pitchFamily="18" charset="0"/>
                  </a:rPr>
                  <a:t>簇</a:t>
                </a:r>
                <a:r>
                  <a:rPr lang="en-US" altLang="zh-CN" sz="3200" i="1" dirty="0">
                    <a:latin typeface="Times New Roman" panose="02020603050405020304" pitchFamily="18" charset="0"/>
                  </a:rPr>
                  <a:t>c</a:t>
                </a:r>
                <a:r>
                  <a:rPr lang="en-US" altLang="zh-CN" sz="3200" i="1" baseline="-25000" dirty="0">
                    <a:latin typeface="Times New Roman" panose="02020603050405020304" pitchFamily="18" charset="0"/>
                  </a:rPr>
                  <a:t>i</a:t>
                </a:r>
                <a:r>
                  <a:rPr lang="zh-CN" altLang="en-US" sz="3200" dirty="0">
                    <a:latin typeface="Times New Roman" pitchFamily="18" charset="0"/>
                  </a:rPr>
                  <a:t>和</a:t>
                </a:r>
                <a:r>
                  <a:rPr lang="en-US" altLang="zh-CN" sz="3200" i="1" dirty="0" err="1">
                    <a:latin typeface="Times New Roman" panose="02020603050405020304" pitchFamily="18" charset="0"/>
                  </a:rPr>
                  <a:t>c</a:t>
                </a:r>
                <a:r>
                  <a:rPr lang="en-US" altLang="zh-CN" sz="3200" i="1" baseline="-25000" dirty="0" err="1">
                    <a:latin typeface="Times New Roman" panose="02020603050405020304" pitchFamily="18" charset="0"/>
                  </a:rPr>
                  <a:t>j</a:t>
                </a:r>
                <a:r>
                  <a:rPr lang="zh-CN" altLang="en-US" sz="3200" dirty="0">
                    <a:latin typeface="Times New Roman" pitchFamily="18" charset="0"/>
                  </a:rPr>
                  <a:t>间的</a:t>
                </a:r>
                <a:r>
                  <a:rPr lang="zh-CN" altLang="en-US" sz="3200" dirty="0" smtClean="0">
                    <a:latin typeface="Times New Roman" pitchFamily="18" charset="0"/>
                  </a:rPr>
                  <a:t>相似度</a:t>
                </a:r>
                <a:endParaRPr lang="en-US" altLang="zh-CN" sz="3200" dirty="0" smtClean="0">
                  <a:latin typeface="Times New Roman" pitchFamily="18" charset="0"/>
                </a:endParaRPr>
              </a:p>
              <a:p>
                <a:pPr marL="0" indent="0" algn="just">
                  <a:lnSpc>
                    <a:spcPct val="12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dirty="0">
                          <a:latin typeface="Cambria Math"/>
                        </a:rPr>
                        <m:t>𝑠𝑖𝑚</m:t>
                      </m:r>
                      <m:d>
                        <m:dPr>
                          <m:ctrlPr>
                            <a:rPr lang="en-US" altLang="zh-CN" sz="3200" i="1" dirty="0" smtClean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320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dirty="0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3200" b="0" i="1" dirty="0" smtClean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sz="3200" b="0" i="1" dirty="0" smtClean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3200" b="0" i="1" dirty="0" smtClean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sz="3200" b="0" i="1" dirty="0" smtClean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sz="3200" b="0" i="1" dirty="0" smtClean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sz="3200" b="0" i="1" dirty="0" smtClean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CN" sz="3200" b="0" i="1" dirty="0" smtClean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sz="3200" b="0" i="1" dirty="0" smtClean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sz="3200" b="0" i="0" dirty="0" smtClean="0">
                                  <a:latin typeface="Cambria Math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altLang="zh-CN" sz="3200" b="0" i="1" dirty="0" smtClean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zh-CN" sz="3200" b="0" i="1" dirty="0" smtClean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sz="3200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3200" i="1" dirty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sz="3200" i="1" dirty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altLang="zh-CN" sz="3200" b="0" i="1" dirty="0" smtClean="0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altLang="zh-CN" sz="3200" b="0" i="1" dirty="0" smtClean="0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sz="3200" b="0" i="0" dirty="0" smtClean="0">
                                      <a:latin typeface="Cambria Math"/>
                                    </a:rPr>
                                    <m:t>max</m:t>
                                  </m:r>
                                </m:e>
                                <m:lim>
                                  <m:r>
                                    <a:rPr lang="en-US" altLang="zh-CN" sz="3200" b="0" i="1" dirty="0" smtClean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altLang="zh-CN" sz="3200" b="0" i="1" dirty="0" smtClean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US" altLang="zh-CN" sz="3200" i="1" dirty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sz="3200" i="1" dirty="0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altLang="zh-CN" sz="3200" b="0" i="1" dirty="0" smtClean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CN" sz="3200" b="0" i="1" dirty="0" smtClean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3200" b="0" i="1" dirty="0" smtClean="0">
                                      <a:latin typeface="Cambria Math"/>
                                    </a:rPr>
                                    <m:t>𝑠𝑖𝑚</m:t>
                                  </m:r>
                                  <m:d>
                                    <m:dPr>
                                      <m:ctrlPr>
                                        <a:rPr lang="en-US" altLang="zh-CN" sz="3200" b="0" i="1" dirty="0" smtClean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3200" b="0" i="1" dirty="0" smtClean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altLang="zh-CN" sz="3200" b="0" i="1" dirty="0" smtClean="0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altLang="zh-CN" sz="3200" b="0" i="1" dirty="0" smtClean="0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zh-CN" altLang="en-US" sz="3200" dirty="0">
                  <a:latin typeface="Times New Roman" pitchFamily="18" charset="0"/>
                </a:endParaRPr>
              </a:p>
              <a:p>
                <a:pPr algn="just">
                  <a:lnSpc>
                    <a:spcPct val="125000"/>
                  </a:lnSpc>
                </a:pPr>
                <a:r>
                  <a:rPr lang="zh-CN" altLang="en-US" sz="3200" dirty="0" smtClean="0">
                    <a:latin typeface="Times New Roman" pitchFamily="18" charset="0"/>
                  </a:rPr>
                  <a:t>由于</a:t>
                </a:r>
                <a:r>
                  <a:rPr lang="zh-CN" altLang="en-US" sz="3200" dirty="0">
                    <a:latin typeface="Times New Roman" pitchFamily="18" charset="0"/>
                  </a:rPr>
                  <a:t>链效应（</a:t>
                </a:r>
                <a:r>
                  <a:rPr lang="en-US" altLang="zh-CN" sz="3200" dirty="0">
                    <a:latin typeface="Times New Roman" pitchFamily="18" charset="0"/>
                  </a:rPr>
                  <a:t>chaining effect</a:t>
                </a:r>
                <a:r>
                  <a:rPr lang="zh-CN" altLang="en-US" sz="3200" dirty="0">
                    <a:latin typeface="Times New Roman" pitchFamily="18" charset="0"/>
                  </a:rPr>
                  <a:t>），可能导致“瘦长”的</a:t>
                </a:r>
                <a:r>
                  <a:rPr lang="zh-CN" altLang="en-US" sz="3200" dirty="0" smtClean="0">
                    <a:latin typeface="Times New Roman" pitchFamily="18" charset="0"/>
                  </a:rPr>
                  <a:t>簇</a:t>
                </a:r>
                <a:endParaRPr lang="zh-CN" altLang="en-US" sz="32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88064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1233" t="-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064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819" y="3686176"/>
            <a:ext cx="4812673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618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768198" cy="487363"/>
          </a:xfrm>
        </p:spPr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单链锁（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Single-Linkage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）：实例</a:t>
            </a:r>
          </a:p>
        </p:txBody>
      </p:sp>
      <p:graphicFrame>
        <p:nvGraphicFramePr>
          <p:cNvPr id="881667" name="Group 3"/>
          <p:cNvGraphicFramePr>
            <a:graphicFrameLocks noGrp="1"/>
          </p:cNvGraphicFramePr>
          <p:nvPr/>
        </p:nvGraphicFramePr>
        <p:xfrm>
          <a:off x="304760" y="1219200"/>
          <a:ext cx="4977750" cy="2566672"/>
        </p:xfrm>
        <a:graphic>
          <a:graphicData uri="http://schemas.openxmlformats.org/drawingml/2006/table">
            <a:tbl>
              <a:tblPr/>
              <a:tblGrid>
                <a:gridCol w="711107"/>
                <a:gridCol w="711107"/>
                <a:gridCol w="713224"/>
                <a:gridCol w="706875"/>
                <a:gridCol w="713223"/>
                <a:gridCol w="711107"/>
                <a:gridCol w="711107"/>
              </a:tblGrid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0.9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E32F"/>
                    </a:solidFill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0.9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733" name="AutoShape 69"/>
          <p:cNvSpPr>
            <a:spLocks noChangeArrowheads="1"/>
          </p:cNvSpPr>
          <p:nvPr/>
        </p:nvSpPr>
        <p:spPr bwMode="auto">
          <a:xfrm>
            <a:off x="5485686" y="2362200"/>
            <a:ext cx="812694" cy="381000"/>
          </a:xfrm>
          <a:prstGeom prst="right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1734" name="Text Box 70"/>
          <p:cNvSpPr txBox="1">
            <a:spLocks noChangeArrowheads="1"/>
          </p:cNvSpPr>
          <p:nvPr/>
        </p:nvSpPr>
        <p:spPr bwMode="auto">
          <a:xfrm>
            <a:off x="5485686" y="2082801"/>
            <a:ext cx="4796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0">
                <a:latin typeface="Times New Roman" panose="02020603050405020304" pitchFamily="18" charset="0"/>
                <a:ea typeface="宋体" panose="02010600030101010101" pitchFamily="2" charset="-122"/>
              </a:rPr>
              <a:t>AF</a:t>
            </a:r>
          </a:p>
        </p:txBody>
      </p:sp>
      <p:grpSp>
        <p:nvGrpSpPr>
          <p:cNvPr id="881735" name="Group 71"/>
          <p:cNvGrpSpPr>
            <a:grpSpLocks/>
          </p:cNvGrpSpPr>
          <p:nvPr/>
        </p:nvGrpSpPr>
        <p:grpSpPr bwMode="auto">
          <a:xfrm>
            <a:off x="7415835" y="1919288"/>
            <a:ext cx="1828562" cy="1128712"/>
            <a:chOff x="3488" y="1329"/>
            <a:chExt cx="864" cy="711"/>
          </a:xfrm>
        </p:grpSpPr>
        <p:sp>
          <p:nvSpPr>
            <p:cNvPr id="881736" name="Oval 72"/>
            <p:cNvSpPr>
              <a:spLocks noChangeArrowheads="1"/>
            </p:cNvSpPr>
            <p:nvPr/>
          </p:nvSpPr>
          <p:spPr bwMode="auto">
            <a:xfrm>
              <a:off x="3488" y="1656"/>
              <a:ext cx="864" cy="384"/>
            </a:xfrm>
            <a:prstGeom prst="ellipse">
              <a:avLst/>
            </a:prstGeom>
            <a:solidFill>
              <a:srgbClr val="B8E32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1737" name="Oval 73"/>
            <p:cNvSpPr>
              <a:spLocks noChangeArrowheads="1"/>
            </p:cNvSpPr>
            <p:nvPr/>
          </p:nvSpPr>
          <p:spPr bwMode="auto">
            <a:xfrm>
              <a:off x="3744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1738" name="Oval 74"/>
            <p:cNvSpPr>
              <a:spLocks noChangeArrowheads="1"/>
            </p:cNvSpPr>
            <p:nvPr/>
          </p:nvSpPr>
          <p:spPr bwMode="auto">
            <a:xfrm>
              <a:off x="4080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1739" name="Oval 75"/>
            <p:cNvSpPr>
              <a:spLocks noChangeArrowheads="1"/>
            </p:cNvSpPr>
            <p:nvPr/>
          </p:nvSpPr>
          <p:spPr bwMode="auto">
            <a:xfrm>
              <a:off x="3888" y="144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881740" name="AutoShape 76"/>
            <p:cNvCxnSpPr>
              <a:cxnSpLocks noChangeShapeType="1"/>
              <a:stCxn id="881739" idx="0"/>
              <a:endCxn id="881737" idx="0"/>
            </p:cNvCxnSpPr>
            <p:nvPr/>
          </p:nvCxnSpPr>
          <p:spPr bwMode="auto">
            <a:xfrm flipH="1">
              <a:off x="3768" y="1440"/>
              <a:ext cx="144" cy="3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1741" name="AutoShape 77"/>
            <p:cNvCxnSpPr>
              <a:cxnSpLocks noChangeShapeType="1"/>
              <a:stCxn id="881739" idx="5"/>
              <a:endCxn id="881738" idx="0"/>
            </p:cNvCxnSpPr>
            <p:nvPr/>
          </p:nvCxnSpPr>
          <p:spPr bwMode="auto">
            <a:xfrm>
              <a:off x="3929" y="1481"/>
              <a:ext cx="175" cy="3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1742" name="Text Box 78"/>
            <p:cNvSpPr txBox="1">
              <a:spLocks noChangeArrowheads="1"/>
            </p:cNvSpPr>
            <p:nvPr/>
          </p:nvSpPr>
          <p:spPr bwMode="auto">
            <a:xfrm>
              <a:off x="3672" y="1800"/>
              <a:ext cx="16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881743" name="Text Box 79"/>
            <p:cNvSpPr txBox="1">
              <a:spLocks noChangeArrowheads="1"/>
            </p:cNvSpPr>
            <p:nvPr/>
          </p:nvSpPr>
          <p:spPr bwMode="auto">
            <a:xfrm>
              <a:off x="4024" y="1800"/>
              <a:ext cx="14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</a:p>
          </p:txBody>
        </p:sp>
        <p:sp>
          <p:nvSpPr>
            <p:cNvPr id="881744" name="Text Box 80"/>
            <p:cNvSpPr txBox="1">
              <a:spLocks noChangeArrowheads="1"/>
            </p:cNvSpPr>
            <p:nvPr/>
          </p:nvSpPr>
          <p:spPr bwMode="auto">
            <a:xfrm>
              <a:off x="3600" y="1329"/>
              <a:ext cx="2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0.9</a:t>
              </a:r>
            </a:p>
          </p:txBody>
        </p:sp>
      </p:grpSp>
      <p:graphicFrame>
        <p:nvGraphicFramePr>
          <p:cNvPr id="881745" name="Group 81"/>
          <p:cNvGraphicFramePr>
            <a:graphicFrameLocks noGrp="1"/>
          </p:cNvGraphicFramePr>
          <p:nvPr/>
        </p:nvGraphicFramePr>
        <p:xfrm>
          <a:off x="6907900" y="3897314"/>
          <a:ext cx="4266643" cy="2199959"/>
        </p:xfrm>
        <a:graphic>
          <a:graphicData uri="http://schemas.openxmlformats.org/drawingml/2006/table">
            <a:tbl>
              <a:tblPr/>
              <a:tblGrid>
                <a:gridCol w="711107"/>
                <a:gridCol w="711107"/>
                <a:gridCol w="713224"/>
                <a:gridCol w="706875"/>
                <a:gridCol w="713223"/>
                <a:gridCol w="711107"/>
              </a:tblGrid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AF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E32F"/>
                    </a:solidFill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1796" name="AutoShape 132"/>
          <p:cNvSpPr>
            <a:spLocks noChangeArrowheads="1"/>
          </p:cNvSpPr>
          <p:nvPr/>
        </p:nvSpPr>
        <p:spPr bwMode="auto">
          <a:xfrm>
            <a:off x="5688859" y="4862513"/>
            <a:ext cx="1015868" cy="3810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1797" name="Text Box 133"/>
          <p:cNvSpPr txBox="1">
            <a:spLocks noChangeArrowheads="1"/>
          </p:cNvSpPr>
          <p:nvPr/>
        </p:nvSpPr>
        <p:spPr bwMode="auto">
          <a:xfrm>
            <a:off x="5900498" y="4584701"/>
            <a:ext cx="62068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0">
                <a:latin typeface="Times New Roman" panose="02020603050405020304" pitchFamily="18" charset="0"/>
                <a:ea typeface="宋体" panose="02010600030101010101" pitchFamily="2" charset="-122"/>
              </a:rPr>
              <a:t>AFE</a:t>
            </a:r>
          </a:p>
        </p:txBody>
      </p:sp>
      <p:grpSp>
        <p:nvGrpSpPr>
          <p:cNvPr id="881798" name="Group 134"/>
          <p:cNvGrpSpPr>
            <a:grpSpLocks/>
          </p:cNvGrpSpPr>
          <p:nvPr/>
        </p:nvGrpSpPr>
        <p:grpSpPr bwMode="auto">
          <a:xfrm>
            <a:off x="2641256" y="4114800"/>
            <a:ext cx="2031736" cy="1752600"/>
            <a:chOff x="1200" y="2448"/>
            <a:chExt cx="960" cy="1104"/>
          </a:xfrm>
        </p:grpSpPr>
        <p:sp>
          <p:nvSpPr>
            <p:cNvPr id="881799" name="Freeform 135"/>
            <p:cNvSpPr>
              <a:spLocks/>
            </p:cNvSpPr>
            <p:nvPr/>
          </p:nvSpPr>
          <p:spPr bwMode="auto">
            <a:xfrm>
              <a:off x="1200" y="2784"/>
              <a:ext cx="960" cy="768"/>
            </a:xfrm>
            <a:custGeom>
              <a:avLst/>
              <a:gdLst>
                <a:gd name="T0" fmla="*/ 144 w 960"/>
                <a:gd name="T1" fmla="*/ 672 h 768"/>
                <a:gd name="T2" fmla="*/ 192 w 960"/>
                <a:gd name="T3" fmla="*/ 720 h 768"/>
                <a:gd name="T4" fmla="*/ 288 w 960"/>
                <a:gd name="T5" fmla="*/ 768 h 768"/>
                <a:gd name="T6" fmla="*/ 384 w 960"/>
                <a:gd name="T7" fmla="*/ 768 h 768"/>
                <a:gd name="T8" fmla="*/ 480 w 960"/>
                <a:gd name="T9" fmla="*/ 768 h 768"/>
                <a:gd name="T10" fmla="*/ 624 w 960"/>
                <a:gd name="T11" fmla="*/ 720 h 768"/>
                <a:gd name="T12" fmla="*/ 720 w 960"/>
                <a:gd name="T13" fmla="*/ 624 h 768"/>
                <a:gd name="T14" fmla="*/ 816 w 960"/>
                <a:gd name="T15" fmla="*/ 528 h 768"/>
                <a:gd name="T16" fmla="*/ 864 w 960"/>
                <a:gd name="T17" fmla="*/ 432 h 768"/>
                <a:gd name="T18" fmla="*/ 912 w 960"/>
                <a:gd name="T19" fmla="*/ 336 h 768"/>
                <a:gd name="T20" fmla="*/ 960 w 960"/>
                <a:gd name="T21" fmla="*/ 240 h 768"/>
                <a:gd name="T22" fmla="*/ 960 w 960"/>
                <a:gd name="T23" fmla="*/ 144 h 768"/>
                <a:gd name="T24" fmla="*/ 912 w 960"/>
                <a:gd name="T25" fmla="*/ 48 h 768"/>
                <a:gd name="T26" fmla="*/ 864 w 960"/>
                <a:gd name="T27" fmla="*/ 0 h 768"/>
                <a:gd name="T28" fmla="*/ 816 w 960"/>
                <a:gd name="T29" fmla="*/ 0 h 768"/>
                <a:gd name="T30" fmla="*/ 768 w 960"/>
                <a:gd name="T31" fmla="*/ 0 h 768"/>
                <a:gd name="T32" fmla="*/ 720 w 960"/>
                <a:gd name="T33" fmla="*/ 0 h 768"/>
                <a:gd name="T34" fmla="*/ 672 w 960"/>
                <a:gd name="T35" fmla="*/ 48 h 768"/>
                <a:gd name="T36" fmla="*/ 624 w 960"/>
                <a:gd name="T37" fmla="*/ 96 h 768"/>
                <a:gd name="T38" fmla="*/ 576 w 960"/>
                <a:gd name="T39" fmla="*/ 144 h 768"/>
                <a:gd name="T40" fmla="*/ 576 w 960"/>
                <a:gd name="T41" fmla="*/ 288 h 768"/>
                <a:gd name="T42" fmla="*/ 528 w 960"/>
                <a:gd name="T43" fmla="*/ 384 h 768"/>
                <a:gd name="T44" fmla="*/ 432 w 960"/>
                <a:gd name="T45" fmla="*/ 432 h 768"/>
                <a:gd name="T46" fmla="*/ 336 w 960"/>
                <a:gd name="T47" fmla="*/ 432 h 768"/>
                <a:gd name="T48" fmla="*/ 192 w 960"/>
                <a:gd name="T49" fmla="*/ 384 h 768"/>
                <a:gd name="T50" fmla="*/ 0 w 960"/>
                <a:gd name="T51" fmla="*/ 384 h 768"/>
                <a:gd name="T52" fmla="*/ 0 w 960"/>
                <a:gd name="T53" fmla="*/ 480 h 768"/>
                <a:gd name="T54" fmla="*/ 0 w 960"/>
                <a:gd name="T55" fmla="*/ 576 h 768"/>
                <a:gd name="T56" fmla="*/ 96 w 960"/>
                <a:gd name="T57" fmla="*/ 624 h 768"/>
                <a:gd name="T58" fmla="*/ 144 w 960"/>
                <a:gd name="T59" fmla="*/ 672 h 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60" h="768">
                  <a:moveTo>
                    <a:pt x="144" y="672"/>
                  </a:moveTo>
                  <a:lnTo>
                    <a:pt x="192" y="720"/>
                  </a:lnTo>
                  <a:lnTo>
                    <a:pt x="288" y="768"/>
                  </a:lnTo>
                  <a:lnTo>
                    <a:pt x="384" y="768"/>
                  </a:lnTo>
                  <a:lnTo>
                    <a:pt x="480" y="768"/>
                  </a:lnTo>
                  <a:lnTo>
                    <a:pt x="624" y="720"/>
                  </a:lnTo>
                  <a:lnTo>
                    <a:pt x="720" y="624"/>
                  </a:lnTo>
                  <a:lnTo>
                    <a:pt x="816" y="528"/>
                  </a:lnTo>
                  <a:lnTo>
                    <a:pt x="864" y="432"/>
                  </a:lnTo>
                  <a:lnTo>
                    <a:pt x="912" y="336"/>
                  </a:lnTo>
                  <a:lnTo>
                    <a:pt x="960" y="240"/>
                  </a:lnTo>
                  <a:lnTo>
                    <a:pt x="960" y="144"/>
                  </a:lnTo>
                  <a:lnTo>
                    <a:pt x="912" y="48"/>
                  </a:lnTo>
                  <a:lnTo>
                    <a:pt x="864" y="0"/>
                  </a:lnTo>
                  <a:lnTo>
                    <a:pt x="816" y="0"/>
                  </a:lnTo>
                  <a:lnTo>
                    <a:pt x="768" y="0"/>
                  </a:lnTo>
                  <a:lnTo>
                    <a:pt x="720" y="0"/>
                  </a:lnTo>
                  <a:lnTo>
                    <a:pt x="672" y="48"/>
                  </a:lnTo>
                  <a:lnTo>
                    <a:pt x="624" y="96"/>
                  </a:lnTo>
                  <a:lnTo>
                    <a:pt x="576" y="144"/>
                  </a:lnTo>
                  <a:lnTo>
                    <a:pt x="576" y="288"/>
                  </a:lnTo>
                  <a:lnTo>
                    <a:pt x="528" y="384"/>
                  </a:lnTo>
                  <a:lnTo>
                    <a:pt x="432" y="432"/>
                  </a:lnTo>
                  <a:lnTo>
                    <a:pt x="336" y="432"/>
                  </a:lnTo>
                  <a:lnTo>
                    <a:pt x="192" y="384"/>
                  </a:lnTo>
                  <a:lnTo>
                    <a:pt x="0" y="384"/>
                  </a:lnTo>
                  <a:lnTo>
                    <a:pt x="0" y="480"/>
                  </a:lnTo>
                  <a:lnTo>
                    <a:pt x="0" y="576"/>
                  </a:lnTo>
                  <a:lnTo>
                    <a:pt x="96" y="624"/>
                  </a:lnTo>
                  <a:lnTo>
                    <a:pt x="144" y="672"/>
                  </a:lnTo>
                  <a:close/>
                </a:path>
              </a:pathLst>
            </a:custGeom>
            <a:solidFill>
              <a:srgbClr val="B8E32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1800" name="Oval 136"/>
            <p:cNvSpPr>
              <a:spLocks noChangeArrowheads="1"/>
            </p:cNvSpPr>
            <p:nvPr/>
          </p:nvSpPr>
          <p:spPr bwMode="auto">
            <a:xfrm>
              <a:off x="1408" y="3247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1801" name="Oval 137"/>
            <p:cNvSpPr>
              <a:spLocks noChangeArrowheads="1"/>
            </p:cNvSpPr>
            <p:nvPr/>
          </p:nvSpPr>
          <p:spPr bwMode="auto">
            <a:xfrm>
              <a:off x="1744" y="3247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1802" name="Oval 138"/>
            <p:cNvSpPr>
              <a:spLocks noChangeArrowheads="1"/>
            </p:cNvSpPr>
            <p:nvPr/>
          </p:nvSpPr>
          <p:spPr bwMode="auto">
            <a:xfrm>
              <a:off x="1552" y="2895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881803" name="AutoShape 139"/>
            <p:cNvCxnSpPr>
              <a:cxnSpLocks noChangeShapeType="1"/>
              <a:stCxn id="881802" idx="0"/>
              <a:endCxn id="881800" idx="0"/>
            </p:cNvCxnSpPr>
            <p:nvPr/>
          </p:nvCxnSpPr>
          <p:spPr bwMode="auto">
            <a:xfrm flipH="1">
              <a:off x="1432" y="2895"/>
              <a:ext cx="144" cy="3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1804" name="AutoShape 140"/>
            <p:cNvCxnSpPr>
              <a:cxnSpLocks noChangeShapeType="1"/>
              <a:stCxn id="881802" idx="5"/>
              <a:endCxn id="881801" idx="0"/>
            </p:cNvCxnSpPr>
            <p:nvPr/>
          </p:nvCxnSpPr>
          <p:spPr bwMode="auto">
            <a:xfrm>
              <a:off x="1593" y="2936"/>
              <a:ext cx="175" cy="3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1805" name="Text Box 141"/>
            <p:cNvSpPr txBox="1">
              <a:spLocks noChangeArrowheads="1"/>
            </p:cNvSpPr>
            <p:nvPr/>
          </p:nvSpPr>
          <p:spPr bwMode="auto">
            <a:xfrm>
              <a:off x="1336" y="3255"/>
              <a:ext cx="16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881806" name="Text Box 142"/>
            <p:cNvSpPr txBox="1">
              <a:spLocks noChangeArrowheads="1"/>
            </p:cNvSpPr>
            <p:nvPr/>
          </p:nvSpPr>
          <p:spPr bwMode="auto">
            <a:xfrm>
              <a:off x="1688" y="3255"/>
              <a:ext cx="14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</a:p>
          </p:txBody>
        </p:sp>
        <p:sp>
          <p:nvSpPr>
            <p:cNvPr id="881807" name="Text Box 143"/>
            <p:cNvSpPr txBox="1">
              <a:spLocks noChangeArrowheads="1"/>
            </p:cNvSpPr>
            <p:nvPr/>
          </p:nvSpPr>
          <p:spPr bwMode="auto">
            <a:xfrm>
              <a:off x="1280" y="2793"/>
              <a:ext cx="2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0.9</a:t>
              </a:r>
            </a:p>
          </p:txBody>
        </p:sp>
        <p:sp>
          <p:nvSpPr>
            <p:cNvPr id="881808" name="Oval 144"/>
            <p:cNvSpPr>
              <a:spLocks noChangeArrowheads="1"/>
            </p:cNvSpPr>
            <p:nvPr/>
          </p:nvSpPr>
          <p:spPr bwMode="auto">
            <a:xfrm>
              <a:off x="1728" y="2544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1809" name="Oval 145"/>
            <p:cNvSpPr>
              <a:spLocks noChangeArrowheads="1"/>
            </p:cNvSpPr>
            <p:nvPr/>
          </p:nvSpPr>
          <p:spPr bwMode="auto">
            <a:xfrm>
              <a:off x="1920" y="292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881810" name="AutoShape 146"/>
            <p:cNvCxnSpPr>
              <a:cxnSpLocks noChangeShapeType="1"/>
              <a:stCxn id="881808" idx="3"/>
              <a:endCxn id="881802" idx="0"/>
            </p:cNvCxnSpPr>
            <p:nvPr/>
          </p:nvCxnSpPr>
          <p:spPr bwMode="auto">
            <a:xfrm flipH="1">
              <a:off x="1576" y="2585"/>
              <a:ext cx="159" cy="31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1811" name="AutoShape 147"/>
            <p:cNvCxnSpPr>
              <a:cxnSpLocks noChangeShapeType="1"/>
              <a:stCxn id="881808" idx="5"/>
              <a:endCxn id="881809" idx="1"/>
            </p:cNvCxnSpPr>
            <p:nvPr/>
          </p:nvCxnSpPr>
          <p:spPr bwMode="auto">
            <a:xfrm>
              <a:off x="1769" y="2585"/>
              <a:ext cx="158" cy="34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1812" name="Text Box 148"/>
            <p:cNvSpPr txBox="1">
              <a:spLocks noChangeArrowheads="1"/>
            </p:cNvSpPr>
            <p:nvPr/>
          </p:nvSpPr>
          <p:spPr bwMode="auto">
            <a:xfrm>
              <a:off x="1432" y="2448"/>
              <a:ext cx="2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0.8</a:t>
              </a:r>
            </a:p>
          </p:txBody>
        </p:sp>
        <p:sp>
          <p:nvSpPr>
            <p:cNvPr id="881813" name="Text Box 149"/>
            <p:cNvSpPr txBox="1">
              <a:spLocks noChangeArrowheads="1"/>
            </p:cNvSpPr>
            <p:nvPr/>
          </p:nvSpPr>
          <p:spPr bwMode="auto">
            <a:xfrm>
              <a:off x="1848" y="2928"/>
              <a:ext cx="15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414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9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361851" cy="487363"/>
          </a:xfrm>
        </p:spPr>
        <p:txBody>
          <a:bodyPr/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全链锁（</a:t>
            </a:r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Complete-Linkage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2691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3200" dirty="0" smtClean="0">
                    <a:latin typeface="Times New Roman" pitchFamily="18" charset="0"/>
                  </a:rPr>
                  <a:t>簇</a:t>
                </a:r>
                <a:r>
                  <a:rPr lang="en-US" altLang="zh-CN" sz="3200" i="1" dirty="0">
                    <a:latin typeface="Times New Roman" panose="02020603050405020304" pitchFamily="18" charset="0"/>
                  </a:rPr>
                  <a:t>c</a:t>
                </a:r>
                <a:r>
                  <a:rPr lang="en-US" altLang="zh-CN" sz="3200" i="1" baseline="-25000" dirty="0">
                    <a:latin typeface="Times New Roman" panose="02020603050405020304" pitchFamily="18" charset="0"/>
                  </a:rPr>
                  <a:t>i</a:t>
                </a:r>
                <a:r>
                  <a:rPr lang="zh-CN" altLang="en-US" sz="3200" dirty="0">
                    <a:latin typeface="Times New Roman" pitchFamily="18" charset="0"/>
                  </a:rPr>
                  <a:t>和</a:t>
                </a:r>
                <a:r>
                  <a:rPr lang="en-US" altLang="zh-CN" sz="3200" i="1" dirty="0" err="1">
                    <a:latin typeface="Times New Roman" panose="02020603050405020304" pitchFamily="18" charset="0"/>
                  </a:rPr>
                  <a:t>c</a:t>
                </a:r>
                <a:r>
                  <a:rPr lang="en-US" altLang="zh-CN" sz="3200" i="1" baseline="-25000" dirty="0" err="1">
                    <a:latin typeface="Times New Roman" panose="02020603050405020304" pitchFamily="18" charset="0"/>
                  </a:rPr>
                  <a:t>j</a:t>
                </a:r>
                <a:r>
                  <a:rPr lang="zh-CN" altLang="en-US" sz="3200" dirty="0">
                    <a:latin typeface="Times New Roman" pitchFamily="18" charset="0"/>
                  </a:rPr>
                  <a:t>间的相似度</a:t>
                </a:r>
              </a:p>
              <a:p>
                <a:pPr marL="0" indent="0">
                  <a:lnSpc>
                    <a:spcPct val="12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/>
                        </a:rPr>
                        <m:t>𝑠𝑖𝑚</m:t>
                      </m:r>
                      <m:d>
                        <m:dPr>
                          <m:ctrlPr>
                            <a:rPr lang="en-US" altLang="zh-CN" i="1" dirty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 dirty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i="1" dirty="0"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en-US" altLang="zh-CN" i="1" dirty="0"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CN" dirty="0">
                                  <a:latin typeface="Cambria Math"/>
                                </a:rPr>
                                <m:t>m</m:t>
                              </m:r>
                              <m:r>
                                <m:rPr>
                                  <m:sty m:val="p"/>
                                </m:rPr>
                                <a:rPr lang="en-US" altLang="zh-CN" b="0" i="0" dirty="0" smtClean="0">
                                  <a:latin typeface="Cambria Math"/>
                                </a:rPr>
                                <m:t>in</m:t>
                              </m:r>
                            </m:e>
                            <m:lim>
                              <m:r>
                                <a:rPr lang="en-US" altLang="zh-CN" i="1" dirty="0">
                                  <a:latin typeface="Cambria Math"/>
                                </a:rPr>
                                <m:t>𝑥</m:t>
                              </m:r>
                              <m:r>
                                <a:rPr lang="en-US" altLang="zh-CN" i="1" dirty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altLang="zh-CN" i="1" dirty="0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altLang="zh-CN" dirty="0">
                                      <a:latin typeface="Cambria Math"/>
                                    </a:rPr>
                                    <m:t>m</m:t>
                                  </m:r>
                                  <m:r>
                                    <m:rPr>
                                      <m:sty m:val="p"/>
                                    </m:rPr>
                                    <a:rPr lang="en-US" altLang="zh-CN" b="0" i="0" dirty="0" smtClean="0">
                                      <a:latin typeface="Cambria Math"/>
                                    </a:rPr>
                                    <m:t>in</m:t>
                                  </m:r>
                                </m:e>
                                <m:lim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𝑦</m:t>
                                  </m:r>
                                  <m:r>
                                    <a:rPr lang="en-US" altLang="zh-CN" i="1" dirty="0">
                                      <a:latin typeface="Cambria Math"/>
                                      <a:ea typeface="Cambria Math"/>
                                    </a:rPr>
                                    <m:t>∈</m:t>
                                  </m:r>
                                  <m:sSub>
                                    <m:sSubPr>
                                      <m:ctrlPr>
                                        <a:rPr lang="en-US" altLang="zh-CN" i="1" dirty="0">
                                          <a:latin typeface="Cambria Math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𝑗</m:t>
                                      </m:r>
                                    </m:sub>
                                  </m:sSub>
                                </m:lim>
                              </m:limLow>
                            </m:fName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CN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𝑠𝑖𝑚</m:t>
                                  </m:r>
                                  <m:d>
                                    <m:dPr>
                                      <m:ctrlPr>
                                        <a:rPr lang="en-US" altLang="zh-CN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</m:func>
                        </m:e>
                      </m:func>
                    </m:oMath>
                  </m:oMathPara>
                </a14:m>
                <a:endParaRPr lang="zh-CN" altLang="en-US" dirty="0">
                  <a:latin typeface="Times New Roman" pitchFamily="18" charset="0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zh-CN" altLang="en-US" sz="3200" dirty="0" smtClean="0">
                    <a:latin typeface="Times New Roman" pitchFamily="18" charset="0"/>
                  </a:rPr>
                  <a:t>产生</a:t>
                </a:r>
                <a:r>
                  <a:rPr lang="zh-CN" altLang="en-US" sz="3200" dirty="0">
                    <a:latin typeface="Times New Roman" pitchFamily="18" charset="0"/>
                  </a:rPr>
                  <a:t>大量小且内容密集的</a:t>
                </a:r>
                <a:r>
                  <a:rPr lang="zh-CN" altLang="en-US" sz="3200" dirty="0" smtClean="0">
                    <a:latin typeface="Times New Roman" pitchFamily="18" charset="0"/>
                  </a:rPr>
                  <a:t>簇</a:t>
                </a:r>
                <a:endParaRPr lang="zh-CN" altLang="en-US" sz="32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882691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1233" t="-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8269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8232" y="3771900"/>
            <a:ext cx="4774578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8265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714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768198" cy="487363"/>
          </a:xfrm>
        </p:spPr>
        <p:txBody>
          <a:bodyPr/>
          <a:lstStyle/>
          <a:p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全链锁（</a:t>
            </a:r>
            <a:r>
              <a:rPr lang="en-US" altLang="zh-CN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Complete-Linkage</a:t>
            </a:r>
            <a:r>
              <a:rPr lang="zh-CN" altLang="en-US" sz="3600" b="1">
                <a:latin typeface="微软雅黑" panose="020B0503020204020204" pitchFamily="34" charset="-122"/>
                <a:ea typeface="微软雅黑" panose="020B0503020204020204" pitchFamily="34" charset="-122"/>
              </a:rPr>
              <a:t>）：实例</a:t>
            </a:r>
          </a:p>
        </p:txBody>
      </p:sp>
      <p:graphicFrame>
        <p:nvGraphicFramePr>
          <p:cNvPr id="883715" name="Group 3"/>
          <p:cNvGraphicFramePr>
            <a:graphicFrameLocks noGrp="1"/>
          </p:cNvGraphicFramePr>
          <p:nvPr/>
        </p:nvGraphicFramePr>
        <p:xfrm>
          <a:off x="304760" y="1219200"/>
          <a:ext cx="4977750" cy="2566672"/>
        </p:xfrm>
        <a:graphic>
          <a:graphicData uri="http://schemas.openxmlformats.org/drawingml/2006/table">
            <a:tbl>
              <a:tblPr/>
              <a:tblGrid>
                <a:gridCol w="711107"/>
                <a:gridCol w="711107"/>
                <a:gridCol w="713224"/>
                <a:gridCol w="706875"/>
                <a:gridCol w="713223"/>
                <a:gridCol w="711107"/>
                <a:gridCol w="711107"/>
              </a:tblGrid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0.9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E32F"/>
                    </a:solidFill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0.6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0.8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0.9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3781" name="AutoShape 69"/>
          <p:cNvSpPr>
            <a:spLocks noChangeArrowheads="1"/>
          </p:cNvSpPr>
          <p:nvPr/>
        </p:nvSpPr>
        <p:spPr bwMode="auto">
          <a:xfrm>
            <a:off x="5485686" y="2362200"/>
            <a:ext cx="812694" cy="381000"/>
          </a:xfrm>
          <a:prstGeom prst="rightArrow">
            <a:avLst>
              <a:gd name="adj1" fmla="val 50000"/>
              <a:gd name="adj2" fmla="val 4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3782" name="Text Box 70"/>
          <p:cNvSpPr txBox="1">
            <a:spLocks noChangeArrowheads="1"/>
          </p:cNvSpPr>
          <p:nvPr/>
        </p:nvSpPr>
        <p:spPr bwMode="auto">
          <a:xfrm>
            <a:off x="5485686" y="2082801"/>
            <a:ext cx="4796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0">
                <a:latin typeface="Times New Roman" panose="02020603050405020304" pitchFamily="18" charset="0"/>
                <a:ea typeface="宋体" panose="02010600030101010101" pitchFamily="2" charset="-122"/>
              </a:rPr>
              <a:t>AF</a:t>
            </a:r>
          </a:p>
        </p:txBody>
      </p:sp>
      <p:grpSp>
        <p:nvGrpSpPr>
          <p:cNvPr id="883783" name="Group 71"/>
          <p:cNvGrpSpPr>
            <a:grpSpLocks/>
          </p:cNvGrpSpPr>
          <p:nvPr/>
        </p:nvGrpSpPr>
        <p:grpSpPr bwMode="auto">
          <a:xfrm>
            <a:off x="7415835" y="1919288"/>
            <a:ext cx="1828562" cy="1128712"/>
            <a:chOff x="3488" y="1329"/>
            <a:chExt cx="864" cy="711"/>
          </a:xfrm>
        </p:grpSpPr>
        <p:sp>
          <p:nvSpPr>
            <p:cNvPr id="883784" name="Oval 72"/>
            <p:cNvSpPr>
              <a:spLocks noChangeArrowheads="1"/>
            </p:cNvSpPr>
            <p:nvPr/>
          </p:nvSpPr>
          <p:spPr bwMode="auto">
            <a:xfrm>
              <a:off x="3488" y="1656"/>
              <a:ext cx="864" cy="384"/>
            </a:xfrm>
            <a:prstGeom prst="ellipse">
              <a:avLst/>
            </a:prstGeom>
            <a:solidFill>
              <a:srgbClr val="B8E32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785" name="Oval 73"/>
            <p:cNvSpPr>
              <a:spLocks noChangeArrowheads="1"/>
            </p:cNvSpPr>
            <p:nvPr/>
          </p:nvSpPr>
          <p:spPr bwMode="auto">
            <a:xfrm>
              <a:off x="3744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786" name="Oval 74"/>
            <p:cNvSpPr>
              <a:spLocks noChangeArrowheads="1"/>
            </p:cNvSpPr>
            <p:nvPr/>
          </p:nvSpPr>
          <p:spPr bwMode="auto">
            <a:xfrm>
              <a:off x="4080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787" name="Oval 75"/>
            <p:cNvSpPr>
              <a:spLocks noChangeArrowheads="1"/>
            </p:cNvSpPr>
            <p:nvPr/>
          </p:nvSpPr>
          <p:spPr bwMode="auto">
            <a:xfrm>
              <a:off x="3888" y="144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883788" name="AutoShape 76"/>
            <p:cNvCxnSpPr>
              <a:cxnSpLocks noChangeShapeType="1"/>
              <a:stCxn id="883787" idx="0"/>
              <a:endCxn id="883785" idx="0"/>
            </p:cNvCxnSpPr>
            <p:nvPr/>
          </p:nvCxnSpPr>
          <p:spPr bwMode="auto">
            <a:xfrm flipH="1">
              <a:off x="3768" y="1440"/>
              <a:ext cx="144" cy="3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3789" name="AutoShape 77"/>
            <p:cNvCxnSpPr>
              <a:cxnSpLocks noChangeShapeType="1"/>
              <a:stCxn id="883787" idx="5"/>
              <a:endCxn id="883786" idx="0"/>
            </p:cNvCxnSpPr>
            <p:nvPr/>
          </p:nvCxnSpPr>
          <p:spPr bwMode="auto">
            <a:xfrm>
              <a:off x="3929" y="1481"/>
              <a:ext cx="175" cy="3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3790" name="Text Box 78"/>
            <p:cNvSpPr txBox="1">
              <a:spLocks noChangeArrowheads="1"/>
            </p:cNvSpPr>
            <p:nvPr/>
          </p:nvSpPr>
          <p:spPr bwMode="auto">
            <a:xfrm>
              <a:off x="3672" y="1800"/>
              <a:ext cx="16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883791" name="Text Box 79"/>
            <p:cNvSpPr txBox="1">
              <a:spLocks noChangeArrowheads="1"/>
            </p:cNvSpPr>
            <p:nvPr/>
          </p:nvSpPr>
          <p:spPr bwMode="auto">
            <a:xfrm>
              <a:off x="4024" y="1800"/>
              <a:ext cx="14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</a:p>
          </p:txBody>
        </p:sp>
        <p:sp>
          <p:nvSpPr>
            <p:cNvPr id="883792" name="Text Box 80"/>
            <p:cNvSpPr txBox="1">
              <a:spLocks noChangeArrowheads="1"/>
            </p:cNvSpPr>
            <p:nvPr/>
          </p:nvSpPr>
          <p:spPr bwMode="auto">
            <a:xfrm>
              <a:off x="3600" y="1329"/>
              <a:ext cx="2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0.9</a:t>
              </a:r>
            </a:p>
          </p:txBody>
        </p:sp>
      </p:grpSp>
      <p:graphicFrame>
        <p:nvGraphicFramePr>
          <p:cNvPr id="883793" name="Group 8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7482552"/>
              </p:ext>
            </p:extLst>
          </p:nvPr>
        </p:nvGraphicFramePr>
        <p:xfrm>
          <a:off x="6907900" y="3897314"/>
          <a:ext cx="4266643" cy="2199959"/>
        </p:xfrm>
        <a:graphic>
          <a:graphicData uri="http://schemas.openxmlformats.org/drawingml/2006/table">
            <a:tbl>
              <a:tblPr/>
              <a:tblGrid>
                <a:gridCol w="711107"/>
                <a:gridCol w="711107"/>
                <a:gridCol w="713224"/>
                <a:gridCol w="706875"/>
                <a:gridCol w="713223"/>
                <a:gridCol w="711107"/>
              </a:tblGrid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endParaRPr kumimoji="0" lang="zh-CN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AF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AF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B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8E32F"/>
                    </a:solidFill>
                  </a:tcPr>
                </a:tc>
              </a:tr>
              <a:tr h="3683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C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0.2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D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0.1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E</a:t>
                      </a:r>
                    </a:p>
                  </a:txBody>
                  <a:tcPr marL="121904" marR="12190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0.3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0.7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0.5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0.4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tx2"/>
                        </a:buClr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Wingdings" panose="05000000000000000000" pitchFamily="2" charset="2"/>
                        <a:defRPr sz="22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accent2"/>
                        </a:buClr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</a:rPr>
                        <a:t>-</a:t>
                      </a:r>
                    </a:p>
                  </a:txBody>
                  <a:tcPr marL="121904" marR="12190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83844" name="AutoShape 132"/>
          <p:cNvSpPr>
            <a:spLocks noChangeArrowheads="1"/>
          </p:cNvSpPr>
          <p:nvPr/>
        </p:nvSpPr>
        <p:spPr bwMode="auto">
          <a:xfrm>
            <a:off x="5688859" y="4862513"/>
            <a:ext cx="1015868" cy="381000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83845" name="Text Box 133"/>
          <p:cNvSpPr txBox="1">
            <a:spLocks noChangeArrowheads="1"/>
          </p:cNvSpPr>
          <p:nvPr/>
        </p:nvSpPr>
        <p:spPr bwMode="auto">
          <a:xfrm>
            <a:off x="5900499" y="4584701"/>
            <a:ext cx="4796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CN" b="0">
                <a:latin typeface="Times New Roman" panose="02020603050405020304" pitchFamily="18" charset="0"/>
                <a:ea typeface="宋体" panose="02010600030101010101" pitchFamily="2" charset="-122"/>
              </a:rPr>
              <a:t>BE</a:t>
            </a:r>
          </a:p>
        </p:txBody>
      </p:sp>
      <p:grpSp>
        <p:nvGrpSpPr>
          <p:cNvPr id="883846" name="Group 134"/>
          <p:cNvGrpSpPr>
            <a:grpSpLocks/>
          </p:cNvGrpSpPr>
          <p:nvPr/>
        </p:nvGrpSpPr>
        <p:grpSpPr bwMode="auto">
          <a:xfrm>
            <a:off x="507934" y="4572001"/>
            <a:ext cx="1828562" cy="1128713"/>
            <a:chOff x="3488" y="1329"/>
            <a:chExt cx="864" cy="711"/>
          </a:xfrm>
        </p:grpSpPr>
        <p:sp>
          <p:nvSpPr>
            <p:cNvPr id="883847" name="Oval 135"/>
            <p:cNvSpPr>
              <a:spLocks noChangeArrowheads="1"/>
            </p:cNvSpPr>
            <p:nvPr/>
          </p:nvSpPr>
          <p:spPr bwMode="auto">
            <a:xfrm>
              <a:off x="3488" y="1656"/>
              <a:ext cx="864" cy="384"/>
            </a:xfrm>
            <a:prstGeom prst="ellipse">
              <a:avLst/>
            </a:prstGeom>
            <a:solidFill>
              <a:srgbClr val="B8E32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848" name="Oval 136"/>
            <p:cNvSpPr>
              <a:spLocks noChangeArrowheads="1"/>
            </p:cNvSpPr>
            <p:nvPr/>
          </p:nvSpPr>
          <p:spPr bwMode="auto">
            <a:xfrm>
              <a:off x="3744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849" name="Oval 137"/>
            <p:cNvSpPr>
              <a:spLocks noChangeArrowheads="1"/>
            </p:cNvSpPr>
            <p:nvPr/>
          </p:nvSpPr>
          <p:spPr bwMode="auto">
            <a:xfrm>
              <a:off x="4080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850" name="Oval 138"/>
            <p:cNvSpPr>
              <a:spLocks noChangeArrowheads="1"/>
            </p:cNvSpPr>
            <p:nvPr/>
          </p:nvSpPr>
          <p:spPr bwMode="auto">
            <a:xfrm>
              <a:off x="3888" y="144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883851" name="AutoShape 139"/>
            <p:cNvCxnSpPr>
              <a:cxnSpLocks noChangeShapeType="1"/>
              <a:stCxn id="883850" idx="0"/>
              <a:endCxn id="883848" idx="0"/>
            </p:cNvCxnSpPr>
            <p:nvPr/>
          </p:nvCxnSpPr>
          <p:spPr bwMode="auto">
            <a:xfrm flipH="1">
              <a:off x="3768" y="1440"/>
              <a:ext cx="144" cy="3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3852" name="AutoShape 140"/>
            <p:cNvCxnSpPr>
              <a:cxnSpLocks noChangeShapeType="1"/>
              <a:stCxn id="883850" idx="5"/>
              <a:endCxn id="883849" idx="0"/>
            </p:cNvCxnSpPr>
            <p:nvPr/>
          </p:nvCxnSpPr>
          <p:spPr bwMode="auto">
            <a:xfrm>
              <a:off x="3929" y="1481"/>
              <a:ext cx="175" cy="3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3853" name="Text Box 141"/>
            <p:cNvSpPr txBox="1">
              <a:spLocks noChangeArrowheads="1"/>
            </p:cNvSpPr>
            <p:nvPr/>
          </p:nvSpPr>
          <p:spPr bwMode="auto">
            <a:xfrm>
              <a:off x="3672" y="1800"/>
              <a:ext cx="166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A</a:t>
              </a:r>
            </a:p>
          </p:txBody>
        </p:sp>
        <p:sp>
          <p:nvSpPr>
            <p:cNvPr id="883854" name="Text Box 142"/>
            <p:cNvSpPr txBox="1">
              <a:spLocks noChangeArrowheads="1"/>
            </p:cNvSpPr>
            <p:nvPr/>
          </p:nvSpPr>
          <p:spPr bwMode="auto">
            <a:xfrm>
              <a:off x="4024" y="1800"/>
              <a:ext cx="148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F</a:t>
              </a:r>
            </a:p>
          </p:txBody>
        </p:sp>
        <p:sp>
          <p:nvSpPr>
            <p:cNvPr id="883855" name="Text Box 143"/>
            <p:cNvSpPr txBox="1">
              <a:spLocks noChangeArrowheads="1"/>
            </p:cNvSpPr>
            <p:nvPr/>
          </p:nvSpPr>
          <p:spPr bwMode="auto">
            <a:xfrm>
              <a:off x="3600" y="1329"/>
              <a:ext cx="2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0.9</a:t>
              </a:r>
            </a:p>
          </p:txBody>
        </p:sp>
      </p:grpSp>
      <p:grpSp>
        <p:nvGrpSpPr>
          <p:cNvPr id="883856" name="Group 144"/>
          <p:cNvGrpSpPr>
            <a:grpSpLocks/>
          </p:cNvGrpSpPr>
          <p:nvPr/>
        </p:nvGrpSpPr>
        <p:grpSpPr bwMode="auto">
          <a:xfrm>
            <a:off x="2844430" y="4586288"/>
            <a:ext cx="1828562" cy="1128712"/>
            <a:chOff x="3488" y="1329"/>
            <a:chExt cx="864" cy="711"/>
          </a:xfrm>
        </p:grpSpPr>
        <p:sp>
          <p:nvSpPr>
            <p:cNvPr id="883857" name="Oval 145"/>
            <p:cNvSpPr>
              <a:spLocks noChangeArrowheads="1"/>
            </p:cNvSpPr>
            <p:nvPr/>
          </p:nvSpPr>
          <p:spPr bwMode="auto">
            <a:xfrm>
              <a:off x="3488" y="1656"/>
              <a:ext cx="864" cy="384"/>
            </a:xfrm>
            <a:prstGeom prst="ellipse">
              <a:avLst/>
            </a:prstGeom>
            <a:solidFill>
              <a:srgbClr val="B8E32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858" name="Oval 146"/>
            <p:cNvSpPr>
              <a:spLocks noChangeArrowheads="1"/>
            </p:cNvSpPr>
            <p:nvPr/>
          </p:nvSpPr>
          <p:spPr bwMode="auto">
            <a:xfrm>
              <a:off x="3744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859" name="Oval 147"/>
            <p:cNvSpPr>
              <a:spLocks noChangeArrowheads="1"/>
            </p:cNvSpPr>
            <p:nvPr/>
          </p:nvSpPr>
          <p:spPr bwMode="auto">
            <a:xfrm>
              <a:off x="4080" y="1792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883860" name="Oval 148"/>
            <p:cNvSpPr>
              <a:spLocks noChangeArrowheads="1"/>
            </p:cNvSpPr>
            <p:nvPr/>
          </p:nvSpPr>
          <p:spPr bwMode="auto">
            <a:xfrm>
              <a:off x="3888" y="1440"/>
              <a:ext cx="48" cy="48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cxnSp>
          <p:nvCxnSpPr>
            <p:cNvPr id="883861" name="AutoShape 149"/>
            <p:cNvCxnSpPr>
              <a:cxnSpLocks noChangeShapeType="1"/>
              <a:stCxn id="883860" idx="0"/>
              <a:endCxn id="883858" idx="0"/>
            </p:cNvCxnSpPr>
            <p:nvPr/>
          </p:nvCxnSpPr>
          <p:spPr bwMode="auto">
            <a:xfrm flipH="1">
              <a:off x="3768" y="1440"/>
              <a:ext cx="144" cy="35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883862" name="AutoShape 150"/>
            <p:cNvCxnSpPr>
              <a:cxnSpLocks noChangeShapeType="1"/>
              <a:stCxn id="883860" idx="5"/>
              <a:endCxn id="883859" idx="0"/>
            </p:cNvCxnSpPr>
            <p:nvPr/>
          </p:nvCxnSpPr>
          <p:spPr bwMode="auto">
            <a:xfrm>
              <a:off x="3929" y="1481"/>
              <a:ext cx="175" cy="31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883863" name="Text Box 151"/>
            <p:cNvSpPr txBox="1">
              <a:spLocks noChangeArrowheads="1"/>
            </p:cNvSpPr>
            <p:nvPr/>
          </p:nvSpPr>
          <p:spPr bwMode="auto">
            <a:xfrm>
              <a:off x="3672" y="1800"/>
              <a:ext cx="160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B</a:t>
              </a:r>
            </a:p>
          </p:txBody>
        </p:sp>
        <p:sp>
          <p:nvSpPr>
            <p:cNvPr id="883864" name="Text Box 152"/>
            <p:cNvSpPr txBox="1">
              <a:spLocks noChangeArrowheads="1"/>
            </p:cNvSpPr>
            <p:nvPr/>
          </p:nvSpPr>
          <p:spPr bwMode="auto">
            <a:xfrm>
              <a:off x="4024" y="1800"/>
              <a:ext cx="15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E</a:t>
              </a:r>
            </a:p>
          </p:txBody>
        </p:sp>
        <p:sp>
          <p:nvSpPr>
            <p:cNvPr id="883865" name="Text Box 153"/>
            <p:cNvSpPr txBox="1">
              <a:spLocks noChangeArrowheads="1"/>
            </p:cNvSpPr>
            <p:nvPr/>
          </p:nvSpPr>
          <p:spPr bwMode="auto">
            <a:xfrm>
              <a:off x="3600" y="1329"/>
              <a:ext cx="224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b="0">
                  <a:latin typeface="Times New Roman" panose="02020603050405020304" pitchFamily="18" charset="0"/>
                  <a:ea typeface="宋体" panose="02010600030101010101" pitchFamily="2" charset="-122"/>
                </a:rPr>
                <a:t>0.7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258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7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971372" cy="487363"/>
          </a:xfrm>
        </p:spPr>
        <p:txBody>
          <a:bodyPr/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平均链锁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mtClean="0"/>
              <a:t>Average</a:t>
            </a:r>
            <a:r>
              <a:rPr lang="en-US" altLang="zh-CN" sz="4000" b="1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-Linkage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4739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>
                  <a:lnSpc>
                    <a:spcPct val="125000"/>
                  </a:lnSpc>
                </a:pPr>
                <a:r>
                  <a:rPr lang="zh-CN" altLang="en-US" sz="3200" dirty="0" smtClean="0">
                    <a:latin typeface="Times New Roman" pitchFamily="18" charset="0"/>
                  </a:rPr>
                  <a:t>簇</a:t>
                </a:r>
                <a:r>
                  <a:rPr lang="en-US" altLang="zh-CN" sz="3200" i="1" dirty="0">
                    <a:latin typeface="Times New Roman" panose="02020603050405020304" pitchFamily="18" charset="0"/>
                  </a:rPr>
                  <a:t>c</a:t>
                </a:r>
                <a:r>
                  <a:rPr lang="en-US" altLang="zh-CN" sz="3200" i="1" baseline="-25000" dirty="0">
                    <a:latin typeface="Times New Roman" panose="02020603050405020304" pitchFamily="18" charset="0"/>
                  </a:rPr>
                  <a:t>i</a:t>
                </a:r>
                <a:r>
                  <a:rPr lang="zh-CN" altLang="en-US" sz="3200" dirty="0">
                    <a:latin typeface="Times New Roman" pitchFamily="18" charset="0"/>
                  </a:rPr>
                  <a:t>和</a:t>
                </a:r>
                <a:r>
                  <a:rPr lang="en-US" altLang="zh-CN" sz="3200" i="1" dirty="0" err="1">
                    <a:latin typeface="Times New Roman" panose="02020603050405020304" pitchFamily="18" charset="0"/>
                  </a:rPr>
                  <a:t>c</a:t>
                </a:r>
                <a:r>
                  <a:rPr lang="en-US" altLang="zh-CN" sz="3200" i="1" baseline="-25000" dirty="0" err="1">
                    <a:latin typeface="Times New Roman" panose="02020603050405020304" pitchFamily="18" charset="0"/>
                  </a:rPr>
                  <a:t>j</a:t>
                </a:r>
                <a:r>
                  <a:rPr lang="zh-CN" altLang="en-US" sz="3200" dirty="0">
                    <a:latin typeface="Times New Roman" pitchFamily="18" charset="0"/>
                  </a:rPr>
                  <a:t>间的相似度</a:t>
                </a:r>
              </a:p>
              <a:p>
                <a:pPr>
                  <a:lnSpc>
                    <a:spcPct val="125000"/>
                  </a:lnSpc>
                </a:pPr>
                <a:endParaRPr lang="zh-CN" altLang="en-US" dirty="0">
                  <a:latin typeface="楷体_GB2312" pitchFamily="49" charset="-122"/>
                  <a:ea typeface="楷体_GB2312" pitchFamily="49" charset="-122"/>
                </a:endParaRPr>
              </a:p>
              <a:p>
                <a:pPr marL="0" indent="0">
                  <a:lnSpc>
                    <a:spcPct val="125000"/>
                  </a:lnSpc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/>
                        </a:rPr>
                        <m:t>𝑠𝑖𝑚</m:t>
                      </m:r>
                      <m:d>
                        <m:dPr>
                          <m:ctrlPr>
                            <a:rPr lang="en-US" altLang="zh-CN" i="1" dirty="0">
                              <a:latin typeface="Cambria Math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  <m:r>
                            <a:rPr lang="en-US" altLang="zh-CN" i="1" dirty="0">
                              <a:latin typeface="Cambria Math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r>
                        <a:rPr lang="en-US" altLang="zh-CN" i="1" dirty="0">
                          <a:latin typeface="Cambria Math"/>
                        </a:rPr>
                        <m:t>=</m:t>
                      </m:r>
                      <m:f>
                        <m:fPr>
                          <m:ctrlPr>
                            <a:rPr lang="en-US" altLang="zh-CN" i="1" dirty="0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altLang="zh-CN" b="0" i="1" dirty="0" smtClean="0">
                              <a:latin typeface="Cambria Math"/>
                            </a:rPr>
                            <m:t>1</m:t>
                          </m:r>
                        </m:num>
                        <m:den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d>
                          <m:d>
                            <m:dPr>
                              <m:begChr m:val="|"/>
                              <m:endChr m:val="|"/>
                              <m:ctrlPr>
                                <a:rPr lang="en-US" altLang="zh-CN" i="1" dirty="0" smtClean="0">
                                  <a:latin typeface="Cambria Math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b="0" i="1" dirty="0" smtClean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nary>
                        <m:naryPr>
                          <m:chr m:val="∑"/>
                          <m:limLoc m:val="subSup"/>
                          <m:supHide m:val="on"/>
                          <m:ctrlPr>
                            <a:rPr lang="en-US" altLang="zh-CN" i="1" dirty="0" smtClean="0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US" altLang="zh-CN" i="1" dirty="0">
                              <a:latin typeface="Cambria Math"/>
                            </a:rPr>
                            <m:t>𝑥</m:t>
                          </m:r>
                          <m:r>
                            <a:rPr lang="en-US" altLang="zh-CN" i="1" dirty="0">
                              <a:latin typeface="Cambria Math"/>
                              <a:ea typeface="Cambria Math"/>
                            </a:rPr>
                            <m:t>∈</m:t>
                          </m:r>
                          <m:sSub>
                            <m:sSubPr>
                              <m:ctrlPr>
                                <a:rPr lang="en-US" altLang="zh-CN" i="1" dirty="0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/>
                                </a:rPr>
                                <m:t>𝑖</m:t>
                              </m:r>
                            </m:sub>
                          </m:sSub>
                        </m:sub>
                        <m:sup/>
                        <m:e>
                          <m:nary>
                            <m:naryPr>
                              <m:chr m:val="∑"/>
                              <m:limLoc m:val="subSup"/>
                              <m:supHide m:val="on"/>
                              <m:ctrlPr>
                                <a:rPr lang="en-US" altLang="zh-CN" i="1" dirty="0" smtClean="0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US" altLang="zh-CN" i="1" dirty="0">
                                  <a:latin typeface="Cambria Math"/>
                                </a:rPr>
                                <m:t>𝑦</m:t>
                              </m:r>
                              <m:r>
                                <a:rPr lang="en-US" altLang="zh-CN" i="1" dirty="0">
                                  <a:latin typeface="Cambria Math"/>
                                  <a:ea typeface="Cambria Math"/>
                                </a:rPr>
                                <m:t>∈</m:t>
                              </m:r>
                              <m:sSub>
                                <m:sSubPr>
                                  <m:ctrlPr>
                                    <a:rPr lang="en-US" altLang="zh-CN" i="1" dirty="0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𝑗</m:t>
                                  </m:r>
                                </m:sub>
                              </m:sSub>
                            </m:sub>
                            <m:sup/>
                            <m:e>
                              <m:d>
                                <m:dPr>
                                  <m:begChr m:val="{"/>
                                  <m:endChr m:val="}"/>
                                  <m:ctrlPr>
                                    <a:rPr lang="en-US" altLang="zh-CN" i="1" dirty="0"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 dirty="0">
                                      <a:latin typeface="Cambria Math"/>
                                    </a:rPr>
                                    <m:t>𝑠𝑖𝑚</m:t>
                                  </m:r>
                                  <m:d>
                                    <m:dPr>
                                      <m:ctrlPr>
                                        <a:rPr lang="en-US" altLang="zh-CN" i="1" dirty="0"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,</m:t>
                                      </m:r>
                                      <m:r>
                                        <a:rPr lang="en-US" altLang="zh-CN" i="1" dirty="0">
                                          <a:latin typeface="Cambria Math"/>
                                        </a:rPr>
                                        <m:t>𝑦</m:t>
                                      </m:r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zh-CN" altLang="en-US" dirty="0">
                  <a:latin typeface="楷体_GB2312" pitchFamily="49" charset="-122"/>
                  <a:ea typeface="楷体_GB2312" pitchFamily="49" charset="-122"/>
                </a:endParaRPr>
              </a:p>
              <a:p>
                <a:pPr>
                  <a:lnSpc>
                    <a:spcPct val="125000"/>
                  </a:lnSpc>
                </a:pPr>
                <a:r>
                  <a:rPr lang="zh-CN" altLang="en-US" sz="3200" dirty="0">
                    <a:latin typeface="Times New Roman" pitchFamily="18" charset="0"/>
                  </a:rPr>
                  <a:t>聚类效果比单链锁和全链锁的</a:t>
                </a:r>
                <a:r>
                  <a:rPr lang="zh-CN" altLang="en-US" sz="3200" dirty="0" smtClean="0">
                    <a:latin typeface="Times New Roman" pitchFamily="18" charset="0"/>
                  </a:rPr>
                  <a:t>要好</a:t>
                </a:r>
                <a:endParaRPr lang="zh-CN" altLang="en-US" sz="3200" dirty="0">
                  <a:latin typeface="Times New Roman" pitchFamily="18" charset="0"/>
                </a:endParaRPr>
              </a:p>
            </p:txBody>
          </p:sp>
        </mc:Choice>
        <mc:Fallback>
          <p:sp>
            <p:nvSpPr>
              <p:cNvPr id="88473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1233" t="-3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8235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案例：共现聚类分析（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85764" name="Text Box 4"/>
          <p:cNvSpPr txBox="1">
            <a:spLocks noChangeArrowheads="1"/>
          </p:cNvSpPr>
          <p:nvPr/>
        </p:nvSpPr>
        <p:spPr bwMode="auto">
          <a:xfrm>
            <a:off x="406347" y="5943600"/>
            <a:ext cx="114793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◆徐硕，乔晓东，朱礼军，张运良，薛春香，</a:t>
            </a:r>
            <a:r>
              <a:rPr lang="en-US" altLang="zh-CN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2012. </a:t>
            </a:r>
            <a:r>
              <a:rPr lang="zh-CN" altLang="en-US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共现聚类分析的新方法：最大频繁项集挖掘</a:t>
            </a:r>
            <a:r>
              <a:rPr lang="en-US" altLang="zh-CN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. </a:t>
            </a:r>
            <a:r>
              <a:rPr lang="zh-CN" altLang="en-US" sz="2000" b="0" i="1" dirty="0">
                <a:latin typeface="宋体" panose="02010600030101010101" pitchFamily="2" charset="-122"/>
                <a:ea typeface="宋体" panose="02010600030101010101" pitchFamily="2" charset="-122"/>
              </a:rPr>
              <a:t>情报学报</a:t>
            </a:r>
            <a:r>
              <a:rPr lang="en-US" altLang="zh-CN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, Vol. 31, No. 2, pp. 143-150. 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206" y="1117600"/>
            <a:ext cx="8382000" cy="474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8143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786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666611" cy="487363"/>
          </a:xfrm>
        </p:spPr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案例：共现聚类分析（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2/3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006" y="761849"/>
            <a:ext cx="7772400" cy="6047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1071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041" y="171451"/>
            <a:ext cx="10666611" cy="487363"/>
          </a:xfrm>
        </p:spPr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案例：共现聚类分析（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3/3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8238" y="1758950"/>
            <a:ext cx="9912350" cy="395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778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第四章：文本聚类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888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引言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案例</a:t>
            </a:r>
            <a:r>
              <a:rPr lang="zh-CN" altLang="en-US" sz="3200" dirty="0">
                <a:latin typeface="Times New Roman" pitchFamily="18" charset="0"/>
              </a:rPr>
              <a:t>：产品评论情感分析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聚类性能评价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146860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8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8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8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-Means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算法（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89859" name="Rectangle 3"/>
              <p:cNvSpPr>
                <a:spLocks noGrp="1" noChangeArrowheads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algn="just">
                  <a:lnSpc>
                    <a:spcPct val="125000"/>
                  </a:lnSpc>
                </a:pPr>
                <a:r>
                  <a:rPr lang="zh-CN" altLang="en-US" sz="3200" dirty="0">
                    <a:latin typeface="Times New Roman" pitchFamily="18" charset="0"/>
                  </a:rPr>
                  <a:t>典型的划分聚类算法</a:t>
                </a:r>
              </a:p>
              <a:p>
                <a:pPr algn="just">
                  <a:lnSpc>
                    <a:spcPct val="125000"/>
                  </a:lnSpc>
                </a:pPr>
                <a:r>
                  <a:rPr lang="zh-CN" altLang="en-US" sz="3200" dirty="0">
                    <a:latin typeface="Times New Roman" pitchFamily="18" charset="0"/>
                  </a:rPr>
                  <a:t>主要思想</a:t>
                </a:r>
              </a:p>
              <a:p>
                <a:pPr lvl="1" algn="just">
                  <a:lnSpc>
                    <a:spcPct val="125000"/>
                  </a:lnSpc>
                </a:pPr>
                <a:r>
                  <a:rPr lang="en-US" altLang="zh-CN" sz="2800" i="1" dirty="0">
                    <a:latin typeface="Times New Roman" panose="02020603050405020304" pitchFamily="18" charset="0"/>
                  </a:rPr>
                  <a:t>K</a:t>
                </a:r>
                <a:r>
                  <a:rPr lang="en-US" altLang="zh-CN" sz="2800" dirty="0">
                    <a:latin typeface="Times New Roman" panose="02020603050405020304" pitchFamily="18" charset="0"/>
                  </a:rPr>
                  <a:t>-Means</a:t>
                </a:r>
                <a:r>
                  <a:rPr lang="zh-CN" altLang="en-US" sz="2800" dirty="0">
                    <a:latin typeface="Times New Roman" pitchFamily="18" charset="0"/>
                  </a:rPr>
                  <a:t>聚类算法是通过不断地修改聚类中心点来把数据点分成</a:t>
                </a:r>
                <a14:m>
                  <m:oMath xmlns:m="http://schemas.openxmlformats.org/officeDocument/2006/math">
                    <m:r>
                      <a:rPr lang="en-US" altLang="zh-CN" sz="2800" i="1" dirty="0" smtClean="0">
                        <a:latin typeface="Cambria Math"/>
                      </a:rPr>
                      <m:t>𝐾</m:t>
                    </m:r>
                  </m:oMath>
                </a14:m>
                <a:r>
                  <a:rPr lang="zh-CN" altLang="en-US" sz="2800" dirty="0">
                    <a:latin typeface="Times New Roman" pitchFamily="18" charset="0"/>
                  </a:rPr>
                  <a:t>个簇。</a:t>
                </a:r>
              </a:p>
              <a:p>
                <a:pPr lvl="1" algn="just">
                  <a:lnSpc>
                    <a:spcPct val="125000"/>
                  </a:lnSpc>
                </a:pPr>
                <a:r>
                  <a:rPr lang="zh-CN" altLang="en-US" sz="2800" dirty="0">
                    <a:latin typeface="Times New Roman" pitchFamily="18" charset="0"/>
                  </a:rPr>
                  <a:t>在这个过程中，既没有簇的合并，也没有簇的分裂，只是重复把数据点划分给</a:t>
                </a:r>
                <a:r>
                  <a:rPr lang="en-US" altLang="zh-CN" sz="2800" i="1" dirty="0">
                    <a:latin typeface="Times New Roman" panose="02020603050405020304" pitchFamily="18" charset="0"/>
                  </a:rPr>
                  <a:t>K</a:t>
                </a:r>
                <a:r>
                  <a:rPr lang="zh-CN" altLang="en-US" sz="2800" dirty="0">
                    <a:latin typeface="Times New Roman" pitchFamily="18" charset="0"/>
                  </a:rPr>
                  <a:t>个簇中的某一个</a:t>
                </a:r>
              </a:p>
            </p:txBody>
          </p:sp>
        </mc:Choice>
        <mc:Fallback>
          <p:sp>
            <p:nvSpPr>
              <p:cNvPr id="8898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blipFill rotWithShape="1">
                <a:blip r:embed="rId2"/>
                <a:stretch>
                  <a:fillRect l="-1233" r="-10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5141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-Means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算法（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</a:p>
        </p:txBody>
      </p:sp>
      <p:sp>
        <p:nvSpPr>
          <p:cNvPr id="8908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06347" y="1143000"/>
            <a:ext cx="11174545" cy="5105400"/>
          </a:xfrm>
        </p:spPr>
        <p:txBody>
          <a:bodyPr/>
          <a:lstStyle/>
          <a:p>
            <a:pPr marL="533400" indent="-533400" algn="just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Times New Roman" pitchFamily="18" charset="0"/>
              </a:rPr>
              <a:t>初始化：随机选定（或指定）</a:t>
            </a:r>
            <a:r>
              <a:rPr lang="en-US" altLang="zh-CN" i="1" dirty="0">
                <a:latin typeface="Times New Roman" panose="02020603050405020304" pitchFamily="18" charset="0"/>
              </a:rPr>
              <a:t>K</a:t>
            </a:r>
            <a:r>
              <a:rPr lang="zh-CN" altLang="en-US" dirty="0">
                <a:latin typeface="Times New Roman" pitchFamily="18" charset="0"/>
              </a:rPr>
              <a:t>个文档为簇中心点。不失一般性，假定</a:t>
            </a:r>
            <a:r>
              <a:rPr lang="en-US" altLang="zh-CN" i="1" dirty="0">
                <a:latin typeface="Times New Roman" panose="02020603050405020304" pitchFamily="18" charset="0"/>
              </a:rPr>
              <a:t>d</a:t>
            </a:r>
            <a:r>
              <a:rPr lang="en-US" altLang="zh-CN" baseline="-25000" dirty="0">
                <a:latin typeface="Times New Roman" panose="02020603050405020304" pitchFamily="18" charset="0"/>
              </a:rPr>
              <a:t>1</a:t>
            </a:r>
            <a:r>
              <a:rPr lang="zh-CN" altLang="en-US" dirty="0">
                <a:latin typeface="Times New Roman" pitchFamily="18" charset="0"/>
              </a:rPr>
              <a:t>，</a:t>
            </a:r>
            <a:r>
              <a:rPr lang="en-US" altLang="zh-CN" i="1" dirty="0">
                <a:latin typeface="Times New Roman" panose="02020603050405020304" pitchFamily="18" charset="0"/>
              </a:rPr>
              <a:t>d</a:t>
            </a:r>
            <a:r>
              <a:rPr lang="en-US" altLang="zh-CN" baseline="-25000" dirty="0">
                <a:latin typeface="Times New Roman" panose="02020603050405020304" pitchFamily="18" charset="0"/>
              </a:rPr>
              <a:t>2</a:t>
            </a:r>
            <a:r>
              <a:rPr lang="zh-CN" altLang="en-US" dirty="0">
                <a:latin typeface="Times New Roman" pitchFamily="18" charset="0"/>
              </a:rPr>
              <a:t>，</a:t>
            </a:r>
            <a:r>
              <a:rPr lang="en-US" altLang="zh-CN" dirty="0">
                <a:latin typeface="Times New Roman" pitchFamily="18" charset="0"/>
              </a:rPr>
              <a:t>…</a:t>
            </a:r>
            <a:r>
              <a:rPr lang="zh-CN" altLang="en-US" dirty="0">
                <a:latin typeface="Times New Roman" pitchFamily="18" charset="0"/>
              </a:rPr>
              <a:t>，</a:t>
            </a:r>
            <a:r>
              <a:rPr lang="en-US" altLang="zh-CN" i="1" dirty="0" err="1">
                <a:latin typeface="Times New Roman" panose="02020603050405020304" pitchFamily="18" charset="0"/>
              </a:rPr>
              <a:t>d</a:t>
            </a:r>
            <a:r>
              <a:rPr lang="en-US" altLang="zh-CN" i="1" baseline="-25000" dirty="0" err="1">
                <a:latin typeface="Times New Roman" panose="02020603050405020304" pitchFamily="18" charset="0"/>
              </a:rPr>
              <a:t>K</a:t>
            </a:r>
            <a:r>
              <a:rPr lang="zh-CN" altLang="en-US" dirty="0">
                <a:latin typeface="Times New Roman" pitchFamily="18" charset="0"/>
              </a:rPr>
              <a:t>被选为中心点，记</a:t>
            </a:r>
            <a:r>
              <a:rPr lang="en-US" altLang="zh-CN" i="1" dirty="0" err="1">
                <a:latin typeface="Times New Roman" panose="02020603050405020304" pitchFamily="18" charset="0"/>
              </a:rPr>
              <a:t>c</a:t>
            </a:r>
            <a:r>
              <a:rPr lang="en-US" altLang="zh-CN" i="1" baseline="-25000" dirty="0" err="1">
                <a:latin typeface="Times New Roman" panose="02020603050405020304" pitchFamily="18" charset="0"/>
              </a:rPr>
              <a:t>k</a:t>
            </a:r>
            <a:r>
              <a:rPr lang="en-US" altLang="zh-CN" dirty="0">
                <a:latin typeface="Times New Roman" panose="02020603050405020304" pitchFamily="18" charset="0"/>
              </a:rPr>
              <a:t> = {</a:t>
            </a:r>
            <a:r>
              <a:rPr lang="en-US" altLang="zh-CN" i="1" dirty="0" err="1">
                <a:latin typeface="Times New Roman" panose="02020603050405020304" pitchFamily="18" charset="0"/>
              </a:rPr>
              <a:t>d</a:t>
            </a:r>
            <a:r>
              <a:rPr lang="en-US" altLang="zh-CN" i="1" baseline="-25000" dirty="0" err="1">
                <a:latin typeface="Times New Roman" panose="02020603050405020304" pitchFamily="18" charset="0"/>
              </a:rPr>
              <a:t>k</a:t>
            </a:r>
            <a:r>
              <a:rPr lang="en-US" altLang="zh-CN" dirty="0">
                <a:latin typeface="Times New Roman" panose="02020603050405020304" pitchFamily="18" charset="0"/>
              </a:rPr>
              <a:t>}</a:t>
            </a:r>
            <a:r>
              <a:rPr lang="zh-CN" altLang="en-US" dirty="0">
                <a:latin typeface="Times New Roman" pitchFamily="18" charset="0"/>
              </a:rPr>
              <a:t>，</a:t>
            </a:r>
            <a:r>
              <a:rPr lang="en-US" altLang="zh-CN" dirty="0">
                <a:latin typeface="Times New Roman" panose="02020603050405020304" pitchFamily="18" charset="0"/>
              </a:rPr>
              <a:t>1 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  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。</a:t>
            </a:r>
          </a:p>
          <a:p>
            <a:pPr marL="533400" indent="-533400" algn="just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把文档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归为与它相似度最大的簇，即</a:t>
            </a:r>
            <a:r>
              <a:rPr lang="en-US" altLang="zh-CN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en-US" altLang="zh-CN" dirty="0" err="1">
                <a:latin typeface="Times New Roman" panose="02020603050405020304" pitchFamily="18" charset="0"/>
                <a:sym typeface="Symbol" panose="05050102010706020507" pitchFamily="18" charset="2"/>
              </a:rPr>
              <a:t></a:t>
            </a:r>
            <a:r>
              <a:rPr lang="en-US" altLang="zh-CN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，如果</a:t>
            </a:r>
            <a:r>
              <a:rPr lang="en-US" altLang="zh-CN" dirty="0" err="1">
                <a:latin typeface="Times New Roman" panose="02020603050405020304" pitchFamily="18" charset="0"/>
                <a:sym typeface="Symbol" panose="05050102010706020507" pitchFamily="18" charset="2"/>
              </a:rPr>
              <a:t>sim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j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) &gt; </a:t>
            </a:r>
            <a:r>
              <a:rPr lang="en-US" altLang="zh-CN" dirty="0" err="1">
                <a:latin typeface="Times New Roman" panose="02020603050405020304" pitchFamily="18" charset="0"/>
                <a:sym typeface="Symbol" panose="05050102010706020507" pitchFamily="18" charset="2"/>
              </a:rPr>
              <a:t>sim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(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d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, 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i="1" baseline="-25000" dirty="0">
                <a:latin typeface="Times New Roman" panose="02020603050405020304" pitchFamily="18" charset="0"/>
                <a:sym typeface="Symbol" panose="05050102010706020507" pitchFamily="18" charset="2"/>
              </a:rPr>
              <a:t>l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)</a:t>
            </a: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，</a:t>
            </a:r>
            <a:r>
              <a:rPr lang="en-US" altLang="zh-CN" dirty="0">
                <a:latin typeface="Times New Roman" pitchFamily="18" charset="0"/>
                <a:sym typeface="Symbol" panose="05050102010706020507" pitchFamily="18" charset="2"/>
              </a:rPr>
              <a:t>1  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j  l 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en-US" dirty="0">
                <a:latin typeface="Times New Roman" panose="02020603050405020304" pitchFamily="18" charset="0"/>
                <a:sym typeface="Symbol" panose="05050102010706020507" pitchFamily="18" charset="2"/>
              </a:rPr>
              <a:t>。</a:t>
            </a:r>
          </a:p>
          <a:p>
            <a:pPr marL="533400" indent="-533400" algn="just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Times New Roman" panose="02020603050405020304" pitchFamily="18" charset="0"/>
                <a:sym typeface="Symbol" panose="05050102010706020507" pitchFamily="18" charset="2"/>
              </a:rPr>
              <a:t>对于每个</a:t>
            </a:r>
            <a:r>
              <a:rPr lang="en-US" altLang="zh-CN" i="1" dirty="0" err="1">
                <a:latin typeface="Times New Roman" panose="02020603050405020304" pitchFamily="18" charset="0"/>
                <a:sym typeface="Symbol" panose="05050102010706020507" pitchFamily="18" charset="2"/>
              </a:rPr>
              <a:t>c</a:t>
            </a:r>
            <a:r>
              <a:rPr lang="en-US" altLang="zh-CN" i="1" baseline="-25000" dirty="0" err="1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en-US" dirty="0">
                <a:latin typeface="Times New Roman" panose="02020603050405020304" pitchFamily="18" charset="0"/>
                <a:sym typeface="Symbol" panose="05050102010706020507" pitchFamily="18" charset="2"/>
              </a:rPr>
              <a:t>， </a:t>
            </a:r>
            <a:r>
              <a:rPr lang="en-US" altLang="zh-CN" dirty="0">
                <a:latin typeface="Times New Roman" panose="02020603050405020304" pitchFamily="18" charset="0"/>
              </a:rPr>
              <a:t>1 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 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en-US" altLang="zh-CN" dirty="0">
                <a:latin typeface="Times New Roman" panose="02020603050405020304" pitchFamily="18" charset="0"/>
                <a:sym typeface="Symbol" panose="05050102010706020507" pitchFamily="18" charset="2"/>
              </a:rPr>
              <a:t>  </a:t>
            </a:r>
            <a:r>
              <a:rPr lang="en-US" altLang="zh-CN" i="1" dirty="0">
                <a:latin typeface="Times New Roman" panose="02020603050405020304" pitchFamily="18" charset="0"/>
                <a:sym typeface="Symbol" panose="05050102010706020507" pitchFamily="18" charset="2"/>
              </a:rPr>
              <a:t>K</a:t>
            </a: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，重新计算其簇中心。</a:t>
            </a:r>
          </a:p>
          <a:p>
            <a:pPr marL="533400" indent="-533400" algn="just">
              <a:lnSpc>
                <a:spcPct val="110000"/>
              </a:lnSpc>
              <a:buFont typeface="Wingdings" panose="05000000000000000000" pitchFamily="2" charset="2"/>
              <a:buAutoNum type="arabicPeriod"/>
            </a:pP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重复步骤</a:t>
            </a:r>
            <a:r>
              <a:rPr lang="en-US" altLang="zh-CN" dirty="0">
                <a:latin typeface="Times New Roman" pitchFamily="18" charset="0"/>
                <a:sym typeface="Symbol" panose="05050102010706020507" pitchFamily="18" charset="2"/>
              </a:rPr>
              <a:t>2</a:t>
            </a: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和</a:t>
            </a:r>
            <a:r>
              <a:rPr lang="en-US" altLang="zh-CN" dirty="0">
                <a:latin typeface="Times New Roman" pitchFamily="18" charset="0"/>
                <a:sym typeface="Symbol" panose="05050102010706020507" pitchFamily="18" charset="2"/>
              </a:rPr>
              <a:t>3</a:t>
            </a:r>
            <a:r>
              <a:rPr lang="zh-CN" altLang="en-US" dirty="0">
                <a:latin typeface="Times New Roman" pitchFamily="18" charset="0"/>
                <a:sym typeface="Symbol" panose="05050102010706020507" pitchFamily="18" charset="2"/>
              </a:rPr>
              <a:t>，直到所有的簇中心点不发生改变（变化不显著）或满足一定的迭代次数。</a:t>
            </a:r>
          </a:p>
        </p:txBody>
      </p:sp>
      <p:grpSp>
        <p:nvGrpSpPr>
          <p:cNvPr id="890884" name="Group 4"/>
          <p:cNvGrpSpPr>
            <a:grpSpLocks/>
          </p:cNvGrpSpPr>
          <p:nvPr/>
        </p:nvGrpSpPr>
        <p:grpSpPr bwMode="auto">
          <a:xfrm>
            <a:off x="1295836" y="4840288"/>
            <a:ext cx="9447570" cy="1789112"/>
            <a:chOff x="576" y="2927"/>
            <a:chExt cx="4464" cy="1127"/>
          </a:xfrm>
        </p:grpSpPr>
        <p:pic>
          <p:nvPicPr>
            <p:cNvPr id="890885" name="Picture 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2927"/>
              <a:ext cx="990" cy="6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9088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00" y="2927"/>
              <a:ext cx="996" cy="63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90887" name="Text Box 7"/>
            <p:cNvSpPr txBox="1">
              <a:spLocks noChangeArrowheads="1"/>
            </p:cNvSpPr>
            <p:nvPr/>
          </p:nvSpPr>
          <p:spPr bwMode="auto">
            <a:xfrm>
              <a:off x="576" y="3647"/>
              <a:ext cx="1786" cy="40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0" dirty="0">
                  <a:latin typeface="楷体_GB2312" pitchFamily="49" charset="-122"/>
                  <a:ea typeface="楷体_GB2312" pitchFamily="49" charset="-122"/>
                </a:rPr>
                <a:t>初始时选定数据点（文档向量）作为簇中心点时聚类的结果</a:t>
              </a:r>
            </a:p>
          </p:txBody>
        </p:sp>
        <p:sp>
          <p:nvSpPr>
            <p:cNvPr id="890888" name="Text Box 8"/>
            <p:cNvSpPr txBox="1">
              <a:spLocks noChangeArrowheads="1"/>
            </p:cNvSpPr>
            <p:nvPr/>
          </p:nvSpPr>
          <p:spPr bwMode="auto">
            <a:xfrm>
              <a:off x="3302" y="3647"/>
              <a:ext cx="1738" cy="4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zh-CN" altLang="en-US" b="0">
                  <a:latin typeface="楷体_GB2312" pitchFamily="49" charset="-122"/>
                  <a:ea typeface="楷体_GB2312" pitchFamily="49" charset="-122"/>
                </a:rPr>
                <a:t>重新计算簇中心点后，对文档再次聚类时的结果。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7470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i="1">
                <a:latin typeface="微软雅黑" panose="020B0503020204020204" pitchFamily="34" charset="-122"/>
                <a:ea typeface="微软雅黑" panose="020B0503020204020204" pitchFamily="34" charset="-122"/>
              </a:rPr>
              <a:t>K</a:t>
            </a:r>
            <a:r>
              <a:rPr lang="en-US" altLang="zh-CN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-Means</a:t>
            </a:r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算法：实例</a:t>
            </a:r>
          </a:p>
        </p:txBody>
      </p:sp>
      <p:pic>
        <p:nvPicPr>
          <p:cNvPr id="8919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108" y="1447800"/>
            <a:ext cx="10666611" cy="49101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9661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>
                <a:latin typeface="微软雅黑" panose="020B0503020204020204" pitchFamily="34" charset="-122"/>
                <a:ea typeface="微软雅黑" panose="020B0503020204020204" pitchFamily="34" charset="-122"/>
              </a:rPr>
              <a:t>初始簇中心点的选取</a:t>
            </a:r>
          </a:p>
        </p:txBody>
      </p:sp>
      <p:sp>
        <p:nvSpPr>
          <p:cNvPr id="892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初始簇中心的选取影响最后的聚类分析结果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如果初始点选择不好，可能导致不能收敛，或收敛到非最优簇结构</a:t>
            </a:r>
          </a:p>
          <a:p>
            <a:pPr algn="just"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解决方案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多次试验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启发式</a:t>
            </a:r>
          </a:p>
          <a:p>
            <a:pPr lvl="1" algn="just">
              <a:lnSpc>
                <a:spcPct val="125000"/>
              </a:lnSpc>
            </a:pPr>
            <a:r>
              <a:rPr lang="zh-CN" altLang="en-US" sz="2800" dirty="0">
                <a:latin typeface="Times New Roman" pitchFamily="18" charset="0"/>
              </a:rPr>
              <a:t>利用其他聚类分析的结果</a:t>
            </a:r>
          </a:p>
        </p:txBody>
      </p:sp>
    </p:spTree>
    <p:extLst>
      <p:ext uri="{BB962C8B-B14F-4D97-AF65-F5344CB8AC3E}">
        <p14:creationId xmlns:p14="http://schemas.microsoft.com/office/powerpoint/2010/main" val="151045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9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第四章：文本聚类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引言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案例</a:t>
            </a:r>
            <a:r>
              <a:rPr lang="zh-CN" altLang="en-US" sz="3200" dirty="0">
                <a:latin typeface="Times New Roman" pitchFamily="18" charset="0"/>
              </a:rPr>
              <a:t>：产品评论情感分析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聚类性能评价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361652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89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89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F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893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AP</a:t>
            </a:r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聚类算法（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94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en-US" altLang="zh-CN" sz="3200" dirty="0">
                <a:latin typeface="Times New Roman" panose="02020603050405020304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（</a:t>
            </a:r>
            <a:r>
              <a:rPr lang="en-US" altLang="zh-CN" sz="3200" dirty="0">
                <a:latin typeface="Times New Roman" panose="02020603050405020304" pitchFamily="18" charset="0"/>
              </a:rPr>
              <a:t>Affinity Propagation</a:t>
            </a:r>
            <a:r>
              <a:rPr lang="zh-CN" altLang="en-US" sz="3200" dirty="0">
                <a:latin typeface="Times New Roman" pitchFamily="18" charset="0"/>
              </a:rPr>
              <a:t>）聚类是</a:t>
            </a:r>
            <a:r>
              <a:rPr lang="en-US" altLang="zh-CN" sz="3200" dirty="0">
                <a:latin typeface="Times New Roman" panose="02020603050405020304" pitchFamily="18" charset="0"/>
              </a:rPr>
              <a:t>2007</a:t>
            </a:r>
            <a:r>
              <a:rPr lang="zh-CN" altLang="en-US" sz="3200" dirty="0">
                <a:latin typeface="Times New Roman" pitchFamily="18" charset="0"/>
              </a:rPr>
              <a:t>年</a:t>
            </a:r>
            <a:r>
              <a:rPr lang="en-US" altLang="zh-CN" sz="3200" dirty="0">
                <a:latin typeface="Times New Roman" panose="02020603050405020304" pitchFamily="18" charset="0"/>
              </a:rPr>
              <a:t>Science</a:t>
            </a:r>
            <a:r>
              <a:rPr lang="zh-CN" altLang="en-US" sz="3200" dirty="0">
                <a:latin typeface="Times New Roman" pitchFamily="18" charset="0"/>
              </a:rPr>
              <a:t>杂志上提出的一种聚类算法</a:t>
            </a:r>
          </a:p>
          <a:p>
            <a:pPr algn="just"/>
            <a:r>
              <a:rPr lang="zh-CN" altLang="en-US" sz="3200" dirty="0">
                <a:latin typeface="Times New Roman" pitchFamily="18" charset="0"/>
              </a:rPr>
              <a:t>根据</a:t>
            </a:r>
            <a:r>
              <a:rPr lang="en-US" altLang="zh-CN" sz="3200" i="1" dirty="0">
                <a:latin typeface="Times New Roman" panose="02020603050405020304" pitchFamily="18" charset="0"/>
              </a:rPr>
              <a:t>N</a:t>
            </a:r>
            <a:r>
              <a:rPr lang="zh-CN" altLang="en-US" sz="3200" dirty="0">
                <a:latin typeface="Times New Roman" pitchFamily="18" charset="0"/>
              </a:rPr>
              <a:t>个对象之间的相似度进行聚类，这些相似度可以是对称的，也可以是不对称的，这些相似度组成</a:t>
            </a:r>
            <a:r>
              <a:rPr lang="en-US" altLang="zh-CN" sz="3200" i="1" dirty="0">
                <a:latin typeface="Times New Roman" panose="02020603050405020304" pitchFamily="18" charset="0"/>
              </a:rPr>
              <a:t>N</a:t>
            </a:r>
            <a:r>
              <a:rPr lang="en-US" altLang="zh-CN" sz="3200" dirty="0">
                <a:latin typeface="Times New Roman" panose="02020603050405020304" pitchFamily="18" charset="0"/>
                <a:sym typeface="Symbol" panose="05050102010706020507" pitchFamily="18" charset="2"/>
              </a:rPr>
              <a:t>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N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的相似度矩阵</a:t>
            </a:r>
            <a:r>
              <a:rPr lang="en-US" altLang="zh-CN" sz="3200" i="1" dirty="0">
                <a:latin typeface="Times New Roman" panose="02020603050405020304" pitchFamily="18" charset="0"/>
                <a:sym typeface="Symbol" panose="05050102010706020507" pitchFamily="18" charset="2"/>
              </a:rPr>
              <a:t>S</a:t>
            </a:r>
            <a:r>
              <a:rPr lang="zh-CN" altLang="en-US" sz="3200" dirty="0">
                <a:latin typeface="Times New Roman" pitchFamily="18" charset="0"/>
                <a:sym typeface="Symbol" panose="05050102010706020507" pitchFamily="18" charset="2"/>
              </a:rPr>
              <a:t>。</a:t>
            </a:r>
          </a:p>
          <a:p>
            <a:pPr algn="just"/>
            <a:r>
              <a:rPr lang="en-US" altLang="zh-CN" sz="3200" dirty="0">
                <a:latin typeface="Times New Roman" panose="02020603050405020304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算法不需要事先指定簇的数目，它将所有的对象作为潜在的簇中心，称之为</a:t>
            </a:r>
            <a:r>
              <a:rPr lang="en-US" altLang="zh-CN" sz="3200" dirty="0">
                <a:latin typeface="Times New Roman" panose="02020603050405020304" pitchFamily="18" charset="0"/>
              </a:rPr>
              <a:t>exemplar</a:t>
            </a:r>
            <a:r>
              <a:rPr lang="zh-CN" altLang="en-US" sz="3200" dirty="0">
                <a:latin typeface="Times New Roman" pitchFamily="18" charset="0"/>
              </a:rPr>
              <a:t>。</a:t>
            </a:r>
          </a:p>
          <a:p>
            <a:pPr algn="just"/>
            <a:r>
              <a:rPr lang="zh-CN" altLang="en-US" sz="3200" dirty="0">
                <a:latin typeface="Times New Roman" pitchFamily="18" charset="0"/>
              </a:rPr>
              <a:t>以</a:t>
            </a:r>
            <a:r>
              <a:rPr lang="en-US" altLang="zh-CN" sz="3200" i="1" dirty="0">
                <a:latin typeface="Times New Roman" panose="02020603050405020304" pitchFamily="18" charset="0"/>
              </a:rPr>
              <a:t>S</a:t>
            </a:r>
            <a:r>
              <a:rPr lang="zh-CN" altLang="en-US" sz="3200" dirty="0">
                <a:latin typeface="Times New Roman" pitchFamily="18" charset="0"/>
              </a:rPr>
              <a:t>矩阵对角线上的数值</a:t>
            </a:r>
            <a:r>
              <a:rPr lang="en-US" altLang="zh-CN" sz="3200" i="1" dirty="0" err="1">
                <a:latin typeface="Times New Roman" panose="02020603050405020304" pitchFamily="18" charset="0"/>
              </a:rPr>
              <a:t>s</a:t>
            </a:r>
            <a:r>
              <a:rPr lang="en-US" altLang="zh-CN" sz="3200" i="1" baseline="-25000" dirty="0" err="1">
                <a:latin typeface="Times New Roman" panose="02020603050405020304" pitchFamily="18" charset="0"/>
              </a:rPr>
              <a:t>k</a:t>
            </a:r>
            <a:r>
              <a:rPr lang="en-US" altLang="zh-CN" sz="3200" baseline="-25000" dirty="0" err="1">
                <a:latin typeface="Times New Roman" panose="02020603050405020304" pitchFamily="18" charset="0"/>
              </a:rPr>
              <a:t>,</a:t>
            </a:r>
            <a:r>
              <a:rPr lang="en-US" altLang="zh-CN" sz="3200" i="1" baseline="-25000" dirty="0" err="1">
                <a:latin typeface="Times New Roman" panose="02020603050405020304" pitchFamily="18" charset="0"/>
              </a:rPr>
              <a:t>k</a:t>
            </a:r>
            <a:r>
              <a:rPr lang="zh-CN" altLang="en-US" sz="3200" dirty="0">
                <a:latin typeface="Times New Roman" pitchFamily="18" charset="0"/>
              </a:rPr>
              <a:t>作为对象</a:t>
            </a:r>
            <a:r>
              <a:rPr lang="en-US" altLang="zh-CN" sz="3200" i="1" dirty="0">
                <a:latin typeface="Times New Roman" panose="02020603050405020304" pitchFamily="18" charset="0"/>
              </a:rPr>
              <a:t>k</a:t>
            </a:r>
            <a:r>
              <a:rPr lang="zh-CN" altLang="en-US" sz="3200" dirty="0">
                <a:latin typeface="Times New Roman" pitchFamily="18" charset="0"/>
              </a:rPr>
              <a:t>能否成为簇中心的评判标准。这个值越大，成为簇中心的可能也就越大。</a:t>
            </a:r>
          </a:p>
        </p:txBody>
      </p:sp>
      <p:sp>
        <p:nvSpPr>
          <p:cNvPr id="894980" name="Text Box 4"/>
          <p:cNvSpPr txBox="1">
            <a:spLocks noChangeArrowheads="1"/>
          </p:cNvSpPr>
          <p:nvPr/>
        </p:nvSpPr>
        <p:spPr bwMode="auto">
          <a:xfrm>
            <a:off x="406347" y="6019800"/>
            <a:ext cx="11479306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◆</a:t>
            </a:r>
            <a:r>
              <a:rPr lang="en-US" altLang="zh-CN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Brendan J. Frey and Delbert </a:t>
            </a:r>
            <a:r>
              <a:rPr lang="en-US" altLang="zh-CN" sz="2000" b="0" dirty="0" err="1">
                <a:latin typeface="宋体" panose="02010600030101010101" pitchFamily="2" charset="-122"/>
                <a:ea typeface="宋体" panose="02010600030101010101" pitchFamily="2" charset="-122"/>
              </a:rPr>
              <a:t>Dueck</a:t>
            </a:r>
            <a:r>
              <a:rPr lang="en-US" altLang="zh-CN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, 2007. Clustering by Passing Message between Data Points. </a:t>
            </a:r>
            <a:r>
              <a:rPr lang="en-US" altLang="zh-CN" sz="2000" b="0" i="1" dirty="0">
                <a:latin typeface="宋体" panose="02010600030101010101" pitchFamily="2" charset="-122"/>
                <a:ea typeface="宋体" panose="02010600030101010101" pitchFamily="2" charset="-122"/>
              </a:rPr>
              <a:t>Science</a:t>
            </a:r>
            <a:r>
              <a:rPr lang="en-US" altLang="zh-CN" sz="2000" b="0" dirty="0">
                <a:latin typeface="宋体" panose="02010600030101010101" pitchFamily="2" charset="-122"/>
                <a:ea typeface="宋体" panose="02010600030101010101" pitchFamily="2" charset="-122"/>
              </a:rPr>
              <a:t>, Vol. 315, pp. 972-976.  </a:t>
            </a:r>
          </a:p>
        </p:txBody>
      </p:sp>
    </p:spTree>
    <p:extLst>
      <p:ext uri="{BB962C8B-B14F-4D97-AF65-F5344CB8AC3E}">
        <p14:creationId xmlns:p14="http://schemas.microsoft.com/office/powerpoint/2010/main" val="129728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聚类算法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2/3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137" y="1150134"/>
            <a:ext cx="9752350" cy="5486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13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AP</a:t>
            </a:r>
            <a:r>
              <a:rPr lang="zh-CN" altLang="en-US" dirty="0" smtClean="0"/>
              <a:t>聚类代码</a:t>
            </a:r>
            <a:endParaRPr lang="zh-CN" altLang="en-US" dirty="0"/>
          </a:p>
        </p:txBody>
      </p:sp>
      <p:pic>
        <p:nvPicPr>
          <p:cNvPr id="337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409" y="750424"/>
            <a:ext cx="8783595" cy="6096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7906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相似度计算：余弦相似度（</a:t>
            </a:r>
            <a:r>
              <a:rPr lang="en-US" altLang="zh-CN" dirty="0" smtClean="0"/>
              <a:t>1/2</a:t>
            </a:r>
            <a:r>
              <a:rPr lang="zh-CN" altLang="en-US" dirty="0" smtClean="0"/>
              <a:t>）</a:t>
            </a:r>
            <a:endParaRPr lang="zh-CN" altLang="en-US" dirty="0"/>
          </a:p>
        </p:txBody>
      </p:sp>
      <p:pic>
        <p:nvPicPr>
          <p:cNvPr id="296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424" y="1137994"/>
            <a:ext cx="10775565" cy="5720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181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相似度计算：余弦相似度</a:t>
            </a:r>
            <a:r>
              <a:rPr lang="zh-CN" altLang="en-US" dirty="0" smtClean="0"/>
              <a:t>（</a:t>
            </a:r>
            <a:r>
              <a:rPr lang="en-US" altLang="zh-CN" dirty="0" smtClean="0"/>
              <a:t>2/2</a:t>
            </a:r>
            <a:r>
              <a:rPr lang="zh-CN" altLang="en-US" dirty="0"/>
              <a:t>）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206" y="1143000"/>
            <a:ext cx="9144000" cy="568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8105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相似度计算：</a:t>
            </a:r>
            <a:r>
              <a:rPr lang="en-US" altLang="zh-CN" dirty="0" err="1" smtClean="0"/>
              <a:t>Jaccard</a:t>
            </a:r>
            <a:r>
              <a:rPr lang="zh-CN" altLang="en-US" dirty="0" smtClean="0"/>
              <a:t>相似度</a:t>
            </a:r>
            <a:endParaRPr lang="zh-CN" alt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4" y="1694899"/>
            <a:ext cx="12142084" cy="44773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46182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第四章：文本聚类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引言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案例</a:t>
            </a:r>
            <a:r>
              <a:rPr lang="zh-CN" altLang="en-US" sz="3200" dirty="0">
                <a:latin typeface="Times New Roman" pitchFamily="18" charset="0"/>
              </a:rPr>
              <a:t>：产品评论情感</a:t>
            </a:r>
            <a:r>
              <a:rPr lang="zh-CN" altLang="en-US" sz="3200" dirty="0" smtClean="0">
                <a:latin typeface="Times New Roman" pitchFamily="18" charset="0"/>
              </a:rPr>
              <a:t>分析</a:t>
            </a:r>
            <a:endParaRPr lang="zh-CN" altLang="en-US" sz="320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聚类性能评价</a:t>
            </a:r>
            <a:endParaRPr lang="zh-CN" altLang="en-US" sz="320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1308030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909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1" y="171451"/>
            <a:ext cx="10260264" cy="487363"/>
          </a:xfrm>
        </p:spPr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案例：产品评论情感分析（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8338204"/>
              </p:ext>
            </p:extLst>
          </p:nvPr>
        </p:nvGraphicFramePr>
        <p:xfrm>
          <a:off x="1523802" y="1143000"/>
          <a:ext cx="10361852" cy="5251268"/>
        </p:xfrm>
        <a:graphic>
          <a:graphicData uri="http://schemas.openxmlformats.org/drawingml/2006/table">
            <a:tbl>
              <a:tblPr/>
              <a:tblGrid>
                <a:gridCol w="5180926"/>
                <a:gridCol w="5180926"/>
              </a:tblGrid>
              <a:tr h="37664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Electronics</a:t>
                      </a: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Video Games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24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(1)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Compact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; easy to operate; very </a:t>
                      </a:r>
                      <a:r>
                        <a:rPr kumimoji="0" lang="en-US" altLang="zh-CN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good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picture quality; looks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!</a:t>
                      </a:r>
                    </a:p>
                  </a:txBody>
                  <a:tcPr marL="182856" marR="182856" marT="137160" marB="1371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(2) A very </a:t>
                      </a:r>
                      <a:r>
                        <a:rPr kumimoji="0" lang="en-US" altLang="zh-CN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good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game! It is action packed and full of </a:t>
                      </a:r>
                      <a:r>
                        <a:rPr kumimoji="0" lang="en-US" altLang="zh-CN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excitement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 I am very much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hooked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on this game.</a:t>
                      </a:r>
                    </a:p>
                  </a:txBody>
                  <a:tcPr marL="182856" marR="182856" marT="137160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8322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(3) I purchased this unit from Circuit City and I was very </a:t>
                      </a:r>
                      <a:r>
                        <a:rPr kumimoji="0" lang="en-US" altLang="zh-CN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excited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about the quality of the picture. It is really </a:t>
                      </a:r>
                      <a:r>
                        <a:rPr kumimoji="0" lang="en-US" altLang="zh-CN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nice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and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</a:t>
                      </a:r>
                    </a:p>
                  </a:txBody>
                  <a:tcPr marL="182856" marR="182856" marT="137160" marB="1371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(4) Very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realistic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shooting action and </a:t>
                      </a:r>
                      <a:r>
                        <a:rPr kumimoji="0" lang="en-US" altLang="zh-CN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good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plots. We played this and were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hooked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</a:t>
                      </a:r>
                    </a:p>
                  </a:txBody>
                  <a:tcPr marL="182856" marR="182856" marT="137160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6739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(5) It is also quite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blurry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in very dark settings. I will </a:t>
                      </a:r>
                      <a:r>
                        <a:rPr kumimoji="0" lang="en-US" altLang="zh-CN" sz="2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never_buy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HP again.</a:t>
                      </a:r>
                    </a:p>
                  </a:txBody>
                  <a:tcPr marL="182856" marR="182856" marT="137160" marB="13716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(6) The game is so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boring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 I am extremely </a:t>
                      </a:r>
                      <a:r>
                        <a:rPr kumimoji="0" lang="en-US" altLang="zh-CN" sz="2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unhappy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and will probably </a:t>
                      </a:r>
                      <a:r>
                        <a:rPr kumimoji="0" lang="en-US" altLang="zh-CN" sz="22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never_buy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</a:t>
                      </a:r>
                      <a:r>
                        <a:rPr kumimoji="0" lang="en-US" altLang="zh-CN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UbiSoft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again.</a:t>
                      </a:r>
                    </a:p>
                  </a:txBody>
                  <a:tcPr marL="182856" marR="182856" marT="137160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61" y="2032000"/>
            <a:ext cx="105608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761" y="4840288"/>
            <a:ext cx="1064545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761" y="3471863"/>
            <a:ext cx="105608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6663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1" y="171451"/>
            <a:ext cx="10463438" cy="487363"/>
          </a:xfrm>
        </p:spPr>
        <p:txBody>
          <a:bodyPr/>
          <a:lstStyle/>
          <a:p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案例：产品评论情感分析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2/3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/>
          </a:p>
        </p:txBody>
      </p:sp>
      <p:sp>
        <p:nvSpPr>
          <p:cNvPr id="5" name="Notched Right Arrow 3"/>
          <p:cNvSpPr/>
          <p:nvPr/>
        </p:nvSpPr>
        <p:spPr>
          <a:xfrm rot="5400000">
            <a:off x="6872679" y="3928319"/>
            <a:ext cx="563563" cy="768251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aphicFrame>
        <p:nvGraphicFramePr>
          <p:cNvPr id="6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7849010"/>
              </p:ext>
            </p:extLst>
          </p:nvPr>
        </p:nvGraphicFramePr>
        <p:xfrm>
          <a:off x="2605277" y="1143001"/>
          <a:ext cx="9077203" cy="1744663"/>
        </p:xfrm>
        <a:graphic>
          <a:graphicData uri="http://schemas.openxmlformats.org/drawingml/2006/table">
            <a:tbl>
              <a:tblPr/>
              <a:tblGrid>
                <a:gridCol w="916838"/>
                <a:gridCol w="1610798"/>
                <a:gridCol w="1147315"/>
                <a:gridCol w="1268883"/>
                <a:gridCol w="1377790"/>
                <a:gridCol w="1491762"/>
                <a:gridCol w="1263817"/>
              </a:tblGrid>
              <a:tr h="4725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compact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blurry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hooked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realistic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boring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</a:tr>
              <a:tr h="42547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3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333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7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78297360"/>
              </p:ext>
            </p:extLst>
          </p:nvPr>
        </p:nvGraphicFramePr>
        <p:xfrm>
          <a:off x="3316384" y="3497263"/>
          <a:ext cx="7966096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12" name="Equation" r:id="rId3" imgW="2730500" imgH="228600" progId="">
                  <p:embed/>
                </p:oleObj>
              </mc:Choice>
              <mc:Fallback>
                <p:oleObj name="Equation" r:id="rId3" imgW="27305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16384" y="3497263"/>
                        <a:ext cx="7966096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5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7869" y="2079307"/>
            <a:ext cx="37883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97869" y="1698625"/>
            <a:ext cx="37883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53"/>
          <p:cNvSpPr>
            <a:spLocks noChangeAspect="1" noChangeArrowheads="1"/>
          </p:cNvSpPr>
          <p:nvPr/>
        </p:nvSpPr>
        <p:spPr bwMode="auto">
          <a:xfrm>
            <a:off x="3219031" y="3497263"/>
            <a:ext cx="8158689" cy="504825"/>
          </a:xfrm>
          <a:prstGeom prst="rect">
            <a:avLst/>
          </a:prstGeom>
          <a:noFill/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defTabSz="449263" eaLnBrk="0" hangingPunct="0">
              <a:buClr>
                <a:srgbClr val="330066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altLang="zh-CN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  <a:cs typeface="Arial" charset="0"/>
              </a:rPr>
              <a:t> </a:t>
            </a: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  <a:cs typeface="Arial" charset="0"/>
              </a:rPr>
              <a:t> </a:t>
            </a:r>
          </a:p>
        </p:txBody>
      </p:sp>
      <p:graphicFrame>
        <p:nvGraphicFramePr>
          <p:cNvPr id="11" name="Group 5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671921"/>
              </p:ext>
            </p:extLst>
          </p:nvPr>
        </p:nvGraphicFramePr>
        <p:xfrm>
          <a:off x="2694165" y="4687887"/>
          <a:ext cx="8988314" cy="1712912"/>
        </p:xfrm>
        <a:graphic>
          <a:graphicData uri="http://schemas.openxmlformats.org/drawingml/2006/table">
            <a:tbl>
              <a:tblPr/>
              <a:tblGrid>
                <a:gridCol w="899079"/>
                <a:gridCol w="1572770"/>
                <a:gridCol w="1124468"/>
                <a:gridCol w="1233447"/>
                <a:gridCol w="1349856"/>
                <a:gridCol w="1642121"/>
                <a:gridCol w="1166573"/>
              </a:tblGrid>
              <a:tr h="428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compact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blurry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hooked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realistic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boring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4">
                        <a:lumMod val="75000"/>
                        <a:lumOff val="25000"/>
                      </a:schemeClr>
                    </a:solidFill>
                  </a:tcPr>
                </a:tc>
              </a:tr>
              <a:tr h="428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22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2" name="Picture 10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86758" y="5203825"/>
            <a:ext cx="37883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0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86758" y="5584507"/>
            <a:ext cx="37883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0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86758" y="6000750"/>
            <a:ext cx="383066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10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97870" y="2495550"/>
            <a:ext cx="383066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109" descr="MCj03191160000[1]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70335" y="4030663"/>
            <a:ext cx="711107" cy="60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Notched Right Arrow 16"/>
          <p:cNvSpPr/>
          <p:nvPr/>
        </p:nvSpPr>
        <p:spPr>
          <a:xfrm rot="5400000">
            <a:off x="6872679" y="2785319"/>
            <a:ext cx="563563" cy="768251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397882" y="1647825"/>
            <a:ext cx="1919566" cy="40005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Electronics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6825" y="4818064"/>
            <a:ext cx="2112158" cy="401637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Video Game</a:t>
            </a:r>
            <a:endParaRPr lang="zh-CN" altLang="en-US" sz="2000" b="1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20" name="Text Box 77"/>
          <p:cNvSpPr txBox="1">
            <a:spLocks noChangeArrowheads="1"/>
          </p:cNvSpPr>
          <p:nvPr/>
        </p:nvSpPr>
        <p:spPr bwMode="auto">
          <a:xfrm>
            <a:off x="7684616" y="3044826"/>
            <a:ext cx="1439146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000" b="1" dirty="0" smtClean="0">
                <a:latin typeface="Times New Roman" pitchFamily="18" charset="0"/>
                <a:cs typeface="Arial" charset="0"/>
              </a:rPr>
              <a:t>训练</a:t>
            </a:r>
            <a:endParaRPr lang="en-US" altLang="zh-CN" sz="2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1" name="Text Box 77"/>
          <p:cNvSpPr txBox="1">
            <a:spLocks noChangeArrowheads="1"/>
          </p:cNvSpPr>
          <p:nvPr/>
        </p:nvSpPr>
        <p:spPr bwMode="auto">
          <a:xfrm>
            <a:off x="7684616" y="4187826"/>
            <a:ext cx="1439146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000" b="1" dirty="0" smtClean="0">
                <a:latin typeface="Times New Roman" pitchFamily="18" charset="0"/>
                <a:cs typeface="Arial" charset="0"/>
              </a:rPr>
              <a:t>预测</a:t>
            </a:r>
            <a:endParaRPr lang="en-US" altLang="zh-CN" sz="2000" b="1" dirty="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119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219041" y="171451"/>
            <a:ext cx="10326413" cy="487363"/>
          </a:xfrm>
        </p:spPr>
        <p:txBody>
          <a:bodyPr/>
          <a:lstStyle/>
          <a:p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案例：产品评论情感分析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3/3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8433646"/>
              </p:ext>
            </p:extLst>
          </p:nvPr>
        </p:nvGraphicFramePr>
        <p:xfrm>
          <a:off x="1625388" y="1143002"/>
          <a:ext cx="10361852" cy="5406253"/>
        </p:xfrm>
        <a:graphic>
          <a:graphicData uri="http://schemas.openxmlformats.org/drawingml/2006/table">
            <a:tbl>
              <a:tblPr/>
              <a:tblGrid>
                <a:gridCol w="5180926"/>
                <a:gridCol w="5180926"/>
              </a:tblGrid>
              <a:tr h="383041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Electronics</a:t>
                      </a:r>
                    </a:p>
                  </a:txBody>
                  <a:tcPr marL="60952" marR="609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Video Games</a:t>
                      </a:r>
                    </a:p>
                  </a:txBody>
                  <a:tcPr marL="60952" marR="609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21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(1)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Compact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; easy to operate; very </a:t>
                      </a:r>
                      <a:r>
                        <a:rPr kumimoji="0" lang="en-US" altLang="zh-CN" sz="2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good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picture quality; looks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!</a:t>
                      </a:r>
                    </a:p>
                  </a:txBody>
                  <a:tcPr marL="60952" marR="609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(2) A very </a:t>
                      </a:r>
                      <a:r>
                        <a:rPr kumimoji="0" lang="en-US" altLang="zh-CN" sz="2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good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game! It is action packed and full of </a:t>
                      </a:r>
                      <a:r>
                        <a:rPr kumimoji="0" lang="en-US" altLang="zh-CN" sz="2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excitement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 I am very much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hooked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on this game.</a:t>
                      </a:r>
                    </a:p>
                  </a:txBody>
                  <a:tcPr marL="60952" marR="609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15205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(3) I purchased this unit from Circuit City and I was very </a:t>
                      </a:r>
                      <a:r>
                        <a:rPr kumimoji="0" lang="en-US" altLang="zh-CN" sz="2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excited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about the quality of the picture. It is really </a:t>
                      </a:r>
                      <a:r>
                        <a:rPr kumimoji="0" lang="en-US" altLang="zh-CN" sz="2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nice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and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</a:t>
                      </a:r>
                    </a:p>
                  </a:txBody>
                  <a:tcPr marL="60952" marR="609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(4) Very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realistic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shooting action and </a:t>
                      </a:r>
                      <a:r>
                        <a:rPr kumimoji="0" lang="en-US" altLang="zh-CN" sz="22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  <a:cs typeface="+mn-cs"/>
                        </a:rPr>
                        <a:t>good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plots. We played this and were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99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hooked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</a:t>
                      </a:r>
                    </a:p>
                  </a:txBody>
                  <a:tcPr marL="60952" marR="609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2164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(5) It is also quite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blurry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in very dark settings. I will </a:t>
                      </a:r>
                      <a:r>
                        <a:rPr kumimoji="0" lang="en-US" altLang="zh-CN" sz="2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never_buy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HP again.</a:t>
                      </a:r>
                    </a:p>
                  </a:txBody>
                  <a:tcPr marL="60952" marR="60952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(6) The game is so </a:t>
                      </a:r>
                      <a:r>
                        <a:rPr kumimoji="0" lang="en-US" altLang="zh-CN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boring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. I am extremely </a:t>
                      </a:r>
                      <a:r>
                        <a:rPr kumimoji="0" lang="en-US" altLang="zh-CN" sz="22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unhappy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and will probably </a:t>
                      </a:r>
                      <a:r>
                        <a:rPr kumimoji="0" lang="en-US" altLang="zh-CN" sz="22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never_buy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</a:t>
                      </a:r>
                      <a:r>
                        <a:rPr kumimoji="0" lang="en-US" altLang="zh-CN" sz="2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UbiSoft</a:t>
                      </a:r>
                      <a:r>
                        <a:rPr kumimoji="0" lang="en-US" altLang="zh-CN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 again.</a:t>
                      </a:r>
                    </a:p>
                  </a:txBody>
                  <a:tcPr marL="60952" marR="60952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6" name="Picture 2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109" y="1828800"/>
            <a:ext cx="105608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1110" y="5119688"/>
            <a:ext cx="1064545" cy="900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1109" y="3441700"/>
            <a:ext cx="105608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Oval 27"/>
          <p:cNvSpPr>
            <a:spLocks noChangeArrowheads="1"/>
          </p:cNvSpPr>
          <p:nvPr/>
        </p:nvSpPr>
        <p:spPr bwMode="auto">
          <a:xfrm>
            <a:off x="5951198" y="1601369"/>
            <a:ext cx="988699" cy="370114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8000206" y="1606617"/>
            <a:ext cx="988699" cy="370114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Oval 27"/>
          <p:cNvSpPr>
            <a:spLocks noChangeArrowheads="1"/>
          </p:cNvSpPr>
          <p:nvPr/>
        </p:nvSpPr>
        <p:spPr bwMode="auto">
          <a:xfrm>
            <a:off x="3356637" y="3485606"/>
            <a:ext cx="1208411" cy="370114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Oval 27"/>
          <p:cNvSpPr>
            <a:spLocks noChangeArrowheads="1"/>
          </p:cNvSpPr>
          <p:nvPr/>
        </p:nvSpPr>
        <p:spPr bwMode="auto">
          <a:xfrm>
            <a:off x="11217022" y="3170646"/>
            <a:ext cx="988699" cy="370114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Oval 27"/>
          <p:cNvSpPr>
            <a:spLocks noChangeArrowheads="1"/>
          </p:cNvSpPr>
          <p:nvPr/>
        </p:nvSpPr>
        <p:spPr bwMode="auto">
          <a:xfrm>
            <a:off x="3146427" y="5413144"/>
            <a:ext cx="1647832" cy="370114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Oval 27"/>
          <p:cNvSpPr>
            <a:spLocks noChangeArrowheads="1"/>
          </p:cNvSpPr>
          <p:nvPr/>
        </p:nvSpPr>
        <p:spPr bwMode="auto">
          <a:xfrm>
            <a:off x="10423586" y="5423650"/>
            <a:ext cx="1647832" cy="370114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Oval 27"/>
          <p:cNvSpPr>
            <a:spLocks noChangeArrowheads="1"/>
          </p:cNvSpPr>
          <p:nvPr/>
        </p:nvSpPr>
        <p:spPr bwMode="auto">
          <a:xfrm>
            <a:off x="8228806" y="1980010"/>
            <a:ext cx="1757687" cy="370114"/>
          </a:xfrm>
          <a:prstGeom prst="ellipse">
            <a:avLst/>
          </a:prstGeom>
          <a:noFill/>
          <a:ln w="25400" algn="ctr">
            <a:solidFill>
              <a:srgbClr val="0000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zh-CN" altLang="en-US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" name="肘形连接符 3"/>
          <p:cNvCxnSpPr>
            <a:stCxn id="18" idx="4"/>
            <a:endCxn id="19" idx="4"/>
          </p:cNvCxnSpPr>
          <p:nvPr/>
        </p:nvCxnSpPr>
        <p:spPr bwMode="auto">
          <a:xfrm rot="16200000" flipH="1">
            <a:off x="7603669" y="2149931"/>
            <a:ext cx="10506" cy="7277159"/>
          </a:xfrm>
          <a:prstGeom prst="bentConnector3">
            <a:avLst>
              <a:gd name="adj1" fmla="val 3726499"/>
            </a:avLst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1" name="直接箭头连接符 20"/>
          <p:cNvCxnSpPr>
            <a:stCxn id="15" idx="6"/>
            <a:endCxn id="20" idx="4"/>
          </p:cNvCxnSpPr>
          <p:nvPr/>
        </p:nvCxnSpPr>
        <p:spPr bwMode="auto">
          <a:xfrm flipV="1">
            <a:off x="4565048" y="2350124"/>
            <a:ext cx="4542602" cy="132053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4" name="直接箭头连接符 23"/>
          <p:cNvCxnSpPr>
            <a:endCxn id="14" idx="2"/>
          </p:cNvCxnSpPr>
          <p:nvPr/>
        </p:nvCxnSpPr>
        <p:spPr bwMode="auto">
          <a:xfrm>
            <a:off x="6939897" y="1791674"/>
            <a:ext cx="1060309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26" name="直接箭头连接符 25"/>
          <p:cNvCxnSpPr>
            <a:stCxn id="13" idx="4"/>
            <a:endCxn id="16" idx="2"/>
          </p:cNvCxnSpPr>
          <p:nvPr/>
        </p:nvCxnSpPr>
        <p:spPr bwMode="auto">
          <a:xfrm>
            <a:off x="6445548" y="1971483"/>
            <a:ext cx="4771474" cy="138422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triangl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42108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8" grpId="0" animBg="1"/>
      <p:bldP spid="19" grpId="0" animBg="1"/>
      <p:bldP spid="20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三类特征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21" y="1295400"/>
            <a:ext cx="10869785" cy="5105400"/>
          </a:xfrm>
        </p:spPr>
        <p:txBody>
          <a:bodyPr/>
          <a:lstStyle/>
          <a:p>
            <a:r>
              <a:rPr lang="zh-CN" altLang="en-US" sz="3200" dirty="0" smtClean="0">
                <a:latin typeface="Times New Roman" pitchFamily="18" charset="0"/>
              </a:rPr>
              <a:t>特定于源领域（</a:t>
            </a:r>
            <a:r>
              <a:rPr lang="en-US" altLang="zh-CN" sz="3200" i="1" dirty="0" smtClean="0">
                <a:latin typeface="Times New Roman" pitchFamily="18" charset="0"/>
              </a:rPr>
              <a:t>Electronics</a:t>
            </a:r>
            <a:r>
              <a:rPr lang="zh-CN" altLang="en-US" sz="3200" dirty="0" smtClean="0">
                <a:latin typeface="Times New Roman" pitchFamily="18" charset="0"/>
              </a:rPr>
              <a:t>）的特征</a:t>
            </a:r>
            <a:endParaRPr lang="en-US" altLang="zh-CN" sz="3200" dirty="0" smtClean="0">
              <a:latin typeface="Times New Roman" pitchFamily="18" charset="0"/>
            </a:endParaRPr>
          </a:p>
          <a:p>
            <a:pPr lvl="1"/>
            <a:r>
              <a:rPr lang="en-US" altLang="zh-CN" sz="2800" b="1" i="1" dirty="0">
                <a:solidFill>
                  <a:srgbClr val="009900"/>
                </a:solidFill>
                <a:latin typeface="Times New Roman" pitchFamily="18" charset="0"/>
              </a:rPr>
              <a:t>compact</a:t>
            </a:r>
            <a:r>
              <a:rPr lang="en-US" altLang="zh-CN" sz="2800" b="1" dirty="0">
                <a:solidFill>
                  <a:srgbClr val="009900"/>
                </a:solidFill>
                <a:latin typeface="Times New Roman" pitchFamily="18" charset="0"/>
              </a:rPr>
              <a:t>, </a:t>
            </a:r>
            <a:r>
              <a:rPr lang="en-US" altLang="zh-CN" sz="2800" b="1" i="1" dirty="0">
                <a:solidFill>
                  <a:srgbClr val="009900"/>
                </a:solidFill>
                <a:latin typeface="Times New Roman" pitchFamily="18" charset="0"/>
              </a:rPr>
              <a:t>sharp</a:t>
            </a:r>
            <a:r>
              <a:rPr lang="en-US" altLang="zh-CN" sz="2800" b="1" dirty="0">
                <a:solidFill>
                  <a:srgbClr val="009900"/>
                </a:solidFill>
                <a:latin typeface="Times New Roman" pitchFamily="18" charset="0"/>
              </a:rPr>
              <a:t>,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itchFamily="18" charset="0"/>
              </a:rPr>
              <a:t>blurry</a:t>
            </a:r>
            <a:endParaRPr lang="en-US" altLang="zh-CN" sz="28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特定于目标领域（</a:t>
            </a:r>
            <a:r>
              <a:rPr lang="en-US" altLang="zh-CN" sz="3200" dirty="0" smtClean="0">
                <a:latin typeface="Times New Roman" pitchFamily="18" charset="0"/>
              </a:rPr>
              <a:t>Video Game</a:t>
            </a:r>
            <a:r>
              <a:rPr lang="zh-CN" altLang="en-US" sz="3200" dirty="0" smtClean="0">
                <a:latin typeface="Times New Roman" pitchFamily="18" charset="0"/>
              </a:rPr>
              <a:t>）的特征</a:t>
            </a:r>
            <a:endParaRPr lang="en-US" altLang="zh-CN" sz="3200" dirty="0" smtClean="0">
              <a:latin typeface="Times New Roman" pitchFamily="18" charset="0"/>
            </a:endParaRPr>
          </a:p>
          <a:p>
            <a:pPr lvl="1"/>
            <a:r>
              <a:rPr lang="en-US" altLang="zh-CN" sz="2800" b="1" i="1" dirty="0">
                <a:solidFill>
                  <a:srgbClr val="009900"/>
                </a:solidFill>
                <a:latin typeface="Times New Roman" pitchFamily="18" charset="0"/>
              </a:rPr>
              <a:t>hooked</a:t>
            </a:r>
            <a:r>
              <a:rPr lang="en-US" altLang="zh-CN" sz="2800" dirty="0">
                <a:solidFill>
                  <a:schemeClr val="tx2"/>
                </a:solidFill>
                <a:latin typeface="Times New Roman" pitchFamily="18" charset="0"/>
              </a:rPr>
              <a:t>, </a:t>
            </a:r>
            <a:r>
              <a:rPr lang="en-US" altLang="zh-CN" sz="2800" b="1" i="1" dirty="0">
                <a:solidFill>
                  <a:srgbClr val="009900"/>
                </a:solidFill>
                <a:latin typeface="Times New Roman" pitchFamily="18" charset="0"/>
              </a:rPr>
              <a:t>realistic</a:t>
            </a:r>
            <a:r>
              <a:rPr lang="en-US" altLang="zh-CN" sz="2800" dirty="0">
                <a:solidFill>
                  <a:schemeClr val="tx2"/>
                </a:solidFill>
                <a:latin typeface="Times New Roman" pitchFamily="18" charset="0"/>
              </a:rPr>
              <a:t>, 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itchFamily="18" charset="0"/>
              </a:rPr>
              <a:t>boring</a:t>
            </a:r>
            <a:endParaRPr lang="en-US" altLang="zh-CN" sz="2800" dirty="0" smtClean="0">
              <a:latin typeface="Times New Roman" pitchFamily="18" charset="0"/>
            </a:endParaRPr>
          </a:p>
          <a:p>
            <a:r>
              <a:rPr lang="zh-CN" altLang="en-US" sz="3200" dirty="0" smtClean="0">
                <a:latin typeface="Times New Roman" pitchFamily="18" charset="0"/>
              </a:rPr>
              <a:t>独立于领域的特征（</a:t>
            </a:r>
            <a:r>
              <a:rPr lang="en-US" altLang="zh-CN" sz="3200" dirty="0" smtClean="0">
                <a:latin typeface="Times New Roman" pitchFamily="18" charset="0"/>
              </a:rPr>
              <a:t>pivot</a:t>
            </a:r>
            <a:r>
              <a:rPr lang="zh-CN" altLang="en-US" sz="3200" dirty="0" smtClean="0">
                <a:latin typeface="Times New Roman" pitchFamily="18" charset="0"/>
              </a:rPr>
              <a:t>特征）</a:t>
            </a:r>
            <a:endParaRPr lang="en-US" altLang="zh-CN" sz="3200" dirty="0" smtClean="0">
              <a:latin typeface="Times New Roman" pitchFamily="18" charset="0"/>
            </a:endParaRPr>
          </a:p>
          <a:p>
            <a:pPr lvl="1"/>
            <a:r>
              <a:rPr lang="en-US" altLang="zh-CN" sz="2800" b="1" i="1" dirty="0">
                <a:solidFill>
                  <a:srgbClr val="009900"/>
                </a:solidFill>
                <a:latin typeface="Times New Roman" pitchFamily="18" charset="0"/>
              </a:rPr>
              <a:t>good</a:t>
            </a:r>
            <a:r>
              <a:rPr lang="en-US" altLang="zh-CN" sz="2800" b="1" i="1" dirty="0">
                <a:solidFill>
                  <a:srgbClr val="00B050"/>
                </a:solidFill>
                <a:latin typeface="Times New Roman" pitchFamily="18" charset="0"/>
              </a:rPr>
              <a:t>, </a:t>
            </a:r>
            <a:r>
              <a:rPr lang="en-US" altLang="zh-CN" sz="2800" b="1" i="1" dirty="0">
                <a:solidFill>
                  <a:srgbClr val="009900"/>
                </a:solidFill>
                <a:latin typeface="Times New Roman" pitchFamily="18" charset="0"/>
              </a:rPr>
              <a:t>excited</a:t>
            </a:r>
            <a:r>
              <a:rPr lang="en-US" altLang="zh-CN" sz="2800" dirty="0">
                <a:solidFill>
                  <a:schemeClr val="tx2"/>
                </a:solidFill>
                <a:latin typeface="Times New Roman" pitchFamily="18" charset="0"/>
              </a:rPr>
              <a:t>, </a:t>
            </a:r>
            <a:r>
              <a:rPr lang="en-US" altLang="zh-CN" sz="2800" b="1" i="1" dirty="0">
                <a:solidFill>
                  <a:srgbClr val="009900"/>
                </a:solidFill>
                <a:latin typeface="Times New Roman" pitchFamily="18" charset="0"/>
              </a:rPr>
              <a:t>nice</a:t>
            </a:r>
            <a:r>
              <a:rPr lang="en-US" altLang="zh-CN" sz="2800" dirty="0">
                <a:solidFill>
                  <a:schemeClr val="tx2"/>
                </a:solidFill>
                <a:latin typeface="Times New Roman" pitchFamily="18" charset="0"/>
              </a:rPr>
              <a:t>, </a:t>
            </a:r>
            <a:r>
              <a:rPr lang="en-US" altLang="zh-CN" sz="2800" b="1" i="1" dirty="0" err="1" smtClean="0">
                <a:solidFill>
                  <a:srgbClr val="FF0000"/>
                </a:solidFill>
                <a:latin typeface="Times New Roman" pitchFamily="18" charset="0"/>
              </a:rPr>
              <a:t>never_buy</a:t>
            </a:r>
            <a:endParaRPr lang="en-US" altLang="zh-CN" sz="2800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5275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谱特征对齐（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SFA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1/3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Rectangle 28"/>
          <p:cNvSpPr txBox="1">
            <a:spLocks noChangeArrowheads="1"/>
          </p:cNvSpPr>
          <p:nvPr/>
        </p:nvSpPr>
        <p:spPr>
          <a:xfrm>
            <a:off x="304761" y="4953001"/>
            <a:ext cx="11580892" cy="1552575"/>
          </a:xfrm>
          <a:prstGeom prst="rect">
            <a:avLst/>
          </a:prstGeom>
          <a:gradFill flip="none" rotWithShape="1">
            <a:gsLst>
              <a:gs pos="0">
                <a:srgbClr val="5E9E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2700000" scaled="1"/>
            <a:tileRect/>
          </a:gradFill>
          <a:ln w="25400">
            <a:solidFill>
              <a:srgbClr val="800000"/>
            </a:solidFill>
          </a:ln>
        </p:spPr>
        <p:txBody>
          <a:bodyPr/>
          <a:lstStyle/>
          <a:p>
            <a:pPr algn="just" eaLnBrk="0" hangingPunct="0">
              <a:buFont typeface="Wingdings" pitchFamily="2" charset="2"/>
              <a:buChar char="Ø"/>
              <a:defRPr/>
            </a:pPr>
            <a:r>
              <a:rPr lang="en-US" sz="2000" dirty="0"/>
              <a:t> If two </a:t>
            </a:r>
            <a:r>
              <a:rPr lang="en-US" sz="2000" b="1" i="1" dirty="0">
                <a:solidFill>
                  <a:srgbClr val="0000FF"/>
                </a:solidFill>
              </a:rPr>
              <a:t>domain-specific</a:t>
            </a:r>
            <a:r>
              <a:rPr lang="en-US" sz="2000" dirty="0"/>
              <a:t> words have connections to more common </a:t>
            </a:r>
            <a:r>
              <a:rPr lang="en-US" sz="2000" b="1" i="1" dirty="0">
                <a:solidFill>
                  <a:srgbClr val="0000FF"/>
                </a:solidFill>
              </a:rPr>
              <a:t>pivot</a:t>
            </a:r>
            <a:r>
              <a:rPr lang="en-US" sz="2000" dirty="0"/>
              <a:t> words in the graph, they tend to be aligned or clustered together with a higher probability</a:t>
            </a:r>
            <a:r>
              <a:rPr lang="en-US" altLang="zh-CN" sz="2000" kern="0" dirty="0">
                <a:solidFill>
                  <a:schemeClr val="tx2"/>
                </a:solidFill>
                <a:latin typeface="Times New Roman" pitchFamily="18" charset="0"/>
                <a:ea typeface="华文中宋" pitchFamily="2" charset="-122"/>
              </a:rPr>
              <a:t>.</a:t>
            </a:r>
          </a:p>
          <a:p>
            <a:pPr algn="just" eaLnBrk="0" hangingPunct="0">
              <a:buFont typeface="Wingdings" pitchFamily="2" charset="2"/>
              <a:buChar char="Ø"/>
              <a:defRPr/>
            </a:pPr>
            <a:r>
              <a:rPr lang="en-US" altLang="zh-CN" sz="2000" kern="0" dirty="0">
                <a:solidFill>
                  <a:schemeClr val="tx2"/>
                </a:solidFill>
                <a:latin typeface="Times New Roman" pitchFamily="18" charset="0"/>
                <a:ea typeface="华文中宋" pitchFamily="2" charset="-122"/>
              </a:rPr>
              <a:t> If </a:t>
            </a:r>
            <a:r>
              <a:rPr lang="en-US" sz="2000" dirty="0"/>
              <a:t>two </a:t>
            </a:r>
            <a:r>
              <a:rPr lang="en-US" sz="2000" b="1" i="1" dirty="0">
                <a:solidFill>
                  <a:srgbClr val="0000FF"/>
                </a:solidFill>
              </a:rPr>
              <a:t>pivot</a:t>
            </a:r>
            <a:r>
              <a:rPr lang="en-US" sz="2000" dirty="0"/>
              <a:t> words have connections to more common </a:t>
            </a:r>
            <a:r>
              <a:rPr lang="en-US" sz="2000" b="1" i="1" dirty="0">
                <a:solidFill>
                  <a:srgbClr val="0000FF"/>
                </a:solidFill>
              </a:rPr>
              <a:t>domain-specific</a:t>
            </a:r>
            <a:r>
              <a:rPr lang="en-US" sz="2000" dirty="0"/>
              <a:t> words in the graph, they tend to be aligned together with a higher probability.</a:t>
            </a:r>
            <a:endParaRPr lang="en-US" altLang="zh-CN" sz="2000" kern="0" dirty="0">
              <a:solidFill>
                <a:schemeClr val="tx2"/>
              </a:solidFill>
              <a:latin typeface="Times New Roman" pitchFamily="18" charset="0"/>
              <a:ea typeface="华文中宋" pitchFamily="2" charset="-122"/>
            </a:endParaRPr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1777769" y="2247900"/>
            <a:ext cx="2112158" cy="2376488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002086" y="1600200"/>
            <a:ext cx="2975646" cy="327660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970361" y="2463801"/>
            <a:ext cx="1343908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exciting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065598" y="3184526"/>
            <a:ext cx="1056080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good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970361" y="3760789"/>
            <a:ext cx="1919566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 i="1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never_buy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097323" y="3473450"/>
            <a:ext cx="115131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sharp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6865573" y="4481513"/>
            <a:ext cx="14412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boring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7248640" y="3976688"/>
            <a:ext cx="134390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blurry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248641" y="2968626"/>
            <a:ext cx="153438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hooked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6289915" y="2392363"/>
            <a:ext cx="1441263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compact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6770336" y="1744663"/>
            <a:ext cx="1441262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realistic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V="1">
            <a:off x="2929085" y="1960563"/>
            <a:ext cx="3936488" cy="1439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2929086" y="2681289"/>
            <a:ext cx="3553421" cy="7191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2929086" y="3184525"/>
            <a:ext cx="4416909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2929086" y="3400425"/>
            <a:ext cx="3265592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3121678" y="2681289"/>
            <a:ext cx="3073000" cy="1006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121677" y="2681289"/>
            <a:ext cx="4224317" cy="5032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3602098" y="3976688"/>
            <a:ext cx="3743897" cy="2159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3602099" y="3976689"/>
            <a:ext cx="3358713" cy="7191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5" name="Text Box 25"/>
          <p:cNvSpPr txBox="1">
            <a:spLocks noChangeArrowheads="1"/>
          </p:cNvSpPr>
          <p:nvPr/>
        </p:nvSpPr>
        <p:spPr bwMode="auto">
          <a:xfrm>
            <a:off x="1735440" y="1905001"/>
            <a:ext cx="2031736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2000" b="1" dirty="0" smtClean="0">
                <a:latin typeface="Times New Roman" pitchFamily="18" charset="0"/>
                <a:cs typeface="Arial" charset="0"/>
              </a:rPr>
              <a:t>Pivot</a:t>
            </a:r>
            <a:r>
              <a:rPr lang="zh-CN" altLang="en-US" sz="2000" dirty="0">
                <a:latin typeface="Times New Roman" pitchFamily="18" charset="0"/>
                <a:cs typeface="Arial" charset="0"/>
              </a:rPr>
              <a:t>特征</a:t>
            </a:r>
            <a:endParaRPr lang="en-US" altLang="zh-CN" sz="2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6" name="Text Box 26"/>
          <p:cNvSpPr txBox="1">
            <a:spLocks noChangeArrowheads="1"/>
          </p:cNvSpPr>
          <p:nvPr/>
        </p:nvSpPr>
        <p:spPr bwMode="auto">
          <a:xfrm>
            <a:off x="5798912" y="1219201"/>
            <a:ext cx="3657124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000" dirty="0" smtClean="0">
                <a:latin typeface="Times New Roman" pitchFamily="18" charset="0"/>
                <a:cs typeface="Arial" charset="0"/>
              </a:rPr>
              <a:t>特定于领域的特征</a:t>
            </a:r>
            <a:endParaRPr lang="en-US" altLang="zh-CN" sz="2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041245" y="2320925"/>
            <a:ext cx="480421" cy="2746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7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5426428" y="2681289"/>
            <a:ext cx="480421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6</a:t>
            </a: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097324" y="2897189"/>
            <a:ext cx="480420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8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5426428" y="3113089"/>
            <a:ext cx="480421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3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3602099" y="2752725"/>
            <a:ext cx="480421" cy="2746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6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4658178" y="3473450"/>
            <a:ext cx="480420" cy="2746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2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5521665" y="4337050"/>
            <a:ext cx="480420" cy="2746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4</a:t>
            </a: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5138599" y="3903664"/>
            <a:ext cx="480421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5</a:t>
            </a:r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9360799" y="2032001"/>
            <a:ext cx="1824329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Electronics</a:t>
            </a:r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9360799" y="3976689"/>
            <a:ext cx="2016920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Video Game</a:t>
            </a:r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H="1">
            <a:off x="7921653" y="4121151"/>
            <a:ext cx="1439146" cy="5746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 flipV="1">
            <a:off x="8016890" y="3255964"/>
            <a:ext cx="1343909" cy="86518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 flipV="1">
            <a:off x="7826415" y="2032000"/>
            <a:ext cx="1534384" cy="2089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>
            <a:off x="7538585" y="2320925"/>
            <a:ext cx="2590463" cy="2873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6960812" y="2320925"/>
            <a:ext cx="3168237" cy="13668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 flipH="1">
            <a:off x="8209482" y="2320926"/>
            <a:ext cx="1919566" cy="18716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30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谱特征对齐（</a:t>
            </a:r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SFA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）（</a:t>
            </a:r>
            <a:r>
              <a:rPr lang="en-US" altLang="zh-CN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2/3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/>
          </a:p>
        </p:txBody>
      </p:sp>
      <p:sp>
        <p:nvSpPr>
          <p:cNvPr id="5" name="Parallelogram 67"/>
          <p:cNvSpPr/>
          <p:nvPr/>
        </p:nvSpPr>
        <p:spPr>
          <a:xfrm>
            <a:off x="1583060" y="4581525"/>
            <a:ext cx="8736463" cy="2160588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en-SG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2186234" y="1682750"/>
            <a:ext cx="2112158" cy="2376488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>
            <a:off x="6410550" y="1035050"/>
            <a:ext cx="2975646" cy="3384550"/>
          </a:xfrm>
          <a:prstGeom prst="ellipse">
            <a:avLst/>
          </a:prstGeom>
          <a:noFill/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2378824" y="1897063"/>
            <a:ext cx="1343909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exciting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2474062" y="2617788"/>
            <a:ext cx="1056079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good</a:t>
            </a:r>
          </a:p>
        </p:txBody>
      </p:sp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2378825" y="3194051"/>
            <a:ext cx="1919567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 i="1">
                <a:solidFill>
                  <a:srgbClr val="0000FF"/>
                </a:solidFill>
                <a:latin typeface="Times New Roman" pitchFamily="18" charset="0"/>
                <a:cs typeface="Arial" charset="0"/>
              </a:rPr>
              <a:t>never_buy</a:t>
            </a:r>
          </a:p>
        </p:txBody>
      </p:sp>
      <p:sp>
        <p:nvSpPr>
          <p:cNvPr id="11" name="Text Box 10"/>
          <p:cNvSpPr txBox="1">
            <a:spLocks noChangeArrowheads="1"/>
          </p:cNvSpPr>
          <p:nvPr/>
        </p:nvSpPr>
        <p:spPr bwMode="auto">
          <a:xfrm>
            <a:off x="6505786" y="2906713"/>
            <a:ext cx="1151317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sharp</a:t>
            </a:r>
          </a:p>
        </p:txBody>
      </p:sp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274038" y="3914776"/>
            <a:ext cx="14412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boring</a:t>
            </a:r>
          </a:p>
        </p:txBody>
      </p:sp>
      <p:sp>
        <p:nvSpPr>
          <p:cNvPr id="13" name="Text Box 12"/>
          <p:cNvSpPr txBox="1">
            <a:spLocks noChangeArrowheads="1"/>
          </p:cNvSpPr>
          <p:nvPr/>
        </p:nvSpPr>
        <p:spPr bwMode="auto">
          <a:xfrm>
            <a:off x="7657104" y="3409951"/>
            <a:ext cx="1343909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blurry</a:t>
            </a:r>
          </a:p>
        </p:txBody>
      </p:sp>
      <p:sp>
        <p:nvSpPr>
          <p:cNvPr id="14" name="Text Box 13"/>
          <p:cNvSpPr txBox="1">
            <a:spLocks noChangeArrowheads="1"/>
          </p:cNvSpPr>
          <p:nvPr/>
        </p:nvSpPr>
        <p:spPr bwMode="auto">
          <a:xfrm>
            <a:off x="7657103" y="2401888"/>
            <a:ext cx="1534384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hooked</a:t>
            </a:r>
          </a:p>
        </p:txBody>
      </p:sp>
      <p:sp>
        <p:nvSpPr>
          <p:cNvPr id="15" name="Text Box 14"/>
          <p:cNvSpPr txBox="1">
            <a:spLocks noChangeArrowheads="1"/>
          </p:cNvSpPr>
          <p:nvPr/>
        </p:nvSpPr>
        <p:spPr bwMode="auto">
          <a:xfrm>
            <a:off x="6698379" y="1825626"/>
            <a:ext cx="1441262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compact</a:t>
            </a:r>
          </a:p>
        </p:txBody>
      </p:sp>
      <p:sp>
        <p:nvSpPr>
          <p:cNvPr id="16" name="Text Box 15"/>
          <p:cNvSpPr txBox="1">
            <a:spLocks noChangeArrowheads="1"/>
          </p:cNvSpPr>
          <p:nvPr/>
        </p:nvSpPr>
        <p:spPr bwMode="auto">
          <a:xfrm>
            <a:off x="7178799" y="1177926"/>
            <a:ext cx="14412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 i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realistic</a:t>
            </a:r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 flipV="1">
            <a:off x="3337550" y="1393826"/>
            <a:ext cx="3938603" cy="14398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Line 18"/>
          <p:cNvSpPr>
            <a:spLocks noChangeShapeType="1"/>
          </p:cNvSpPr>
          <p:nvPr/>
        </p:nvSpPr>
        <p:spPr bwMode="auto">
          <a:xfrm flipV="1">
            <a:off x="3337550" y="2114550"/>
            <a:ext cx="3553420" cy="7191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19" name="Line 19"/>
          <p:cNvSpPr>
            <a:spLocks noChangeShapeType="1"/>
          </p:cNvSpPr>
          <p:nvPr/>
        </p:nvSpPr>
        <p:spPr bwMode="auto">
          <a:xfrm flipV="1">
            <a:off x="3337549" y="2619376"/>
            <a:ext cx="4416908" cy="2143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0" name="Line 20"/>
          <p:cNvSpPr>
            <a:spLocks noChangeShapeType="1"/>
          </p:cNvSpPr>
          <p:nvPr/>
        </p:nvSpPr>
        <p:spPr bwMode="auto">
          <a:xfrm>
            <a:off x="3337549" y="2833689"/>
            <a:ext cx="3265591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1" name="Line 21"/>
          <p:cNvSpPr>
            <a:spLocks noChangeShapeType="1"/>
          </p:cNvSpPr>
          <p:nvPr/>
        </p:nvSpPr>
        <p:spPr bwMode="auto">
          <a:xfrm>
            <a:off x="3530140" y="2114551"/>
            <a:ext cx="3073000" cy="1008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2" name="Line 22"/>
          <p:cNvSpPr>
            <a:spLocks noChangeShapeType="1"/>
          </p:cNvSpPr>
          <p:nvPr/>
        </p:nvSpPr>
        <p:spPr bwMode="auto">
          <a:xfrm>
            <a:off x="3530140" y="2114551"/>
            <a:ext cx="4224317" cy="5048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3" name="Line 23"/>
          <p:cNvSpPr>
            <a:spLocks noChangeShapeType="1"/>
          </p:cNvSpPr>
          <p:nvPr/>
        </p:nvSpPr>
        <p:spPr bwMode="auto">
          <a:xfrm>
            <a:off x="4010563" y="3409950"/>
            <a:ext cx="3743895" cy="2174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4" name="Line 24"/>
          <p:cNvSpPr>
            <a:spLocks noChangeShapeType="1"/>
          </p:cNvSpPr>
          <p:nvPr/>
        </p:nvSpPr>
        <p:spPr bwMode="auto">
          <a:xfrm>
            <a:off x="4010562" y="3409950"/>
            <a:ext cx="3360829" cy="720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27" name="Text Box 27"/>
          <p:cNvSpPr txBox="1">
            <a:spLocks noChangeArrowheads="1"/>
          </p:cNvSpPr>
          <p:nvPr/>
        </p:nvSpPr>
        <p:spPr bwMode="auto">
          <a:xfrm>
            <a:off x="5449708" y="1754189"/>
            <a:ext cx="480420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7</a:t>
            </a:r>
          </a:p>
        </p:txBody>
      </p:sp>
      <p:sp>
        <p:nvSpPr>
          <p:cNvPr id="28" name="Text Box 28"/>
          <p:cNvSpPr txBox="1">
            <a:spLocks noChangeArrowheads="1"/>
          </p:cNvSpPr>
          <p:nvPr/>
        </p:nvSpPr>
        <p:spPr bwMode="auto">
          <a:xfrm>
            <a:off x="5834891" y="2114550"/>
            <a:ext cx="480420" cy="2746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6</a:t>
            </a:r>
          </a:p>
        </p:txBody>
      </p:sp>
      <p:sp>
        <p:nvSpPr>
          <p:cNvPr id="29" name="Text Box 29"/>
          <p:cNvSpPr txBox="1">
            <a:spLocks noChangeArrowheads="1"/>
          </p:cNvSpPr>
          <p:nvPr/>
        </p:nvSpPr>
        <p:spPr bwMode="auto">
          <a:xfrm>
            <a:off x="6505787" y="2330450"/>
            <a:ext cx="480421" cy="2746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8</a:t>
            </a:r>
          </a:p>
        </p:txBody>
      </p:sp>
      <p:sp>
        <p:nvSpPr>
          <p:cNvPr id="30" name="Text Box 30"/>
          <p:cNvSpPr txBox="1">
            <a:spLocks noChangeArrowheads="1"/>
          </p:cNvSpPr>
          <p:nvPr/>
        </p:nvSpPr>
        <p:spPr bwMode="auto">
          <a:xfrm>
            <a:off x="5834891" y="2546350"/>
            <a:ext cx="480420" cy="274638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3</a:t>
            </a:r>
          </a:p>
        </p:txBody>
      </p:sp>
      <p:sp>
        <p:nvSpPr>
          <p:cNvPr id="31" name="Text Box 31"/>
          <p:cNvSpPr txBox="1">
            <a:spLocks noChangeArrowheads="1"/>
          </p:cNvSpPr>
          <p:nvPr/>
        </p:nvSpPr>
        <p:spPr bwMode="auto">
          <a:xfrm>
            <a:off x="4010562" y="2185989"/>
            <a:ext cx="480420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6</a:t>
            </a:r>
          </a:p>
        </p:txBody>
      </p:sp>
      <p:sp>
        <p:nvSpPr>
          <p:cNvPr id="32" name="Text Box 32"/>
          <p:cNvSpPr txBox="1">
            <a:spLocks noChangeArrowheads="1"/>
          </p:cNvSpPr>
          <p:nvPr/>
        </p:nvSpPr>
        <p:spPr bwMode="auto">
          <a:xfrm>
            <a:off x="5066641" y="2906714"/>
            <a:ext cx="480421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2</a:t>
            </a:r>
          </a:p>
        </p:txBody>
      </p:sp>
      <p:sp>
        <p:nvSpPr>
          <p:cNvPr id="33" name="Text Box 33"/>
          <p:cNvSpPr txBox="1">
            <a:spLocks noChangeArrowheads="1"/>
          </p:cNvSpPr>
          <p:nvPr/>
        </p:nvSpPr>
        <p:spPr bwMode="auto">
          <a:xfrm>
            <a:off x="5930129" y="3770313"/>
            <a:ext cx="480421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4</a:t>
            </a:r>
          </a:p>
        </p:txBody>
      </p:sp>
      <p:sp>
        <p:nvSpPr>
          <p:cNvPr id="34" name="Text Box 34"/>
          <p:cNvSpPr txBox="1">
            <a:spLocks noChangeArrowheads="1"/>
          </p:cNvSpPr>
          <p:nvPr/>
        </p:nvSpPr>
        <p:spPr bwMode="auto">
          <a:xfrm>
            <a:off x="5547062" y="3338514"/>
            <a:ext cx="480420" cy="274637"/>
          </a:xfrm>
          <a:prstGeom prst="rect">
            <a:avLst/>
          </a:prstGeom>
          <a:noFill/>
          <a:ln w="25400" algn="ctr">
            <a:noFill/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CC3300"/>
                </a:solidFill>
                <a:latin typeface="Times New Roman" pitchFamily="18" charset="0"/>
                <a:cs typeface="Arial" charset="0"/>
              </a:rPr>
              <a:t>5</a:t>
            </a:r>
          </a:p>
        </p:txBody>
      </p:sp>
      <p:sp>
        <p:nvSpPr>
          <p:cNvPr id="35" name="Text Box 35"/>
          <p:cNvSpPr txBox="1">
            <a:spLocks noChangeArrowheads="1"/>
          </p:cNvSpPr>
          <p:nvPr/>
        </p:nvSpPr>
        <p:spPr bwMode="auto">
          <a:xfrm>
            <a:off x="9771379" y="1466851"/>
            <a:ext cx="1824329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Electronics</a:t>
            </a:r>
          </a:p>
        </p:txBody>
      </p:sp>
      <p:sp>
        <p:nvSpPr>
          <p:cNvPr id="36" name="Text Box 36"/>
          <p:cNvSpPr txBox="1">
            <a:spLocks noChangeArrowheads="1"/>
          </p:cNvSpPr>
          <p:nvPr/>
        </p:nvSpPr>
        <p:spPr bwMode="auto">
          <a:xfrm>
            <a:off x="9771379" y="3409951"/>
            <a:ext cx="2016920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Video Game</a:t>
            </a:r>
          </a:p>
        </p:txBody>
      </p:sp>
      <p:sp>
        <p:nvSpPr>
          <p:cNvPr id="37" name="Line 37"/>
          <p:cNvSpPr>
            <a:spLocks noChangeShapeType="1"/>
          </p:cNvSpPr>
          <p:nvPr/>
        </p:nvSpPr>
        <p:spPr bwMode="auto">
          <a:xfrm flipH="1">
            <a:off x="8330116" y="3554413"/>
            <a:ext cx="1441263" cy="5762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8" name="Line 38"/>
          <p:cNvSpPr>
            <a:spLocks noChangeShapeType="1"/>
          </p:cNvSpPr>
          <p:nvPr/>
        </p:nvSpPr>
        <p:spPr bwMode="auto">
          <a:xfrm flipH="1" flipV="1">
            <a:off x="8425354" y="2689225"/>
            <a:ext cx="1346025" cy="8651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39" name="Line 39"/>
          <p:cNvSpPr>
            <a:spLocks noChangeShapeType="1"/>
          </p:cNvSpPr>
          <p:nvPr/>
        </p:nvSpPr>
        <p:spPr bwMode="auto">
          <a:xfrm flipH="1" flipV="1">
            <a:off x="8234879" y="1465263"/>
            <a:ext cx="1536500" cy="20891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0" name="Line 40"/>
          <p:cNvSpPr>
            <a:spLocks noChangeShapeType="1"/>
          </p:cNvSpPr>
          <p:nvPr/>
        </p:nvSpPr>
        <p:spPr bwMode="auto">
          <a:xfrm flipH="1">
            <a:off x="7947050" y="1754189"/>
            <a:ext cx="2592578" cy="2889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 flipH="1">
            <a:off x="7371392" y="1754189"/>
            <a:ext cx="3168237" cy="1368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 flipH="1">
            <a:off x="8620062" y="1754188"/>
            <a:ext cx="1919566" cy="18732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43" name="Oval 61"/>
          <p:cNvSpPr>
            <a:spLocks noChangeArrowheads="1"/>
          </p:cNvSpPr>
          <p:nvPr/>
        </p:nvSpPr>
        <p:spPr bwMode="auto">
          <a:xfrm>
            <a:off x="2256073" y="4725989"/>
            <a:ext cx="3456067" cy="935037"/>
          </a:xfrm>
          <a:prstGeom prst="ellipse">
            <a:avLst/>
          </a:prstGeom>
          <a:solidFill>
            <a:srgbClr val="CCFFFF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44" name="Oval 62"/>
          <p:cNvSpPr>
            <a:spLocks noChangeArrowheads="1"/>
          </p:cNvSpPr>
          <p:nvPr/>
        </p:nvSpPr>
        <p:spPr bwMode="auto">
          <a:xfrm>
            <a:off x="4175641" y="5661025"/>
            <a:ext cx="3551304" cy="935038"/>
          </a:xfrm>
          <a:prstGeom prst="ellipse">
            <a:avLst/>
          </a:prstGeom>
          <a:solidFill>
            <a:srgbClr val="FFFF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45" name="Oval 63"/>
          <p:cNvSpPr>
            <a:spLocks noChangeArrowheads="1"/>
          </p:cNvSpPr>
          <p:nvPr/>
        </p:nvSpPr>
        <p:spPr bwMode="auto">
          <a:xfrm>
            <a:off x="6095207" y="4652964"/>
            <a:ext cx="3456067" cy="935037"/>
          </a:xfrm>
          <a:prstGeom prst="ellipse">
            <a:avLst/>
          </a:prstGeom>
          <a:solidFill>
            <a:srgbClr val="FFCC99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zh-CN" altLang="en-US"/>
          </a:p>
        </p:txBody>
      </p:sp>
      <p:sp>
        <p:nvSpPr>
          <p:cNvPr id="46" name="Text Box 64"/>
          <p:cNvSpPr txBox="1">
            <a:spLocks noChangeArrowheads="1"/>
          </p:cNvSpPr>
          <p:nvPr/>
        </p:nvSpPr>
        <p:spPr bwMode="auto">
          <a:xfrm>
            <a:off x="2831731" y="4918076"/>
            <a:ext cx="124655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boring</a:t>
            </a:r>
          </a:p>
        </p:txBody>
      </p:sp>
      <p:sp>
        <p:nvSpPr>
          <p:cNvPr id="47" name="Text Box 65"/>
          <p:cNvSpPr txBox="1">
            <a:spLocks noChangeArrowheads="1"/>
          </p:cNvSpPr>
          <p:nvPr/>
        </p:nvSpPr>
        <p:spPr bwMode="auto">
          <a:xfrm>
            <a:off x="7631707" y="5013326"/>
            <a:ext cx="1631738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realistic</a:t>
            </a:r>
          </a:p>
        </p:txBody>
      </p:sp>
      <p:sp>
        <p:nvSpPr>
          <p:cNvPr id="48" name="Text Box 66"/>
          <p:cNvSpPr txBox="1">
            <a:spLocks noChangeArrowheads="1"/>
          </p:cNvSpPr>
          <p:nvPr/>
        </p:nvSpPr>
        <p:spPr bwMode="auto">
          <a:xfrm>
            <a:off x="5902615" y="6021388"/>
            <a:ext cx="1343908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hooked</a:t>
            </a:r>
          </a:p>
        </p:txBody>
      </p:sp>
      <p:sp>
        <p:nvSpPr>
          <p:cNvPr id="49" name="Text Box 67"/>
          <p:cNvSpPr txBox="1">
            <a:spLocks noChangeArrowheads="1"/>
          </p:cNvSpPr>
          <p:nvPr/>
        </p:nvSpPr>
        <p:spPr bwMode="auto">
          <a:xfrm>
            <a:off x="3983048" y="5157788"/>
            <a:ext cx="1153434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1800" b="1">
                <a:solidFill>
                  <a:srgbClr val="FF0000"/>
                </a:solidFill>
                <a:latin typeface="Times New Roman" pitchFamily="18" charset="0"/>
                <a:cs typeface="Arial" charset="0"/>
              </a:rPr>
              <a:t>blurry</a:t>
            </a:r>
          </a:p>
        </p:txBody>
      </p:sp>
      <p:sp>
        <p:nvSpPr>
          <p:cNvPr id="50" name="Text Box 68"/>
          <p:cNvSpPr txBox="1">
            <a:spLocks noChangeArrowheads="1"/>
          </p:cNvSpPr>
          <p:nvPr/>
        </p:nvSpPr>
        <p:spPr bwMode="auto">
          <a:xfrm>
            <a:off x="4656060" y="5805489"/>
            <a:ext cx="1346025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sharp</a:t>
            </a:r>
          </a:p>
        </p:txBody>
      </p:sp>
      <p:sp>
        <p:nvSpPr>
          <p:cNvPr id="51" name="Text Box 69"/>
          <p:cNvSpPr txBox="1">
            <a:spLocks noChangeArrowheads="1"/>
          </p:cNvSpPr>
          <p:nvPr/>
        </p:nvSpPr>
        <p:spPr bwMode="auto">
          <a:xfrm>
            <a:off x="6575629" y="4725989"/>
            <a:ext cx="153650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solidFill>
                  <a:srgbClr val="009900"/>
                </a:solidFill>
                <a:latin typeface="Times New Roman" pitchFamily="18" charset="0"/>
                <a:cs typeface="Arial" charset="0"/>
              </a:rPr>
              <a:t>compact</a:t>
            </a:r>
          </a:p>
        </p:txBody>
      </p:sp>
      <p:sp>
        <p:nvSpPr>
          <p:cNvPr id="52" name="Text Box 74"/>
          <p:cNvSpPr txBox="1">
            <a:spLocks noChangeArrowheads="1"/>
          </p:cNvSpPr>
          <p:nvPr/>
        </p:nvSpPr>
        <p:spPr bwMode="auto">
          <a:xfrm>
            <a:off x="609520" y="5734051"/>
            <a:ext cx="1839145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Electronics</a:t>
            </a:r>
          </a:p>
        </p:txBody>
      </p:sp>
      <p:sp>
        <p:nvSpPr>
          <p:cNvPr id="53" name="Text Box 73"/>
          <p:cNvSpPr txBox="1">
            <a:spLocks noChangeArrowheads="1"/>
          </p:cNvSpPr>
          <p:nvPr/>
        </p:nvSpPr>
        <p:spPr bwMode="auto">
          <a:xfrm>
            <a:off x="203173" y="4724401"/>
            <a:ext cx="1930149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Video Game</a:t>
            </a:r>
          </a:p>
        </p:txBody>
      </p:sp>
      <p:sp>
        <p:nvSpPr>
          <p:cNvPr id="54" name="Line 75"/>
          <p:cNvSpPr>
            <a:spLocks noChangeShapeType="1"/>
          </p:cNvSpPr>
          <p:nvPr/>
        </p:nvSpPr>
        <p:spPr bwMode="auto">
          <a:xfrm>
            <a:off x="2133323" y="4876801"/>
            <a:ext cx="793647" cy="2079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5" name="Line 76"/>
          <p:cNvSpPr>
            <a:spLocks noChangeShapeType="1"/>
          </p:cNvSpPr>
          <p:nvPr/>
        </p:nvSpPr>
        <p:spPr bwMode="auto">
          <a:xfrm flipV="1">
            <a:off x="2448665" y="5445125"/>
            <a:ext cx="1631737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6" name="Text Box 77"/>
          <p:cNvSpPr txBox="1">
            <a:spLocks noChangeArrowheads="1"/>
          </p:cNvSpPr>
          <p:nvPr/>
        </p:nvSpPr>
        <p:spPr bwMode="auto">
          <a:xfrm>
            <a:off x="9549158" y="4572001"/>
            <a:ext cx="1826446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Electronics</a:t>
            </a:r>
          </a:p>
        </p:txBody>
      </p:sp>
      <p:sp>
        <p:nvSpPr>
          <p:cNvPr id="57" name="Text Box 78"/>
          <p:cNvSpPr txBox="1">
            <a:spLocks noChangeArrowheads="1"/>
          </p:cNvSpPr>
          <p:nvPr/>
        </p:nvSpPr>
        <p:spPr bwMode="auto">
          <a:xfrm>
            <a:off x="2438083" y="6400801"/>
            <a:ext cx="1832795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Electronics</a:t>
            </a:r>
          </a:p>
        </p:txBody>
      </p:sp>
      <p:sp>
        <p:nvSpPr>
          <p:cNvPr id="58" name="Line 79"/>
          <p:cNvSpPr>
            <a:spLocks noChangeShapeType="1"/>
          </p:cNvSpPr>
          <p:nvPr/>
        </p:nvSpPr>
        <p:spPr bwMode="auto">
          <a:xfrm flipV="1">
            <a:off x="3555537" y="6092826"/>
            <a:ext cx="1676182" cy="3079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59" name="Line 80"/>
          <p:cNvSpPr>
            <a:spLocks noChangeShapeType="1"/>
          </p:cNvSpPr>
          <p:nvPr/>
        </p:nvSpPr>
        <p:spPr bwMode="auto">
          <a:xfrm flipH="1">
            <a:off x="7919536" y="4797426"/>
            <a:ext cx="1631738" cy="1444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0" name="Text Box 81"/>
          <p:cNvSpPr txBox="1">
            <a:spLocks noChangeArrowheads="1"/>
          </p:cNvSpPr>
          <p:nvPr/>
        </p:nvSpPr>
        <p:spPr bwMode="auto">
          <a:xfrm>
            <a:off x="7631707" y="6430964"/>
            <a:ext cx="2019037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Video Game</a:t>
            </a:r>
          </a:p>
        </p:txBody>
      </p:sp>
      <p:sp>
        <p:nvSpPr>
          <p:cNvPr id="61" name="Text Box 82"/>
          <p:cNvSpPr txBox="1">
            <a:spLocks noChangeArrowheads="1"/>
          </p:cNvSpPr>
          <p:nvPr/>
        </p:nvSpPr>
        <p:spPr bwMode="auto">
          <a:xfrm>
            <a:off x="8878262" y="5732464"/>
            <a:ext cx="1991523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tx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zh-CN" sz="2000" b="1">
                <a:latin typeface="Times New Roman" pitchFamily="18" charset="0"/>
                <a:cs typeface="Arial" charset="0"/>
              </a:rPr>
              <a:t>Video Game</a:t>
            </a:r>
          </a:p>
        </p:txBody>
      </p:sp>
      <p:sp>
        <p:nvSpPr>
          <p:cNvPr id="62" name="Line 83"/>
          <p:cNvSpPr>
            <a:spLocks noChangeShapeType="1"/>
          </p:cNvSpPr>
          <p:nvPr/>
        </p:nvSpPr>
        <p:spPr bwMode="auto">
          <a:xfrm flipH="1" flipV="1">
            <a:off x="6958694" y="6215064"/>
            <a:ext cx="1168248" cy="1857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3" name="Line 84"/>
          <p:cNvSpPr>
            <a:spLocks noChangeShapeType="1"/>
          </p:cNvSpPr>
          <p:nvPr/>
        </p:nvSpPr>
        <p:spPr bwMode="auto">
          <a:xfrm flipH="1" flipV="1">
            <a:off x="8592549" y="5300663"/>
            <a:ext cx="766134" cy="431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</p:spPr>
        <p:txBody>
          <a:bodyPr anchor="ctr"/>
          <a:lstStyle/>
          <a:p>
            <a:endParaRPr lang="zh-CN" altLang="en-US"/>
          </a:p>
        </p:txBody>
      </p:sp>
      <p:sp>
        <p:nvSpPr>
          <p:cNvPr id="64" name="Notched Right Arrow 68"/>
          <p:cNvSpPr/>
          <p:nvPr/>
        </p:nvSpPr>
        <p:spPr>
          <a:xfrm rot="5400000">
            <a:off x="5752050" y="4005044"/>
            <a:ext cx="557213" cy="637033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65" name="Text Box 25"/>
          <p:cNvSpPr txBox="1">
            <a:spLocks noChangeArrowheads="1"/>
          </p:cNvSpPr>
          <p:nvPr/>
        </p:nvSpPr>
        <p:spPr bwMode="auto">
          <a:xfrm>
            <a:off x="4213929" y="4111626"/>
            <a:ext cx="1428371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000" dirty="0" smtClean="0">
                <a:latin typeface="Times New Roman" pitchFamily="18" charset="0"/>
                <a:cs typeface="Arial" charset="0"/>
              </a:rPr>
              <a:t>谱聚类</a:t>
            </a:r>
            <a:endParaRPr lang="en-US" altLang="zh-CN" sz="2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66" name="Text Box 25"/>
          <p:cNvSpPr txBox="1">
            <a:spLocks noChangeArrowheads="1"/>
          </p:cNvSpPr>
          <p:nvPr/>
        </p:nvSpPr>
        <p:spPr bwMode="auto">
          <a:xfrm>
            <a:off x="2378823" y="1331048"/>
            <a:ext cx="2031736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altLang="zh-CN" sz="2000" b="1" dirty="0" smtClean="0">
                <a:latin typeface="Times New Roman" pitchFamily="18" charset="0"/>
                <a:cs typeface="Arial" charset="0"/>
              </a:rPr>
              <a:t>Pivot</a:t>
            </a:r>
            <a:r>
              <a:rPr lang="zh-CN" altLang="en-US" sz="2000" dirty="0">
                <a:latin typeface="Times New Roman" pitchFamily="18" charset="0"/>
                <a:cs typeface="Arial" charset="0"/>
              </a:rPr>
              <a:t>特征</a:t>
            </a:r>
            <a:endParaRPr lang="en-US" altLang="zh-CN" sz="2000" dirty="0">
              <a:latin typeface="Times New Roman" pitchFamily="18" charset="0"/>
              <a:cs typeface="Arial" charset="0"/>
            </a:endParaRPr>
          </a:p>
        </p:txBody>
      </p:sp>
      <p:sp>
        <p:nvSpPr>
          <p:cNvPr id="67" name="Text Box 26"/>
          <p:cNvSpPr txBox="1">
            <a:spLocks noChangeArrowheads="1"/>
          </p:cNvSpPr>
          <p:nvPr/>
        </p:nvSpPr>
        <p:spPr bwMode="auto">
          <a:xfrm>
            <a:off x="6548787" y="696192"/>
            <a:ext cx="3657124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000" dirty="0" smtClean="0">
                <a:latin typeface="Times New Roman" pitchFamily="18" charset="0"/>
                <a:cs typeface="Arial" charset="0"/>
              </a:rPr>
              <a:t>特定于领域的特征</a:t>
            </a:r>
            <a:endParaRPr lang="en-US" altLang="zh-CN" sz="2000" dirty="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258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6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7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43" grpId="0" animBg="1"/>
      <p:bldP spid="44" grpId="0" animBg="1"/>
      <p:bldP spid="45" grpId="0" animBg="1"/>
      <p:bldP spid="46" grpId="0"/>
      <p:bldP spid="47" grpId="0"/>
      <p:bldP spid="48" grpId="0"/>
      <p:bldP spid="49" grpId="0"/>
      <p:bldP spid="50" grpId="0"/>
      <p:bldP spid="51" grpId="0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Box 77"/>
          <p:cNvSpPr txBox="1">
            <a:spLocks noChangeArrowheads="1"/>
          </p:cNvSpPr>
          <p:nvPr/>
        </p:nvSpPr>
        <p:spPr bwMode="auto">
          <a:xfrm>
            <a:off x="7212662" y="4173538"/>
            <a:ext cx="1337559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000" b="1" dirty="0" smtClean="0">
                <a:latin typeface="Times New Roman" pitchFamily="18" charset="0"/>
                <a:cs typeface="Arial" charset="0"/>
              </a:rPr>
              <a:t>预测</a:t>
            </a:r>
            <a:endParaRPr lang="en-US" altLang="zh-CN" sz="2000" b="1" dirty="0">
              <a:latin typeface="Times New Roman" pitchFamily="18" charset="0"/>
              <a:cs typeface="Arial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谱特征对齐（</a:t>
            </a:r>
            <a:r>
              <a:rPr lang="en-US" altLang="zh-CN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SFA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）（</a:t>
            </a:r>
            <a:r>
              <a:rPr lang="en-US" altLang="zh-CN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3/3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/>
          </a:p>
        </p:txBody>
      </p:sp>
      <p:graphicFrame>
        <p:nvGraphicFramePr>
          <p:cNvPr id="5" name="Group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1997019"/>
              </p:ext>
            </p:extLst>
          </p:nvPr>
        </p:nvGraphicFramePr>
        <p:xfrm>
          <a:off x="2641257" y="1143000"/>
          <a:ext cx="8939634" cy="1698622"/>
        </p:xfrm>
        <a:graphic>
          <a:graphicData uri="http://schemas.openxmlformats.org/drawingml/2006/table">
            <a:tbl>
              <a:tblPr/>
              <a:tblGrid>
                <a:gridCol w="839349"/>
                <a:gridCol w="2525003"/>
                <a:gridCol w="2840806"/>
                <a:gridCol w="2734476"/>
              </a:tblGrid>
              <a:tr h="4600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sharp/hooked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compact/realistic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blurry/boring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424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1216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4501223"/>
              </p:ext>
            </p:extLst>
          </p:nvPr>
        </p:nvGraphicFramePr>
        <p:xfrm>
          <a:off x="3860298" y="3487738"/>
          <a:ext cx="6814779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36" name="Equation" r:id="rId3" imgW="2336800" imgH="228600" progId="">
                  <p:embed/>
                </p:oleObj>
              </mc:Choice>
              <mc:Fallback>
                <p:oleObj name="Equation" r:id="rId3" imgW="2336800" imgH="2286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0298" y="3487738"/>
                        <a:ext cx="6814779" cy="500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3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71944" y="1632744"/>
            <a:ext cx="37883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71944" y="2026659"/>
            <a:ext cx="378833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38"/>
          <p:cNvSpPr>
            <a:spLocks noChangeAspect="1" noChangeArrowheads="1"/>
          </p:cNvSpPr>
          <p:nvPr/>
        </p:nvSpPr>
        <p:spPr bwMode="auto">
          <a:xfrm>
            <a:off x="2867712" y="3487738"/>
            <a:ext cx="8510007" cy="517525"/>
          </a:xfrm>
          <a:prstGeom prst="rect">
            <a:avLst/>
          </a:prstGeom>
          <a:noFill/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lIns="0" tIns="0" rIns="0" bIns="0" anchor="ctr"/>
          <a:lstStyle/>
          <a:p>
            <a:pPr defTabSz="449263" eaLnBrk="0" hangingPunct="0">
              <a:buClr>
                <a:srgbClr val="330066"/>
              </a:buClr>
              <a:buSzPct val="100000"/>
              <a:buFont typeface="Arial" charset="0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/>
            </a:pPr>
            <a:r>
              <a:rPr lang="en-US" altLang="zh-CN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  <a:cs typeface="Arial" charset="0"/>
              </a:rPr>
              <a:t> </a:t>
            </a:r>
            <a:r>
              <a:rPr lang="en-US" b="1">
                <a:solidFill>
                  <a:srgbClr val="CC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ea typeface="宋体" pitchFamily="2" charset="-122"/>
                <a:cs typeface="Arial" charset="0"/>
              </a:rPr>
              <a:t> </a:t>
            </a:r>
          </a:p>
        </p:txBody>
      </p:sp>
      <p:graphicFrame>
        <p:nvGraphicFramePr>
          <p:cNvPr id="10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9526833"/>
              </p:ext>
            </p:extLst>
          </p:nvPr>
        </p:nvGraphicFramePr>
        <p:xfrm>
          <a:off x="2639140" y="4686298"/>
          <a:ext cx="8941751" cy="1743076"/>
        </p:xfrm>
        <a:graphic>
          <a:graphicData uri="http://schemas.openxmlformats.org/drawingml/2006/table">
            <a:tbl>
              <a:tblPr/>
              <a:tblGrid>
                <a:gridCol w="894422"/>
                <a:gridCol w="2682032"/>
                <a:gridCol w="3017632"/>
                <a:gridCol w="2347665"/>
              </a:tblGrid>
              <a:tr h="4357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sharp/hooked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compact/realistic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blurry/boring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576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2"/>
                        </a:solidFill>
                        <a:effectLst/>
                        <a:latin typeface="Times New Roman" pitchFamily="18" charset="0"/>
                        <a:ea typeface="华文中宋" pitchFamily="2" charset="-122"/>
                      </a:endParaRPr>
                    </a:p>
                  </a:txBody>
                  <a:tcPr marL="71991" marR="0" marT="0" marB="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0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Times New Roman" pitchFamily="18" charset="0"/>
                          <a:ea typeface="华文中宋" pitchFamily="2" charset="-122"/>
                        </a:rPr>
                        <a:t>1</a:t>
                      </a:r>
                    </a:p>
                  </a:txBody>
                  <a:tcPr marL="71991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1" name="Picture 7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4340" y="5142490"/>
            <a:ext cx="37883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7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67711" y="5639018"/>
            <a:ext cx="378835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7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27499" y="6047004"/>
            <a:ext cx="383067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7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67711" y="2458462"/>
            <a:ext cx="383066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TextBox 31"/>
          <p:cNvSpPr txBox="1">
            <a:spLocks noChangeArrowheads="1"/>
          </p:cNvSpPr>
          <p:nvPr/>
        </p:nvSpPr>
        <p:spPr bwMode="auto">
          <a:xfrm>
            <a:off x="433861" y="1647825"/>
            <a:ext cx="1919566" cy="400050"/>
          </a:xfrm>
          <a:prstGeom prst="rect">
            <a:avLst/>
          </a:pr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altLang="zh-CN" sz="20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Electronics</a:t>
            </a:r>
            <a:endParaRPr lang="zh-CN" altLang="en-US" sz="2000" b="1">
              <a:solidFill>
                <a:schemeClr val="bg1"/>
              </a:solidFill>
            </a:endParaRPr>
          </a:p>
        </p:txBody>
      </p:sp>
      <p:sp>
        <p:nvSpPr>
          <p:cNvPr id="16" name="TextBox 32"/>
          <p:cNvSpPr txBox="1"/>
          <p:nvPr/>
        </p:nvSpPr>
        <p:spPr>
          <a:xfrm>
            <a:off x="334391" y="4827588"/>
            <a:ext cx="2112158" cy="400050"/>
          </a:xfrm>
          <a:prstGeom prst="rect">
            <a:avLst/>
          </a:prstGeom>
          <a:solidFill>
            <a:schemeClr val="accent4">
              <a:lumMod val="75000"/>
              <a:lumOff val="25000"/>
            </a:schemeClr>
          </a:solidFill>
          <a:ln>
            <a:solidFill>
              <a:schemeClr val="tx1"/>
            </a:solidFill>
          </a:ln>
        </p:spPr>
        <p:txBody>
          <a:bodyPr>
            <a:spAutoFit/>
          </a:bodyPr>
          <a:lstStyle/>
          <a:p>
            <a:pPr eaLnBrk="0" hangingPunct="0"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Video Game</a:t>
            </a:r>
            <a:endParaRPr lang="zh-CN" altLang="en-US" sz="2000" b="1" dirty="0">
              <a:solidFill>
                <a:schemeClr val="bg1"/>
              </a:solidFill>
              <a:ea typeface="+mn-ea"/>
            </a:endParaRPr>
          </a:p>
        </p:txBody>
      </p:sp>
      <p:sp>
        <p:nvSpPr>
          <p:cNvPr id="17" name="Notched Right Arrow 33"/>
          <p:cNvSpPr/>
          <p:nvPr/>
        </p:nvSpPr>
        <p:spPr>
          <a:xfrm rot="5400000">
            <a:off x="6765009" y="3979912"/>
            <a:ext cx="533400" cy="768251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8" name="Notched Right Arrow 34"/>
          <p:cNvSpPr/>
          <p:nvPr/>
        </p:nvSpPr>
        <p:spPr>
          <a:xfrm rot="5400000">
            <a:off x="6726909" y="2798812"/>
            <a:ext cx="609600" cy="768251"/>
          </a:xfrm>
          <a:prstGeom prst="notchedRightArrow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9" name="Text Box 77"/>
          <p:cNvSpPr txBox="1">
            <a:spLocks noChangeArrowheads="1"/>
          </p:cNvSpPr>
          <p:nvPr/>
        </p:nvSpPr>
        <p:spPr bwMode="auto">
          <a:xfrm>
            <a:off x="7212661" y="2954338"/>
            <a:ext cx="1337559" cy="307975"/>
          </a:xfrm>
          <a:prstGeom prst="rect">
            <a:avLst/>
          </a:prstGeom>
          <a:solidFill>
            <a:schemeClr val="bg1"/>
          </a:solidFill>
          <a:ln w="25400" algn="ctr">
            <a:solidFill>
              <a:schemeClr val="bg1"/>
            </a:solidFill>
            <a:miter lim="800000"/>
            <a:headEnd/>
            <a:tailEnd/>
          </a:ln>
        </p:spPr>
        <p:txBody>
          <a:bodyPr wrap="square" lIns="54000" tIns="0" rIns="54000" bIns="0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000" b="1" dirty="0" smtClean="0">
                <a:latin typeface="Times New Roman" pitchFamily="18" charset="0"/>
                <a:cs typeface="Arial" charset="0"/>
              </a:rPr>
              <a:t>训练</a:t>
            </a:r>
            <a:endParaRPr lang="en-US" altLang="zh-CN" sz="2000" b="1" dirty="0">
              <a:latin typeface="Times New Roman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9519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6" presetClass="entr" presetSubtype="2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5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9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第四章：文本聚类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引言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案例</a:t>
            </a:r>
            <a:r>
              <a:rPr lang="zh-CN" altLang="en-US" sz="3200" dirty="0">
                <a:latin typeface="Times New Roman" pitchFamily="18" charset="0"/>
              </a:rPr>
              <a:t>：产品评论情感</a:t>
            </a:r>
            <a:r>
              <a:rPr lang="zh-CN" altLang="en-US" sz="3200" dirty="0" smtClean="0">
                <a:latin typeface="Times New Roman" pitchFamily="18" charset="0"/>
              </a:rPr>
              <a:t>分析</a:t>
            </a:r>
            <a:endParaRPr lang="zh-CN" altLang="en-US" sz="320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聚类性能评价</a:t>
            </a:r>
            <a:endParaRPr lang="zh-CN" altLang="en-US" sz="320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4227610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聚类结果的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模糊性（</a:t>
            </a:r>
            <a:r>
              <a:rPr lang="en-US" altLang="zh-CN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1/2</a:t>
            </a:r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103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1126"/>
            <a:ext cx="12190413" cy="44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815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聚类结果的模糊性</a:t>
            </a:r>
            <a:r>
              <a:rPr lang="zh-CN" altLang="en-US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</a:t>
            </a:r>
            <a:r>
              <a:rPr lang="en-US" altLang="zh-CN" sz="4000" b="1" dirty="0" smtClea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2/2</a:t>
            </a:r>
            <a:r>
              <a:rPr lang="zh-CN" altLang="en-US" sz="40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2656"/>
            <a:ext cx="12190413" cy="5745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26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聚类性能评价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1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anose="02020603050405020304" pitchFamily="18" charset="0"/>
              </a:rPr>
              <a:t>内部度量法（</a:t>
            </a:r>
            <a:r>
              <a:rPr lang="en-US" altLang="zh-CN" sz="3200" dirty="0">
                <a:latin typeface="Times New Roman" panose="02020603050405020304" pitchFamily="18" charset="0"/>
              </a:rPr>
              <a:t>Internal Measures</a:t>
            </a:r>
            <a:r>
              <a:rPr lang="zh-CN" altLang="en-US" sz="3200" dirty="0">
                <a:latin typeface="Times New Roman" panose="02020603050405020304" pitchFamily="18" charset="0"/>
              </a:rPr>
              <a:t>）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anose="02020603050405020304" pitchFamily="18" charset="0"/>
              </a:rPr>
              <a:t>外部度量法（</a:t>
            </a:r>
            <a:r>
              <a:rPr lang="en-US" altLang="zh-CN" sz="3200" dirty="0">
                <a:latin typeface="Times New Roman" panose="02020603050405020304" pitchFamily="18" charset="0"/>
              </a:rPr>
              <a:t>External Measures</a:t>
            </a:r>
            <a:r>
              <a:rPr lang="zh-CN" altLang="en-US" sz="3200" dirty="0">
                <a:latin typeface="Times New Roman" panose="02020603050405020304" pitchFamily="18" charset="0"/>
              </a:rPr>
              <a:t>）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anose="02020603050405020304" pitchFamily="18" charset="0"/>
              </a:rPr>
              <a:t>基于聚类稳定性（ </a:t>
            </a:r>
            <a:r>
              <a:rPr lang="en-US" altLang="zh-CN" sz="3200" dirty="0">
                <a:latin typeface="Times New Roman" panose="02020603050405020304" pitchFamily="18" charset="0"/>
              </a:rPr>
              <a:t>Clustering Stability </a:t>
            </a:r>
            <a:r>
              <a:rPr lang="zh-CN" altLang="en-US" sz="3200" dirty="0">
                <a:latin typeface="Times New Roman" panose="02020603050405020304" pitchFamily="18" charset="0"/>
              </a:rPr>
              <a:t>）的方法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anose="02020603050405020304" pitchFamily="18" charset="0"/>
              </a:rPr>
              <a:t>自动确定簇数量的方法</a:t>
            </a:r>
          </a:p>
        </p:txBody>
      </p:sp>
      <p:sp>
        <p:nvSpPr>
          <p:cNvPr id="911364" name="Text Box 4"/>
          <p:cNvSpPr txBox="1">
            <a:spLocks noChangeArrowheads="1"/>
          </p:cNvSpPr>
          <p:nvPr/>
        </p:nvSpPr>
        <p:spPr bwMode="auto">
          <a:xfrm>
            <a:off x="406347" y="5791200"/>
            <a:ext cx="11479306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/>
            <a:r>
              <a:rPr lang="zh-CN" altLang="en-US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◆</a:t>
            </a:r>
            <a:r>
              <a:rPr lang="en-US" altLang="zh-CN" sz="2000" b="0" dirty="0" err="1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Shuo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Xu, </a:t>
            </a:r>
            <a:r>
              <a:rPr lang="en-US" altLang="zh-CN" sz="2000" b="0" dirty="0" err="1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Xiaodong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000" b="0" dirty="0" err="1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Qiao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, </a:t>
            </a:r>
            <a:r>
              <a:rPr lang="en-US" altLang="zh-CN" sz="2000" b="0" dirty="0" err="1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Lijun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Zhu, </a:t>
            </a:r>
            <a:r>
              <a:rPr lang="en-US" altLang="zh-CN" sz="2000" b="0" dirty="0" err="1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Yunliang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Zhang, </a:t>
            </a:r>
            <a:r>
              <a:rPr lang="en-US" altLang="zh-CN" sz="2000" b="0" dirty="0" err="1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Chunxiang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 </a:t>
            </a:r>
            <a:r>
              <a:rPr lang="en-US" altLang="zh-CN" sz="2000" b="0" dirty="0" err="1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Xue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, and Lin Li, </a:t>
            </a:r>
            <a:r>
              <a:rPr lang="en-US" altLang="zh-CN" sz="2000" b="0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2016.Reviews </a:t>
            </a:r>
            <a:r>
              <a:rPr lang="en-US" altLang="zh-CN" sz="2000" b="0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on Determining the Number of Clusters. </a:t>
            </a:r>
            <a:r>
              <a:rPr lang="en-US" altLang="zh-CN" sz="2000" b="0" i="1" dirty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Applied Mathematics &amp; Information </a:t>
            </a:r>
            <a:r>
              <a:rPr lang="en-US" altLang="zh-CN" sz="2000" b="0" i="1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Sciences</a:t>
            </a:r>
            <a:r>
              <a:rPr lang="en-US" altLang="zh-CN" sz="2000" b="0" dirty="0" smtClean="0">
                <a:latin typeface="Times New Roman" pitchFamily="18" charset="0"/>
                <a:ea typeface="宋体" panose="02010600030101010101" pitchFamily="2" charset="-122"/>
                <a:cs typeface="Times New Roman" pitchFamily="18" charset="0"/>
              </a:rPr>
              <a:t>, Vol. 10, No. 4, pp. 1493-1520. </a:t>
            </a:r>
            <a:endParaRPr lang="en-US" altLang="zh-CN" sz="2000" b="0" dirty="0">
              <a:latin typeface="Times New Roman" pitchFamily="18" charset="0"/>
              <a:ea typeface="宋体" panose="02010600030101010101" pitchFamily="2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1966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/>
              <a:t>第四章：文本聚类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09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引言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</a:rPr>
              <a:t>AP</a:t>
            </a:r>
            <a:r>
              <a:rPr lang="zh-CN" altLang="en-US" sz="3200" dirty="0">
                <a:latin typeface="Times New Roman" pitchFamily="18" charset="0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案例</a:t>
            </a:r>
            <a:r>
              <a:rPr lang="zh-CN" altLang="en-US" sz="3200" dirty="0">
                <a:latin typeface="Times New Roman" pitchFamily="18" charset="0"/>
              </a:rPr>
              <a:t>：产品评论情感</a:t>
            </a:r>
            <a:r>
              <a:rPr lang="zh-CN" altLang="en-US" sz="3200" dirty="0" smtClean="0">
                <a:latin typeface="Times New Roman" pitchFamily="18" charset="0"/>
              </a:rPr>
              <a:t>分析</a:t>
            </a:r>
            <a:endParaRPr lang="zh-CN" altLang="en-US" sz="320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</a:rPr>
              <a:t>聚类性能评价</a:t>
            </a:r>
            <a:endParaRPr lang="zh-CN" altLang="en-US" sz="3200" dirty="0">
              <a:latin typeface="Times New Roman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</a:rPr>
              <a:t>本章小节</a:t>
            </a:r>
          </a:p>
        </p:txBody>
      </p:sp>
    </p:spTree>
    <p:extLst>
      <p:ext uri="{BB962C8B-B14F-4D97-AF65-F5344CB8AC3E}">
        <p14:creationId xmlns:p14="http://schemas.microsoft.com/office/powerpoint/2010/main" val="3485431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" fill="hold"/>
                                        <p:tgtEl>
                                          <p:spTgt spid="909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4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本章小节</a:t>
            </a:r>
            <a:endParaRPr lang="zh-CN" altLang="en-US" sz="4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  <a:ea typeface="华文楷体" panose="02010600040101010101" pitchFamily="2" charset="-122"/>
              </a:rPr>
              <a:t>层次聚类算法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>
                <a:latin typeface="Times New Roman" pitchFamily="18" charset="0"/>
                <a:ea typeface="华文楷体" panose="02010600040101010101" pitchFamily="2" charset="-122"/>
              </a:rPr>
              <a:t>平面聚类算法</a:t>
            </a:r>
          </a:p>
          <a:p>
            <a:pPr>
              <a:lnSpc>
                <a:spcPct val="125000"/>
              </a:lnSpc>
            </a:pPr>
            <a:r>
              <a:rPr lang="en-US" altLang="zh-CN" sz="3200" dirty="0">
                <a:latin typeface="Times New Roman" pitchFamily="18" charset="0"/>
                <a:ea typeface="华文楷体" panose="02010600040101010101" pitchFamily="2" charset="-122"/>
              </a:rPr>
              <a:t>AP</a:t>
            </a:r>
            <a:r>
              <a:rPr lang="zh-CN" altLang="en-US" sz="3200" dirty="0">
                <a:latin typeface="Times New Roman" pitchFamily="18" charset="0"/>
                <a:ea typeface="华文楷体" panose="02010600040101010101" pitchFamily="2" charset="-122"/>
              </a:rPr>
              <a:t>聚类算法</a:t>
            </a:r>
          </a:p>
          <a:p>
            <a:pPr>
              <a:lnSpc>
                <a:spcPct val="125000"/>
              </a:lnSpc>
            </a:pPr>
            <a:r>
              <a:rPr lang="zh-CN" altLang="en-US" sz="3200" dirty="0" smtClean="0">
                <a:latin typeface="Times New Roman" pitchFamily="18" charset="0"/>
                <a:ea typeface="华文楷体" panose="02010600040101010101" pitchFamily="2" charset="-122"/>
              </a:rPr>
              <a:t>聚类性能评价</a:t>
            </a:r>
            <a:endParaRPr lang="zh-CN" altLang="en-US" sz="3200" dirty="0">
              <a:latin typeface="Times New Roman" pitchFamily="18" charset="0"/>
              <a:ea typeface="华文楷体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65554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82TGp_food_light_ani">
  <a:themeElements>
    <a:clrScheme name="282TGp_food_light_ani 2">
      <a:dk1>
        <a:srgbClr val="000000"/>
      </a:dk1>
      <a:lt1>
        <a:srgbClr val="FFFFFF"/>
      </a:lt1>
      <a:dk2>
        <a:srgbClr val="193583"/>
      </a:dk2>
      <a:lt2>
        <a:srgbClr val="C0C0C0"/>
      </a:lt2>
      <a:accent1>
        <a:srgbClr val="89CA64"/>
      </a:accent1>
      <a:accent2>
        <a:srgbClr val="D9C215"/>
      </a:accent2>
      <a:accent3>
        <a:srgbClr val="FFFFFF"/>
      </a:accent3>
      <a:accent4>
        <a:srgbClr val="000000"/>
      </a:accent4>
      <a:accent5>
        <a:srgbClr val="C4E1B8"/>
      </a:accent5>
      <a:accent6>
        <a:srgbClr val="C4B012"/>
      </a:accent6>
      <a:hlink>
        <a:srgbClr val="04884E"/>
      </a:hlink>
      <a:folHlink>
        <a:srgbClr val="FF9600"/>
      </a:folHlink>
    </a:clrScheme>
    <a:fontScheme name="282TGp_food_light_ani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</a:defRPr>
        </a:defPPr>
      </a:lstStyle>
    </a:lnDef>
  </a:objectDefaults>
  <a:extraClrSchemeLst>
    <a:extraClrScheme>
      <a:clrScheme name="282TGp_food_light_ani 1">
        <a:dk1>
          <a:srgbClr val="30311D"/>
        </a:dk1>
        <a:lt1>
          <a:srgbClr val="FFFFFF"/>
        </a:lt1>
        <a:dk2>
          <a:srgbClr val="333399"/>
        </a:dk2>
        <a:lt2>
          <a:srgbClr val="C0C0C0"/>
        </a:lt2>
        <a:accent1>
          <a:srgbClr val="3780BD"/>
        </a:accent1>
        <a:accent2>
          <a:srgbClr val="98C13D"/>
        </a:accent2>
        <a:accent3>
          <a:srgbClr val="FFFFFF"/>
        </a:accent3>
        <a:accent4>
          <a:srgbClr val="272817"/>
        </a:accent4>
        <a:accent5>
          <a:srgbClr val="AEC0DB"/>
        </a:accent5>
        <a:accent6>
          <a:srgbClr val="89AF36"/>
        </a:accent6>
        <a:hlink>
          <a:srgbClr val="F5B821"/>
        </a:hlink>
        <a:folHlink>
          <a:srgbClr val="91597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2TGp_food_light_ani 2">
        <a:dk1>
          <a:srgbClr val="000000"/>
        </a:dk1>
        <a:lt1>
          <a:srgbClr val="FFFFFF"/>
        </a:lt1>
        <a:dk2>
          <a:srgbClr val="193583"/>
        </a:dk2>
        <a:lt2>
          <a:srgbClr val="C0C0C0"/>
        </a:lt2>
        <a:accent1>
          <a:srgbClr val="89CA64"/>
        </a:accent1>
        <a:accent2>
          <a:srgbClr val="D9C215"/>
        </a:accent2>
        <a:accent3>
          <a:srgbClr val="FFFFFF"/>
        </a:accent3>
        <a:accent4>
          <a:srgbClr val="000000"/>
        </a:accent4>
        <a:accent5>
          <a:srgbClr val="C4E1B8"/>
        </a:accent5>
        <a:accent6>
          <a:srgbClr val="C4B012"/>
        </a:accent6>
        <a:hlink>
          <a:srgbClr val="04884E"/>
        </a:hlink>
        <a:folHlink>
          <a:srgbClr val="FF9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82TGp_food_light_ani 3">
        <a:dk1>
          <a:srgbClr val="000000"/>
        </a:dk1>
        <a:lt1>
          <a:srgbClr val="FFFFFF"/>
        </a:lt1>
        <a:dk2>
          <a:srgbClr val="006666"/>
        </a:dk2>
        <a:lt2>
          <a:srgbClr val="C0C0C0"/>
        </a:lt2>
        <a:accent1>
          <a:srgbClr val="D4502C"/>
        </a:accent1>
        <a:accent2>
          <a:srgbClr val="D7AE3B"/>
        </a:accent2>
        <a:accent3>
          <a:srgbClr val="FFFFFF"/>
        </a:accent3>
        <a:accent4>
          <a:srgbClr val="000000"/>
        </a:accent4>
        <a:accent5>
          <a:srgbClr val="E6B3AC"/>
        </a:accent5>
        <a:accent6>
          <a:srgbClr val="C39D35"/>
        </a:accent6>
        <a:hlink>
          <a:srgbClr val="1C74B0"/>
        </a:hlink>
        <a:folHlink>
          <a:srgbClr val="85C16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9985</TotalTime>
  <Words>3197</Words>
  <Application>Microsoft Office PowerPoint</Application>
  <PresentationFormat>自定义</PresentationFormat>
  <Paragraphs>683</Paragraphs>
  <Slides>54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56" baseType="lpstr">
      <vt:lpstr>282TGp_food_light_ani</vt:lpstr>
      <vt:lpstr>Equation</vt:lpstr>
      <vt:lpstr>文本分析与文本挖掘 Text Analysis and Text Mining</vt:lpstr>
      <vt:lpstr>课程主要内容</vt:lpstr>
      <vt:lpstr>第五章：文本聚类</vt:lpstr>
      <vt:lpstr>物以类聚，人以群分</vt:lpstr>
      <vt:lpstr>聚类三要素</vt:lpstr>
      <vt:lpstr>二维平面上点的聚类示意图</vt:lpstr>
      <vt:lpstr>聚类算法的核心（1/5）</vt:lpstr>
      <vt:lpstr>聚类算法的核心（2/5）</vt:lpstr>
      <vt:lpstr>聚类算法的核心（3/5）</vt:lpstr>
      <vt:lpstr>聚类算法的核心（4/5）</vt:lpstr>
      <vt:lpstr>聚类算法的核心（5/5）</vt:lpstr>
      <vt:lpstr>向量空间模型：权重</vt:lpstr>
      <vt:lpstr>向量空间模型：示例</vt:lpstr>
      <vt:lpstr>聚类算法分类</vt:lpstr>
      <vt:lpstr>第四章：文本聚类</vt:lpstr>
      <vt:lpstr>凝聚 vs. 分裂</vt:lpstr>
      <vt:lpstr>层次凝聚聚类（1/2）</vt:lpstr>
      <vt:lpstr>层次凝聚聚类（2/2）</vt:lpstr>
      <vt:lpstr>簇间相似度</vt:lpstr>
      <vt:lpstr>簇中心点层次聚类</vt:lpstr>
      <vt:lpstr>单链锁（Single-Linkage）</vt:lpstr>
      <vt:lpstr>单链锁（Single-Linkage）：实例</vt:lpstr>
      <vt:lpstr>全链锁（Complete-Linkage）</vt:lpstr>
      <vt:lpstr>全链锁（Complete-Linkage）：实例</vt:lpstr>
      <vt:lpstr>平均链锁（Average-Linkage）</vt:lpstr>
      <vt:lpstr>案例：共现聚类分析（1/3）</vt:lpstr>
      <vt:lpstr>案例：共现聚类分析（2/3）</vt:lpstr>
      <vt:lpstr>案例：共现聚类分析（3/3）</vt:lpstr>
      <vt:lpstr>第四章：文本聚类</vt:lpstr>
      <vt:lpstr>K-Means算法（1/2）</vt:lpstr>
      <vt:lpstr>K-Means算法（2/2）</vt:lpstr>
      <vt:lpstr>K-Means算法：实例</vt:lpstr>
      <vt:lpstr>初始簇中心点的选取</vt:lpstr>
      <vt:lpstr>第四章：文本聚类</vt:lpstr>
      <vt:lpstr>AP聚类算法（1/3）</vt:lpstr>
      <vt:lpstr>AP聚类算法（2/3）</vt:lpstr>
      <vt:lpstr>AP聚类代码</vt:lpstr>
      <vt:lpstr>相似度计算：余弦相似度（1/2）</vt:lpstr>
      <vt:lpstr>相似度计算：余弦相似度（2/2）</vt:lpstr>
      <vt:lpstr>相似度计算：Jaccard相似度</vt:lpstr>
      <vt:lpstr>第四章：文本聚类</vt:lpstr>
      <vt:lpstr>案例：产品评论情感分析（1/3）</vt:lpstr>
      <vt:lpstr>案例：产品评论情感分析（2/3）</vt:lpstr>
      <vt:lpstr>案例：产品评论情感分析（3/3）</vt:lpstr>
      <vt:lpstr>三类特征</vt:lpstr>
      <vt:lpstr>谱特征对齐（SFA）（1/3）</vt:lpstr>
      <vt:lpstr>谱特征对齐（SFA）（2/3）</vt:lpstr>
      <vt:lpstr>谱特征对齐（SFA）（3/3）</vt:lpstr>
      <vt:lpstr>第四章：文本聚类</vt:lpstr>
      <vt:lpstr>聚类结果的模糊性（1/2）</vt:lpstr>
      <vt:lpstr>聚类结果的模糊性（2/2）</vt:lpstr>
      <vt:lpstr>聚类性能评价</vt:lpstr>
      <vt:lpstr>第四章：文本聚类</vt:lpstr>
      <vt:lpstr>本章小节</vt:lpstr>
    </vt:vector>
  </TitlesOfParts>
  <Company>ISTIC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Data Mining Lab.</dc:title>
  <dc:creator>XU SHUO</dc:creator>
  <cp:lastModifiedBy>XUSHUO</cp:lastModifiedBy>
  <cp:revision>2985</cp:revision>
  <dcterms:created xsi:type="dcterms:W3CDTF">2005-11-30T10:23:36Z</dcterms:created>
  <dcterms:modified xsi:type="dcterms:W3CDTF">2026-10-12T04:12:52Z</dcterms:modified>
</cp:coreProperties>
</file>