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733" r:id="rId2"/>
    <p:sldId id="734" r:id="rId3"/>
    <p:sldId id="561" r:id="rId4"/>
    <p:sldId id="688" r:id="rId5"/>
    <p:sldId id="689" r:id="rId6"/>
    <p:sldId id="690" r:id="rId7"/>
    <p:sldId id="722" r:id="rId8"/>
    <p:sldId id="692" r:id="rId9"/>
    <p:sldId id="693" r:id="rId10"/>
    <p:sldId id="738" r:id="rId11"/>
    <p:sldId id="723" r:id="rId12"/>
    <p:sldId id="694" r:id="rId13"/>
    <p:sldId id="695" r:id="rId14"/>
    <p:sldId id="696" r:id="rId15"/>
    <p:sldId id="697" r:id="rId16"/>
    <p:sldId id="698" r:id="rId17"/>
    <p:sldId id="699" r:id="rId18"/>
    <p:sldId id="700" r:id="rId19"/>
    <p:sldId id="701" r:id="rId20"/>
    <p:sldId id="702" r:id="rId21"/>
    <p:sldId id="703" r:id="rId22"/>
    <p:sldId id="704" r:id="rId23"/>
    <p:sldId id="724" r:id="rId24"/>
    <p:sldId id="735" r:id="rId25"/>
    <p:sldId id="736" r:id="rId26"/>
    <p:sldId id="708" r:id="rId27"/>
    <p:sldId id="709" r:id="rId28"/>
    <p:sldId id="710" r:id="rId29"/>
    <p:sldId id="711" r:id="rId30"/>
    <p:sldId id="725" r:id="rId31"/>
    <p:sldId id="728" r:id="rId32"/>
    <p:sldId id="730" r:id="rId33"/>
    <p:sldId id="729" r:id="rId34"/>
    <p:sldId id="731" r:id="rId35"/>
    <p:sldId id="726" r:id="rId36"/>
    <p:sldId id="654" r:id="rId37"/>
  </p:sldIdLst>
  <p:sldSz cx="12190413" cy="6858000"/>
  <p:notesSz cx="10234613" cy="7099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790C"/>
    <a:srgbClr val="B8E32F"/>
    <a:srgbClr val="FF9600"/>
    <a:srgbClr val="FF0000"/>
    <a:srgbClr val="003399"/>
    <a:srgbClr val="955577"/>
    <a:srgbClr val="EAEAEA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0988" autoAdjust="0"/>
  </p:normalViewPr>
  <p:slideViewPr>
    <p:cSldViewPr>
      <p:cViewPr>
        <p:scale>
          <a:sx n="66" d="100"/>
          <a:sy n="66" d="100"/>
        </p:scale>
        <p:origin x="-1195" y="-53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084"/>
    </p:cViewPr>
  </p:sorterViewPr>
  <p:notesViewPr>
    <p:cSldViewPr>
      <p:cViewPr varScale="1">
        <p:scale>
          <a:sx n="63" d="100"/>
          <a:sy n="63" d="100"/>
        </p:scale>
        <p:origin x="3354" y="66"/>
      </p:cViewPr>
      <p:guideLst>
        <p:guide orient="horz" pos="2236"/>
        <p:guide pos="32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11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435304" cy="35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7022" y="0"/>
            <a:ext cx="4435304" cy="35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215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743619"/>
            <a:ext cx="4435304" cy="35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215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7022" y="6743619"/>
            <a:ext cx="4435304" cy="35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D547C20B-9C69-4257-ACB5-9EE811D618D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54652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435304" cy="35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797022" y="0"/>
            <a:ext cx="4435304" cy="35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751138" y="533400"/>
            <a:ext cx="4732337" cy="2662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14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23005" y="3372911"/>
            <a:ext cx="8188606" cy="3193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314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743619"/>
            <a:ext cx="4435304" cy="35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14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97022" y="6743619"/>
            <a:ext cx="4435304" cy="35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CABFCCB8-4AA8-4B61-94DD-4EA6EE86FCA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37738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EAA475-81B6-41DE-961E-7DC644CD5D0A}" type="slidenum">
              <a:rPr lang="zh-CN" altLang="en-US"/>
              <a:pPr/>
              <a:t>4</a:t>
            </a:fld>
            <a:endParaRPr lang="en-US" altLang="zh-CN"/>
          </a:p>
        </p:txBody>
      </p:sp>
      <p:sp>
        <p:nvSpPr>
          <p:cNvPr id="92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38438" y="523875"/>
            <a:ext cx="4757737" cy="2676525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921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64005" y="3370709"/>
            <a:ext cx="7506603" cy="3213240"/>
          </a:xfrm>
          <a:ln/>
        </p:spPr>
        <p:txBody>
          <a:bodyPr lIns="97332" tIns="48667" rIns="97332" bIns="48667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330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1EEE48-0CBE-4BEF-B05C-0A27060478AC}" type="slidenum">
              <a:rPr lang="zh-CN" altLang="en-US"/>
              <a:pPr/>
              <a:t>6</a:t>
            </a:fld>
            <a:endParaRPr lang="en-US" altLang="zh-CN"/>
          </a:p>
        </p:txBody>
      </p:sp>
      <p:sp>
        <p:nvSpPr>
          <p:cNvPr id="92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51138" y="533400"/>
            <a:ext cx="4732337" cy="2662238"/>
          </a:xfrm>
          <a:ln/>
        </p:spPr>
      </p:sp>
      <p:sp>
        <p:nvSpPr>
          <p:cNvPr id="92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13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296492-E4A1-49F5-BE2B-14AC950E3681}" type="slidenum">
              <a:rPr lang="zh-CN" altLang="en-US"/>
              <a:pPr/>
              <a:t>9</a:t>
            </a:fld>
            <a:endParaRPr lang="en-US" altLang="zh-CN"/>
          </a:p>
        </p:txBody>
      </p:sp>
      <p:sp>
        <p:nvSpPr>
          <p:cNvPr id="92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51138" y="533400"/>
            <a:ext cx="4732337" cy="2662238"/>
          </a:xfrm>
          <a:ln/>
        </p:spPr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349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72"/>
          <p:cNvSpPr>
            <a:spLocks noChangeArrowheads="1"/>
          </p:cNvSpPr>
          <p:nvPr/>
        </p:nvSpPr>
        <p:spPr bwMode="gray">
          <a:xfrm>
            <a:off x="0" y="6096000"/>
            <a:ext cx="12190413" cy="76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" name="Line 263"/>
          <p:cNvSpPr>
            <a:spLocks noChangeShapeType="1"/>
          </p:cNvSpPr>
          <p:nvPr/>
        </p:nvSpPr>
        <p:spPr bwMode="gray">
          <a:xfrm>
            <a:off x="4412676" y="904875"/>
            <a:ext cx="0" cy="519112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Line 265"/>
          <p:cNvSpPr>
            <a:spLocks noChangeShapeType="1"/>
          </p:cNvSpPr>
          <p:nvPr/>
        </p:nvSpPr>
        <p:spPr bwMode="gray">
          <a:xfrm>
            <a:off x="0" y="2590800"/>
            <a:ext cx="6603140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Line 266"/>
          <p:cNvSpPr>
            <a:spLocks noChangeShapeType="1"/>
          </p:cNvSpPr>
          <p:nvPr/>
        </p:nvSpPr>
        <p:spPr bwMode="gray">
          <a:xfrm>
            <a:off x="29630" y="4302125"/>
            <a:ext cx="6598908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Line 262"/>
          <p:cNvSpPr>
            <a:spLocks noChangeShapeType="1"/>
          </p:cNvSpPr>
          <p:nvPr/>
        </p:nvSpPr>
        <p:spPr bwMode="gray">
          <a:xfrm>
            <a:off x="2222211" y="838200"/>
            <a:ext cx="0" cy="52578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Line 273"/>
          <p:cNvSpPr>
            <a:spLocks noChangeShapeType="1"/>
          </p:cNvSpPr>
          <p:nvPr/>
        </p:nvSpPr>
        <p:spPr bwMode="gray">
          <a:xfrm flipV="1">
            <a:off x="6637003" y="2190750"/>
            <a:ext cx="5570341" cy="1905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Line 274"/>
          <p:cNvSpPr>
            <a:spLocks noChangeShapeType="1"/>
          </p:cNvSpPr>
          <p:nvPr/>
        </p:nvSpPr>
        <p:spPr bwMode="gray">
          <a:xfrm flipV="1">
            <a:off x="6637003" y="5568950"/>
            <a:ext cx="5570341" cy="1905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Rectangle 271"/>
          <p:cNvSpPr>
            <a:spLocks noChangeArrowheads="1"/>
          </p:cNvSpPr>
          <p:nvPr/>
        </p:nvSpPr>
        <p:spPr bwMode="gray">
          <a:xfrm>
            <a:off x="0" y="0"/>
            <a:ext cx="12190413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5" name="Rectangle 287"/>
          <p:cNvSpPr>
            <a:spLocks noChangeArrowheads="1"/>
          </p:cNvSpPr>
          <p:nvPr userDrawn="1"/>
        </p:nvSpPr>
        <p:spPr bwMode="gray">
          <a:xfrm>
            <a:off x="101587" y="6519864"/>
            <a:ext cx="2539669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zh-CN" sz="1000" b="0">
              <a:ea typeface="宋体" panose="02010600030101010101" pitchFamily="2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844430" y="3200400"/>
            <a:ext cx="6196793" cy="8382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2200"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31735" y="1676400"/>
            <a:ext cx="8330116" cy="990600"/>
          </a:xfrm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hlink"/>
                </a:solidFill>
              </a:defRPr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232" y="-8468"/>
            <a:ext cx="3433258" cy="618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5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49085" y="1168752"/>
            <a:ext cx="11377719" cy="5257800"/>
          </a:xfrm>
        </p:spPr>
        <p:txBody>
          <a:bodyPr/>
          <a:lstStyle>
            <a:lvl1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2pPr>
            <a:lvl3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3pPr>
            <a:lvl4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4pPr>
            <a:lvl5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1FC24-D18A-4C6F-AF2A-BF8363B4E44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42044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2" y="1709739"/>
            <a:ext cx="1051423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742" y="4589464"/>
            <a:ext cx="10514231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03F05-B10C-4F32-BC43-C8214C86411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3965229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281" y="1295400"/>
            <a:ext cx="5180926" cy="51054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380" y="1295400"/>
            <a:ext cx="5180926" cy="51054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C7FC6E-7772-4B5F-BD5C-579485A9241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3386731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208" y="365126"/>
            <a:ext cx="10514231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208" y="1681163"/>
            <a:ext cx="515764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208" y="2505075"/>
            <a:ext cx="5157645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1396" y="1681163"/>
            <a:ext cx="518304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1396" y="2505075"/>
            <a:ext cx="5183043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3447F9-E9EA-4D96-8E9C-489FF837691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866392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F43DB-8455-49E7-8263-B3C520E6739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54867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EDB12-3024-4A8D-8BA7-F6B0B56E846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168621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208" y="457200"/>
            <a:ext cx="393225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042" y="987426"/>
            <a:ext cx="617139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208" y="2057400"/>
            <a:ext cx="393225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81493A-6DA4-4C02-BD18-E4D33A8A633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103680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208" y="457200"/>
            <a:ext cx="393225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042" y="987426"/>
            <a:ext cx="617139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208" y="2057400"/>
            <a:ext cx="393225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7DB214-7FF0-4067-8286-FAA870F973E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34746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808B29-A896-4A5E-B91B-7112BD53B32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100407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50" y="171450"/>
            <a:ext cx="2641256" cy="622935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281" y="171450"/>
            <a:ext cx="7720595" cy="62293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340CA-5FF4-43C7-8415-3137C18BC15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3478065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041" y="171451"/>
            <a:ext cx="9447570" cy="4873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914281" y="1295400"/>
            <a:ext cx="5180926" cy="51054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380" y="1295400"/>
            <a:ext cx="5180926" cy="51054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>
          <a:xfrm>
            <a:off x="5180925" y="6505575"/>
            <a:ext cx="1117455" cy="261938"/>
          </a:xfrm>
        </p:spPr>
        <p:txBody>
          <a:bodyPr/>
          <a:lstStyle>
            <a:lvl1pPr>
              <a:defRPr/>
            </a:lvl1pPr>
          </a:lstStyle>
          <a:p>
            <a:fld id="{8DC95055-EBB6-4241-916F-AF7C1829BFA0}" type="slidenum">
              <a:rPr lang="zh-CN" altLang="en-US"/>
              <a:pPr/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1"/>
          </p:nvPr>
        </p:nvSpPr>
        <p:spPr>
          <a:xfrm>
            <a:off x="9549157" y="6505575"/>
            <a:ext cx="2539669" cy="261938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12</a:t>
            </a:r>
            <a:r>
              <a:rPr lang="zh-CN" altLang="en-US"/>
              <a:t>月</a:t>
            </a:r>
            <a:r>
              <a:rPr lang="en-US" altLang="zh-CN"/>
              <a:t>18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3536059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8"/>
          <p:cNvSpPr>
            <a:spLocks noChangeArrowheads="1"/>
          </p:cNvSpPr>
          <p:nvPr/>
        </p:nvSpPr>
        <p:spPr bwMode="gray">
          <a:xfrm>
            <a:off x="0" y="723900"/>
            <a:ext cx="12190413" cy="38576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zh-CN" altLang="en-US" b="0">
              <a:ea typeface="宋体" panose="02010600030101010101" pitchFamily="2" charset="-122"/>
            </a:endParaRPr>
          </a:p>
        </p:txBody>
      </p:sp>
      <p:sp>
        <p:nvSpPr>
          <p:cNvPr id="1027" name="Rectangle 133"/>
          <p:cNvSpPr>
            <a:spLocks noChangeArrowheads="1"/>
          </p:cNvSpPr>
          <p:nvPr/>
        </p:nvSpPr>
        <p:spPr bwMode="gray">
          <a:xfrm>
            <a:off x="0" y="0"/>
            <a:ext cx="12190413" cy="7239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zh-CN" altLang="en-US" b="0">
              <a:ea typeface="宋体" panose="02010600030101010101" pitchFamily="2" charset="-122"/>
            </a:endParaRPr>
          </a:p>
        </p:txBody>
      </p:sp>
      <p:sp>
        <p:nvSpPr>
          <p:cNvPr id="1028" name="Freeform 126"/>
          <p:cNvSpPr>
            <a:spLocks/>
          </p:cNvSpPr>
          <p:nvPr/>
        </p:nvSpPr>
        <p:spPr bwMode="gray">
          <a:xfrm>
            <a:off x="-16931" y="342900"/>
            <a:ext cx="8042286" cy="679450"/>
          </a:xfrm>
          <a:custGeom>
            <a:avLst/>
            <a:gdLst>
              <a:gd name="T0" fmla="*/ 0 w 3800"/>
              <a:gd name="T1" fmla="*/ 0 h 428"/>
              <a:gd name="T2" fmla="*/ 2147483646 w 3800"/>
              <a:gd name="T3" fmla="*/ 0 h 428"/>
              <a:gd name="T4" fmla="*/ 2147483646 w 3800"/>
              <a:gd name="T5" fmla="*/ 1078626875 h 42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00" h="428">
                <a:moveTo>
                  <a:pt x="0" y="0"/>
                </a:moveTo>
                <a:lnTo>
                  <a:pt x="3800" y="0"/>
                </a:lnTo>
                <a:lnTo>
                  <a:pt x="3456" y="428"/>
                </a:ln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914281" y="1295400"/>
            <a:ext cx="10565025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5180925" y="6505575"/>
            <a:ext cx="1117455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b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40E6E82-6B46-441F-8791-38D41893557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9549157" y="6505575"/>
            <a:ext cx="2539669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r>
              <a:rPr lang="en-US" altLang="zh-CN" dirty="0"/>
              <a:t>2017</a:t>
            </a:r>
            <a:r>
              <a:rPr lang="zh-CN" altLang="en-US" dirty="0"/>
              <a:t>年</a:t>
            </a:r>
            <a:r>
              <a:rPr lang="en-US" altLang="zh-CN" dirty="0"/>
              <a:t>05</a:t>
            </a:r>
            <a:r>
              <a:rPr lang="zh-CN" altLang="en-US" dirty="0"/>
              <a:t>月</a:t>
            </a:r>
            <a:r>
              <a:rPr lang="en-US" altLang="zh-CN" dirty="0"/>
              <a:t>17</a:t>
            </a:r>
            <a:r>
              <a:rPr lang="zh-CN" altLang="en-US" dirty="0"/>
              <a:t>日</a:t>
            </a:r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219041" y="171451"/>
            <a:ext cx="944757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33" name="Line 164"/>
          <p:cNvSpPr>
            <a:spLocks noChangeShapeType="1"/>
          </p:cNvSpPr>
          <p:nvPr/>
        </p:nvSpPr>
        <p:spPr bwMode="gray">
          <a:xfrm>
            <a:off x="4234" y="728663"/>
            <a:ext cx="1218618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5" name="Rectangle 176"/>
          <p:cNvSpPr>
            <a:spLocks noChangeArrowheads="1"/>
          </p:cNvSpPr>
          <p:nvPr userDrawn="1"/>
        </p:nvSpPr>
        <p:spPr bwMode="gray">
          <a:xfrm>
            <a:off x="101587" y="6519864"/>
            <a:ext cx="2539669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zh-CN" sz="1000" b="0"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" y="-8468"/>
            <a:ext cx="976364" cy="73236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5" r:id="rId12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v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xushuo@bjut.edu.cn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4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6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0" Type="http://schemas.openxmlformats.org/officeDocument/2006/relationships/image" Target="../media/image20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10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496" y="2560900"/>
            <a:ext cx="3048264" cy="3048264"/>
          </a:xfrm>
          <a:prstGeom prst="rect">
            <a:avLst/>
          </a:prstGeom>
        </p:spPr>
      </p:pic>
      <p:sp>
        <p:nvSpPr>
          <p:cNvPr id="6147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838200"/>
            <a:ext cx="12190413" cy="1752600"/>
          </a:xfrm>
        </p:spPr>
        <p:txBody>
          <a:bodyPr/>
          <a:lstStyle/>
          <a:p>
            <a:pPr eaLnBrk="1" hangingPunct="1"/>
            <a:r>
              <a:rPr lang="zh-CN" altLang="en-US" sz="6000" dirty="0" smtClean="0">
                <a:ea typeface="微软雅黑" panose="020B0503020204020204" pitchFamily="34" charset="-122"/>
              </a:rPr>
              <a:t>文本分析与文本挖掘</a:t>
            </a:r>
            <a:r>
              <a:rPr lang="en-US" altLang="zh-CN" sz="6000" dirty="0" smtClean="0">
                <a:ea typeface="微软雅黑" panose="020B0503020204020204" pitchFamily="34" charset="-122"/>
              </a:rPr>
              <a:t/>
            </a:r>
            <a:br>
              <a:rPr lang="en-US" altLang="zh-CN" sz="6000" dirty="0" smtClean="0">
                <a:ea typeface="微软雅黑" panose="020B0503020204020204" pitchFamily="34" charset="-122"/>
              </a:rPr>
            </a:br>
            <a:r>
              <a:rPr lang="en-US" altLang="zh-CN" sz="6000" dirty="0" smtClean="0"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Text Analysis and Text Mining</a:t>
            </a:r>
            <a:endParaRPr lang="zh-CN" altLang="en-US" sz="4800" dirty="0"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614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418306" y="3352800"/>
            <a:ext cx="11353801" cy="26670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zh-CN" altLang="en-US" sz="3200" dirty="0">
                <a:ea typeface="宋体" panose="02010600030101010101" pitchFamily="2" charset="-122"/>
              </a:rPr>
              <a:t>教师：徐硕</a:t>
            </a:r>
          </a:p>
          <a:p>
            <a:pPr algn="l" eaLnBrk="1" hangingPunct="1">
              <a:lnSpc>
                <a:spcPct val="90000"/>
              </a:lnSpc>
            </a:pPr>
            <a:r>
              <a:rPr lang="zh-CN" altLang="en-US" sz="3200" dirty="0">
                <a:ea typeface="宋体" panose="02010600030101010101" pitchFamily="2" charset="-122"/>
              </a:rPr>
              <a:t>单位：北京工业大学经济与管理学院</a:t>
            </a:r>
            <a:endParaRPr lang="en-US" altLang="zh-CN" sz="3200" dirty="0">
              <a:ea typeface="宋体" panose="02010600030101010101" pitchFamily="2" charset="-122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altLang="zh-CN" sz="3200" dirty="0">
                <a:ea typeface="宋体" panose="02010600030101010101" pitchFamily="2" charset="-122"/>
              </a:rPr>
              <a:t>Email: </a:t>
            </a:r>
            <a:r>
              <a:rPr lang="en-US" altLang="zh-CN" sz="3200" dirty="0" smtClean="0">
                <a:ea typeface="宋体" panose="02010600030101010101" pitchFamily="2" charset="-122"/>
                <a:hlinkClick r:id="rId3"/>
              </a:rPr>
              <a:t>xushuo@bjut.edu.cn</a:t>
            </a:r>
            <a:endParaRPr lang="en-US" altLang="zh-CN" sz="3200" dirty="0">
              <a:ea typeface="宋体" panose="02010600030101010101" pitchFamily="2" charset="-122"/>
            </a:endParaRPr>
          </a:p>
          <a:p>
            <a:pPr algn="l" eaLnBrk="1" hangingPunct="1">
              <a:lnSpc>
                <a:spcPct val="90000"/>
              </a:lnSpc>
            </a:pPr>
            <a:r>
              <a:rPr lang="zh-CN" altLang="en-US" sz="3200" dirty="0" smtClean="0">
                <a:ea typeface="宋体" panose="02010600030101010101" pitchFamily="2" charset="-122"/>
              </a:rPr>
              <a:t>课程</a:t>
            </a:r>
            <a:r>
              <a:rPr lang="zh-CN" altLang="en-US" sz="3200" dirty="0">
                <a:ea typeface="宋体" panose="02010600030101010101" pitchFamily="2" charset="-122"/>
              </a:rPr>
              <a:t>网址：</a:t>
            </a:r>
            <a:endParaRPr lang="en-US" altLang="zh-CN" sz="3200" dirty="0">
              <a:ea typeface="宋体" panose="02010600030101010101" pitchFamily="2" charset="-122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altLang="zh-CN" sz="3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http</a:t>
            </a:r>
            <a:r>
              <a:rPr lang="en-US" altLang="zh-CN" sz="30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://54xushuo.net/wiki/doku.php?id=zh:courses:textmining2026:index</a:t>
            </a:r>
            <a:endParaRPr lang="zh-CN" altLang="en-US" sz="30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544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F4C661C-30E7-4C39-AFE9-FFFAA64FE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课程主要内容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B9CF4D3A-3DD3-451B-BB74-45FC31732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085" y="1168752"/>
            <a:ext cx="11377719" cy="5613048"/>
          </a:xfrm>
        </p:spPr>
        <p:txBody>
          <a:bodyPr/>
          <a:lstStyle/>
          <a:p>
            <a:r>
              <a:rPr lang="zh-CN" altLang="en-US" sz="3200" dirty="0" smtClean="0">
                <a:latin typeface="Times New Roman" pitchFamily="18" charset="0"/>
              </a:rPr>
              <a:t>绪论（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r>
              <a:rPr lang="zh-CN" altLang="en-US" sz="3200" dirty="0" smtClean="0">
                <a:latin typeface="Times New Roman" pitchFamily="18" charset="0"/>
              </a:rPr>
              <a:t>）</a:t>
            </a:r>
            <a:endParaRPr lang="en-US" altLang="zh-CN" sz="3200" dirty="0">
              <a:latin typeface="Times New Roman" pitchFamily="18" charset="0"/>
            </a:endParaRPr>
          </a:p>
          <a:p>
            <a:r>
              <a:rPr lang="en-US" altLang="zh-CN" sz="3200" dirty="0" smtClean="0">
                <a:latin typeface="Times New Roman" pitchFamily="18" charset="0"/>
              </a:rPr>
              <a:t>Java</a:t>
            </a:r>
            <a:r>
              <a:rPr lang="zh-CN" altLang="en-US" sz="3200" dirty="0" smtClean="0">
                <a:latin typeface="Times New Roman" pitchFamily="18" charset="0"/>
              </a:rPr>
              <a:t>文本处理基础（</a:t>
            </a:r>
            <a:r>
              <a:rPr lang="en-US" altLang="zh-CN" sz="3200" dirty="0" smtClean="0">
                <a:latin typeface="Times New Roman" pitchFamily="18" charset="0"/>
              </a:rPr>
              <a:t>Basics of Java Text Processing</a:t>
            </a:r>
            <a:r>
              <a:rPr lang="zh-CN" altLang="en-US" sz="3200" dirty="0" smtClean="0">
                <a:latin typeface="Times New Roman" pitchFamily="18" charset="0"/>
              </a:rPr>
              <a:t>）</a:t>
            </a:r>
            <a:endParaRPr lang="en-US" altLang="zh-CN" sz="3200" dirty="0" smtClean="0">
              <a:latin typeface="Times New Roman" pitchFamily="18" charset="0"/>
            </a:endParaRPr>
          </a:p>
          <a:p>
            <a:r>
              <a:rPr lang="zh-CN" altLang="en-US" sz="3200" dirty="0" smtClean="0">
                <a:latin typeface="Times New Roman" pitchFamily="18" charset="0"/>
              </a:rPr>
              <a:t>文本表示（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Text Representation</a:t>
            </a:r>
            <a:r>
              <a:rPr lang="zh-CN" altLang="en-US" sz="3200" dirty="0" smtClean="0">
                <a:latin typeface="Times New Roman" pitchFamily="18" charset="0"/>
              </a:rPr>
              <a:t>）</a:t>
            </a:r>
            <a:endParaRPr lang="en-US" altLang="zh-CN" sz="3200" dirty="0" smtClean="0">
              <a:latin typeface="Times New Roman" pitchFamily="18" charset="0"/>
            </a:endParaRPr>
          </a:p>
          <a:p>
            <a:r>
              <a:rPr lang="zh-CN" altLang="en-US" sz="3200" dirty="0" smtClean="0">
                <a:latin typeface="Times New Roman" pitchFamily="18" charset="0"/>
              </a:rPr>
              <a:t>文本分类（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Text Classification</a:t>
            </a:r>
            <a:r>
              <a:rPr lang="zh-CN" altLang="en-US" sz="3200" dirty="0" smtClean="0">
                <a:latin typeface="Times New Roman" pitchFamily="18" charset="0"/>
              </a:rPr>
              <a:t>）</a:t>
            </a:r>
            <a:endParaRPr lang="en-US" altLang="zh-CN" sz="3200" dirty="0" smtClean="0">
              <a:latin typeface="Times New Roman" pitchFamily="18" charset="0"/>
            </a:endParaRPr>
          </a:p>
          <a:p>
            <a:r>
              <a:rPr lang="zh-CN" altLang="en-US" sz="3200" dirty="0" smtClean="0">
                <a:latin typeface="Times New Roman" pitchFamily="18" charset="0"/>
              </a:rPr>
              <a:t>文本聚类（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Text Clustering</a:t>
            </a:r>
            <a:r>
              <a:rPr lang="zh-CN" altLang="en-US" sz="3200" dirty="0" smtClean="0">
                <a:latin typeface="Times New Roman" pitchFamily="18" charset="0"/>
              </a:rPr>
              <a:t>）</a:t>
            </a:r>
            <a:endParaRPr lang="en-US" altLang="zh-CN" sz="3200" dirty="0" smtClean="0">
              <a:latin typeface="Times New Roman" pitchFamily="18" charset="0"/>
            </a:endParaRPr>
          </a:p>
          <a:p>
            <a:r>
              <a:rPr lang="zh-CN" altLang="en-US" sz="3200" dirty="0" smtClean="0">
                <a:latin typeface="Times New Roman" pitchFamily="18" charset="0"/>
              </a:rPr>
              <a:t>信息抽取（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Information Extraction</a:t>
            </a:r>
            <a:r>
              <a:rPr lang="zh-CN" altLang="en-US" sz="3200" dirty="0" smtClean="0">
                <a:latin typeface="Times New Roman" pitchFamily="18" charset="0"/>
              </a:rPr>
              <a:t>）</a:t>
            </a:r>
            <a:endParaRPr lang="en-US" altLang="zh-CN" sz="3200" dirty="0">
              <a:latin typeface="Times New Roman" pitchFamily="18" charset="0"/>
            </a:endParaRPr>
          </a:p>
          <a:p>
            <a:r>
              <a:rPr lang="zh-CN" altLang="en-US" sz="3200" dirty="0" smtClean="0">
                <a:latin typeface="Times New Roman" pitchFamily="18" charset="0"/>
              </a:rPr>
              <a:t>主题模型（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Topic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Modeling</a:t>
            </a:r>
            <a:r>
              <a:rPr lang="zh-CN" altLang="en-US" sz="3200" dirty="0" smtClean="0">
                <a:latin typeface="Times New Roman" pitchFamily="18" charset="0"/>
              </a:rPr>
              <a:t>）</a:t>
            </a:r>
            <a:endParaRPr lang="en-US" altLang="zh-CN" sz="3200" dirty="0" smtClean="0">
              <a:latin typeface="Times New Roman" pitchFamily="18" charset="0"/>
            </a:endParaRPr>
          </a:p>
          <a:p>
            <a:r>
              <a:rPr lang="zh-CN" altLang="en-US" sz="3200" dirty="0" smtClean="0">
                <a:latin typeface="Times New Roman" pitchFamily="18" charset="0"/>
              </a:rPr>
              <a:t>情感分析（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Sentiment Analysis</a:t>
            </a:r>
            <a:r>
              <a:rPr lang="zh-CN" altLang="en-US" sz="3200" dirty="0" smtClean="0">
                <a:latin typeface="Times New Roman" pitchFamily="18" charset="0"/>
              </a:rPr>
              <a:t>）</a:t>
            </a:r>
            <a:endParaRPr lang="en-US" altLang="zh-CN" sz="32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389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dirty="0"/>
              <a:t>七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章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：主题模型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什么是主题</a:t>
            </a:r>
          </a:p>
          <a:p>
            <a:pPr>
              <a:lnSpc>
                <a:spcPct val="150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主题模型家簇成员</a:t>
            </a:r>
          </a:p>
          <a:p>
            <a:pPr>
              <a:lnSpc>
                <a:spcPct val="150000"/>
              </a:lnSpc>
            </a:pPr>
            <a:r>
              <a:rPr lang="en-US" altLang="zh-CN" sz="3200" dirty="0">
                <a:latin typeface="Times New Roman" pitchFamily="18" charset="0"/>
                <a:ea typeface="宋体" panose="02010600030101010101" pitchFamily="2" charset="-122"/>
              </a:rPr>
              <a:t>LDA</a:t>
            </a: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模型</a:t>
            </a:r>
          </a:p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Times New Roman" pitchFamily="18" charset="0"/>
                <a:ea typeface="宋体" panose="02010600030101010101" pitchFamily="2" charset="-122"/>
              </a:rPr>
              <a:t>用户兴趣演化模型（</a:t>
            </a:r>
            <a:r>
              <a:rPr lang="en-US" altLang="zh-CN" sz="3200" dirty="0" err="1" smtClean="0">
                <a:latin typeface="Times New Roman" pitchFamily="18" charset="0"/>
                <a:ea typeface="宋体" panose="02010600030101010101" pitchFamily="2" charset="-122"/>
              </a:rPr>
              <a:t>AToT</a:t>
            </a:r>
            <a:r>
              <a:rPr lang="zh-CN" altLang="en-US" sz="3200" dirty="0" smtClean="0">
                <a:latin typeface="Times New Roman" pitchFamily="18" charset="0"/>
                <a:ea typeface="宋体" panose="02010600030101010101" pitchFamily="2" charset="-122"/>
              </a:rPr>
              <a:t>）</a:t>
            </a:r>
            <a:endParaRPr lang="en-US" altLang="zh-CN" sz="3200" dirty="0" smtClean="0">
              <a:latin typeface="Times New Roman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Times New Roman" pitchFamily="18" charset="0"/>
                <a:ea typeface="宋体" panose="02010600030101010101" pitchFamily="2" charset="-122"/>
              </a:rPr>
              <a:t>兴趣揭示模型（</a:t>
            </a:r>
            <a:r>
              <a:rPr lang="en-US" altLang="zh-CN" sz="3200" dirty="0" err="1" smtClean="0">
                <a:latin typeface="Times New Roman" pitchFamily="18" charset="0"/>
                <a:ea typeface="宋体" panose="02010600030101010101" pitchFamily="2" charset="-122"/>
              </a:rPr>
              <a:t>AT</a:t>
            </a:r>
            <a:r>
              <a:rPr lang="en-US" altLang="zh-CN" sz="3200" baseline="30000" dirty="0" err="1" smtClean="0">
                <a:latin typeface="Times New Roman" pitchFamily="18" charset="0"/>
                <a:ea typeface="宋体" panose="02010600030101010101" pitchFamily="2" charset="-122"/>
              </a:rPr>
              <a:t>credit</a:t>
            </a:r>
            <a:r>
              <a:rPr lang="zh-CN" altLang="en-US" sz="3200" dirty="0" smtClean="0">
                <a:latin typeface="Times New Roman" pitchFamily="18" charset="0"/>
                <a:ea typeface="宋体" panose="02010600030101010101" pitchFamily="2" charset="-122"/>
              </a:rPr>
              <a:t>）</a:t>
            </a:r>
            <a:endParaRPr lang="zh-CN" altLang="en-US" sz="3200" dirty="0">
              <a:latin typeface="Times New Roman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本章小节</a:t>
            </a:r>
          </a:p>
        </p:txBody>
      </p:sp>
    </p:spTree>
    <p:extLst>
      <p:ext uri="{BB962C8B-B14F-4D97-AF65-F5344CB8AC3E}">
        <p14:creationId xmlns:p14="http://schemas.microsoft.com/office/powerpoint/2010/main" val="161372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86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6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6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041" y="198438"/>
            <a:ext cx="9447570" cy="487362"/>
          </a:xfrm>
          <a:noFill/>
          <a:ln/>
        </p:spPr>
        <p:txBody>
          <a:bodyPr lIns="92075" tIns="46038" rIns="92075" bIns="46038" anchor="b"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主题是什么 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(1/3)</a:t>
            </a:r>
          </a:p>
        </p:txBody>
      </p:sp>
      <p:sp>
        <p:nvSpPr>
          <p:cNvPr id="920580" name="Text Box 4"/>
          <p:cNvSpPr txBox="1">
            <a:spLocks noChangeArrowheads="1"/>
          </p:cNvSpPr>
          <p:nvPr/>
        </p:nvSpPr>
        <p:spPr bwMode="auto">
          <a:xfrm>
            <a:off x="304760" y="5715001"/>
            <a:ext cx="1147930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2000" b="0" dirty="0">
                <a:latin typeface="Times New Roman" panose="02020603050405020304" pitchFamily="18" charset="0"/>
                <a:ea typeface="华文楷体" pitchFamily="2" charset="-122"/>
              </a:rPr>
              <a:t>◆ </a:t>
            </a:r>
            <a:r>
              <a:rPr lang="en-US" altLang="zh-CN" sz="2000" b="0" dirty="0">
                <a:latin typeface="Times New Roman" panose="02020603050405020304" pitchFamily="18" charset="0"/>
                <a:ea typeface="华文楷体" pitchFamily="2" charset="-122"/>
              </a:rPr>
              <a:t>David M. </a:t>
            </a:r>
            <a:r>
              <a:rPr lang="en-US" altLang="zh-CN" sz="2000" b="0" dirty="0" err="1">
                <a:latin typeface="Times New Roman" panose="02020603050405020304" pitchFamily="18" charset="0"/>
                <a:ea typeface="华文楷体" pitchFamily="2" charset="-122"/>
              </a:rPr>
              <a:t>Blei</a:t>
            </a:r>
            <a:r>
              <a:rPr lang="en-US" altLang="zh-CN" sz="2000" b="0" dirty="0">
                <a:latin typeface="Times New Roman" panose="02020603050405020304" pitchFamily="18" charset="0"/>
                <a:ea typeface="华文楷体" pitchFamily="2" charset="-122"/>
              </a:rPr>
              <a:t>, Andrew Y. Ng and Michael I. Jordan, 2003. Latent Dirichlet Allocation. </a:t>
            </a:r>
            <a:r>
              <a:rPr lang="en-US" altLang="zh-CN" sz="2000" b="0" i="1" dirty="0">
                <a:latin typeface="Times New Roman" panose="02020603050405020304" pitchFamily="18" charset="0"/>
                <a:ea typeface="华文楷体" pitchFamily="2" charset="-122"/>
              </a:rPr>
              <a:t>Journal of Machine Learning Research</a:t>
            </a:r>
            <a:r>
              <a:rPr lang="en-US" altLang="zh-CN" sz="2000" b="0" dirty="0">
                <a:latin typeface="Times New Roman" panose="02020603050405020304" pitchFamily="18" charset="0"/>
                <a:ea typeface="华文楷体" pitchFamily="2" charset="-122"/>
              </a:rPr>
              <a:t>, Vol. 3, No. Jan, pp. 993-1022. </a:t>
            </a:r>
          </a:p>
          <a:p>
            <a:pPr algn="just"/>
            <a:r>
              <a:rPr lang="zh-CN" altLang="en-US" sz="2000" b="0" dirty="0">
                <a:latin typeface="Times New Roman" panose="02020603050405020304" pitchFamily="18" charset="0"/>
                <a:ea typeface="华文楷体" pitchFamily="2" charset="-122"/>
              </a:rPr>
              <a:t>◆ 徐戈，王厚峰</a:t>
            </a:r>
            <a:r>
              <a:rPr lang="en-US" altLang="zh-CN" sz="2000" b="0" dirty="0">
                <a:latin typeface="Times New Roman" panose="02020603050405020304" pitchFamily="18" charset="0"/>
                <a:ea typeface="华文楷体" pitchFamily="2" charset="-122"/>
              </a:rPr>
              <a:t>, 2011. </a:t>
            </a:r>
            <a:r>
              <a:rPr lang="zh-CN" altLang="en-US" sz="2000" b="0" dirty="0">
                <a:latin typeface="Times New Roman" panose="02020603050405020304" pitchFamily="18" charset="0"/>
                <a:ea typeface="华文楷体" pitchFamily="2" charset="-122"/>
              </a:rPr>
              <a:t>自然语言处理中主题模型的发展</a:t>
            </a:r>
            <a:r>
              <a:rPr lang="en-US" altLang="zh-CN" sz="2000" b="0" dirty="0">
                <a:latin typeface="Times New Roman" panose="02020603050405020304" pitchFamily="18" charset="0"/>
                <a:ea typeface="华文楷体" pitchFamily="2" charset="-122"/>
              </a:rPr>
              <a:t>. </a:t>
            </a:r>
            <a:r>
              <a:rPr lang="zh-CN" altLang="en-US" sz="2000" b="0" i="1" dirty="0">
                <a:latin typeface="Times New Roman" panose="02020603050405020304" pitchFamily="18" charset="0"/>
                <a:ea typeface="华文楷体" pitchFamily="2" charset="-122"/>
              </a:rPr>
              <a:t>计算机学报</a:t>
            </a:r>
            <a:r>
              <a:rPr lang="en-US" altLang="zh-CN" sz="2000" b="0" dirty="0">
                <a:latin typeface="Times New Roman" panose="02020603050405020304" pitchFamily="18" charset="0"/>
                <a:ea typeface="华文楷体" pitchFamily="2" charset="-122"/>
              </a:rPr>
              <a:t>, Vol. 34, No. 8, pp. 1423-1436.</a:t>
            </a:r>
          </a:p>
        </p:txBody>
      </p:sp>
      <p:pic>
        <p:nvPicPr>
          <p:cNvPr id="92058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9" y="1524000"/>
            <a:ext cx="6082508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058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206" y="1600200"/>
            <a:ext cx="599362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685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041" y="152401"/>
            <a:ext cx="9447570" cy="487363"/>
          </a:xfrm>
        </p:spPr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主题是什么 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(2/3)</a:t>
            </a:r>
            <a:endParaRPr lang="zh-CN" altLang="en-US" sz="4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627" name="Text Box 3"/>
          <p:cNvSpPr txBox="1">
            <a:spLocks noChangeArrowheads="1"/>
          </p:cNvSpPr>
          <p:nvPr/>
        </p:nvSpPr>
        <p:spPr bwMode="auto">
          <a:xfrm>
            <a:off x="304760" y="6185674"/>
            <a:ext cx="1147930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2000" b="0" dirty="0">
                <a:latin typeface="Times New Roman" panose="02020603050405020304" pitchFamily="18" charset="0"/>
                <a:ea typeface="宋体" panose="02010600030101010101" pitchFamily="2" charset="-122"/>
              </a:rPr>
              <a:t>◆ </a:t>
            </a:r>
            <a:r>
              <a:rPr lang="en-US" altLang="zh-CN" sz="2000" b="0" dirty="0">
                <a:latin typeface="Times New Roman" panose="02020603050405020304" pitchFamily="18" charset="0"/>
                <a:ea typeface="宋体" panose="02010600030101010101" pitchFamily="2" charset="-122"/>
              </a:rPr>
              <a:t>David M. </a:t>
            </a:r>
            <a:r>
              <a:rPr lang="en-US" altLang="zh-CN" sz="2000" b="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Blei</a:t>
            </a:r>
            <a:r>
              <a:rPr lang="en-US" altLang="zh-CN" sz="2000" b="0" dirty="0">
                <a:latin typeface="Times New Roman" panose="02020603050405020304" pitchFamily="18" charset="0"/>
                <a:ea typeface="宋体" panose="02010600030101010101" pitchFamily="2" charset="-122"/>
              </a:rPr>
              <a:t>, Andrew Y. Ng and Michael I. Jordan, 2003. Latent Dirichlet Allocation. </a:t>
            </a:r>
            <a:r>
              <a:rPr lang="en-US" altLang="zh-CN" sz="2000" b="0" i="1" dirty="0">
                <a:latin typeface="Times New Roman" panose="02020603050405020304" pitchFamily="18" charset="0"/>
                <a:ea typeface="宋体" panose="02010600030101010101" pitchFamily="2" charset="-122"/>
              </a:rPr>
              <a:t>Journal of Machine Learning Research</a:t>
            </a:r>
            <a:r>
              <a:rPr lang="en-US" altLang="zh-CN" sz="2000" b="0" dirty="0">
                <a:latin typeface="Times New Roman" panose="02020603050405020304" pitchFamily="18" charset="0"/>
                <a:ea typeface="宋体" panose="02010600030101010101" pitchFamily="2" charset="-122"/>
              </a:rPr>
              <a:t>, Vol. 3, No. Jan, pp. 993-1022.</a:t>
            </a:r>
          </a:p>
        </p:txBody>
      </p:sp>
      <p:pic>
        <p:nvPicPr>
          <p:cNvPr id="922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012" y="3886200"/>
            <a:ext cx="9796774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806" y="762000"/>
            <a:ext cx="5740070" cy="3092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1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主题是什么 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(3/3)</a:t>
            </a:r>
          </a:p>
        </p:txBody>
      </p:sp>
      <p:grpSp>
        <p:nvGrpSpPr>
          <p:cNvPr id="923651" name="Group 3"/>
          <p:cNvGrpSpPr>
            <a:grpSpLocks/>
          </p:cNvGrpSpPr>
          <p:nvPr/>
        </p:nvGrpSpPr>
        <p:grpSpPr bwMode="auto">
          <a:xfrm>
            <a:off x="719574" y="1412875"/>
            <a:ext cx="10656030" cy="4751388"/>
            <a:chOff x="930" y="-425"/>
            <a:chExt cx="5035" cy="2993"/>
          </a:xfrm>
        </p:grpSpPr>
        <p:pic>
          <p:nvPicPr>
            <p:cNvPr id="92365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" y="-425"/>
              <a:ext cx="5035" cy="29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23653" name="Text Box 5"/>
            <p:cNvSpPr txBox="1">
              <a:spLocks noChangeArrowheads="1"/>
            </p:cNvSpPr>
            <p:nvPr/>
          </p:nvSpPr>
          <p:spPr bwMode="auto">
            <a:xfrm>
              <a:off x="1020" y="2266"/>
              <a:ext cx="895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600" b="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Mixture components</a:t>
              </a:r>
            </a:p>
          </p:txBody>
        </p:sp>
        <p:sp>
          <p:nvSpPr>
            <p:cNvPr id="923654" name="Text Box 6"/>
            <p:cNvSpPr txBox="1">
              <a:spLocks noChangeArrowheads="1"/>
            </p:cNvSpPr>
            <p:nvPr/>
          </p:nvSpPr>
          <p:spPr bwMode="auto">
            <a:xfrm>
              <a:off x="2200" y="2266"/>
              <a:ext cx="727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600" b="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Mixture weights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86916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dirty="0"/>
              <a:t>七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章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：主题模型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什么是主题</a:t>
            </a:r>
          </a:p>
          <a:p>
            <a:pPr>
              <a:lnSpc>
                <a:spcPct val="150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主题模型家簇成员</a:t>
            </a:r>
          </a:p>
          <a:p>
            <a:pPr>
              <a:lnSpc>
                <a:spcPct val="150000"/>
              </a:lnSpc>
            </a:pPr>
            <a:r>
              <a:rPr lang="en-US" altLang="zh-CN" sz="3200" dirty="0">
                <a:latin typeface="Times New Roman" pitchFamily="18" charset="0"/>
                <a:ea typeface="宋体" panose="02010600030101010101" pitchFamily="2" charset="-122"/>
              </a:rPr>
              <a:t>LDA</a:t>
            </a: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模型</a:t>
            </a:r>
          </a:p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Times New Roman" pitchFamily="18" charset="0"/>
                <a:ea typeface="宋体" panose="02010600030101010101" pitchFamily="2" charset="-122"/>
              </a:rPr>
              <a:t>用户兴趣演化模型（</a:t>
            </a:r>
            <a:r>
              <a:rPr lang="en-US" altLang="zh-CN" sz="3200" dirty="0" err="1" smtClean="0">
                <a:latin typeface="Times New Roman" pitchFamily="18" charset="0"/>
                <a:ea typeface="宋体" panose="02010600030101010101" pitchFamily="2" charset="-122"/>
              </a:rPr>
              <a:t>AToT</a:t>
            </a:r>
            <a:r>
              <a:rPr lang="zh-CN" altLang="en-US" sz="3200" dirty="0" smtClean="0">
                <a:latin typeface="Times New Roman" pitchFamily="18" charset="0"/>
                <a:ea typeface="宋体" panose="02010600030101010101" pitchFamily="2" charset="-122"/>
              </a:rPr>
              <a:t>）</a:t>
            </a:r>
            <a:endParaRPr lang="en-US" altLang="zh-CN" sz="3200" dirty="0" smtClean="0">
              <a:latin typeface="Times New Roman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兴趣揭示模型（</a:t>
            </a:r>
            <a:r>
              <a:rPr lang="en-US" altLang="zh-CN" sz="3200" dirty="0" err="1">
                <a:latin typeface="Times New Roman" pitchFamily="18" charset="0"/>
                <a:ea typeface="宋体" panose="02010600030101010101" pitchFamily="2" charset="-122"/>
              </a:rPr>
              <a:t>AT</a:t>
            </a:r>
            <a:r>
              <a:rPr lang="en-US" altLang="zh-CN" sz="3200" baseline="30000" dirty="0" err="1">
                <a:latin typeface="Times New Roman" pitchFamily="18" charset="0"/>
                <a:ea typeface="宋体" panose="02010600030101010101" pitchFamily="2" charset="-122"/>
              </a:rPr>
              <a:t>credit</a:t>
            </a: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）</a:t>
            </a:r>
          </a:p>
          <a:p>
            <a:pPr>
              <a:lnSpc>
                <a:spcPct val="150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本章小节</a:t>
            </a:r>
          </a:p>
        </p:txBody>
      </p:sp>
    </p:spTree>
    <p:extLst>
      <p:ext uri="{BB962C8B-B14F-4D97-AF65-F5344CB8AC3E}">
        <p14:creationId xmlns:p14="http://schemas.microsoft.com/office/powerpoint/2010/main" val="335825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862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主题模型家族成员</a:t>
            </a:r>
          </a:p>
        </p:txBody>
      </p:sp>
      <p:sp>
        <p:nvSpPr>
          <p:cNvPr id="92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3600" dirty="0">
                <a:latin typeface="Times New Roman" panose="02020603050405020304" pitchFamily="18" charset="0"/>
              </a:rPr>
              <a:t>有向图模型（贝叶斯网络）</a:t>
            </a:r>
            <a:endParaRPr lang="en-US" altLang="zh-CN" sz="3600" dirty="0"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600" dirty="0">
                <a:latin typeface="Times New Roman" panose="02020603050405020304" pitchFamily="18" charset="0"/>
              </a:rPr>
              <a:t>无向图模型（马尔科夫随机场，受限波尔兹曼机）</a:t>
            </a:r>
          </a:p>
          <a:p>
            <a:pPr>
              <a:lnSpc>
                <a:spcPct val="150000"/>
              </a:lnSpc>
            </a:pPr>
            <a:r>
              <a:rPr lang="zh-CN" altLang="en-US" sz="3600" dirty="0">
                <a:latin typeface="Times New Roman" panose="02020603050405020304" pitchFamily="18" charset="0"/>
              </a:rPr>
              <a:t>本章主要考虑有向图模型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9857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贝叶斯网络：</a:t>
            </a:r>
            <a:r>
              <a:rPr lang="zh-CN" altLang="en-US" sz="4000" b="1" dirty="0" smtClean="0">
                <a:latin typeface="Times New Roman" panose="02020603050405020304" pitchFamily="18" charset="0"/>
                <a:ea typeface="微软雅黑" panose="020B0503020204020204" pitchFamily="34" charset="-122"/>
              </a:rPr>
              <a:t>实例（</a:t>
            </a:r>
            <a:r>
              <a:rPr lang="en-US" altLang="zh-CN" sz="4000" b="1" dirty="0" smtClean="0">
                <a:latin typeface="Times New Roman" panose="02020603050405020304" pitchFamily="18" charset="0"/>
                <a:ea typeface="微软雅黑" panose="020B0503020204020204" pitchFamily="34" charset="-122"/>
              </a:rPr>
              <a:t>1/2</a:t>
            </a:r>
            <a:r>
              <a:rPr lang="zh-CN" altLang="en-US" sz="4000" b="1" dirty="0" smtClean="0">
                <a:latin typeface="Times New Roman" panose="02020603050405020304" pitchFamily="18" charset="0"/>
                <a:ea typeface="微软雅黑" panose="020B0503020204020204" pitchFamily="34" charset="-122"/>
              </a:rPr>
              <a:t>）</a:t>
            </a:r>
            <a:endParaRPr lang="zh-CN" altLang="en-US" sz="4000" b="1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927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521" y="1143001"/>
            <a:ext cx="10971372" cy="45259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</a:rPr>
              <a:t>LDA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模型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</a:rPr>
              <a:t>: Latent Dirichlet Allocation </a:t>
            </a:r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sz="1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Blei</a:t>
            </a:r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, Ng &amp; Jordan, 2003; </a:t>
            </a:r>
            <a:r>
              <a:rPr lang="en-US" altLang="zh-CN" sz="1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Blei</a:t>
            </a:r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, Ng &amp; Jordan, 2002; </a:t>
            </a:r>
            <a:r>
              <a:rPr lang="en-US" altLang="zh-CN" sz="1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Mochihashi</a:t>
            </a:r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, 2004)</a:t>
            </a:r>
          </a:p>
          <a:p>
            <a:pPr algn="just">
              <a:lnSpc>
                <a:spcPct val="90000"/>
              </a:lnSpc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</a:rPr>
              <a:t>AT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模型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</a:rPr>
              <a:t>: Author-Topic Model </a:t>
            </a:r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(Rosen-</a:t>
            </a:r>
            <a:r>
              <a:rPr lang="en-US" altLang="zh-CN" sz="1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Zvi</a:t>
            </a:r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, et. al., 2004; </a:t>
            </a:r>
            <a:r>
              <a:rPr lang="en-US" altLang="zh-CN" sz="1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Steyvers</a:t>
            </a:r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, et. al., 2004; Rosen-</a:t>
            </a:r>
            <a:r>
              <a:rPr lang="en-US" altLang="zh-CN" sz="1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Zvi</a:t>
            </a:r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, et. Al., 2010)</a:t>
            </a:r>
          </a:p>
          <a:p>
            <a:pPr algn="just">
              <a:lnSpc>
                <a:spcPct val="90000"/>
              </a:lnSpc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</a:rPr>
              <a:t>ACT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模型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</a:rPr>
              <a:t>: Author-Conference-Topic Model </a:t>
            </a:r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(Tang, et. al., 2008; Tang, et. al., 2008; Tang, et. al., 2010)</a:t>
            </a:r>
          </a:p>
          <a:p>
            <a:pPr algn="just">
              <a:lnSpc>
                <a:spcPct val="90000"/>
              </a:lnSpc>
            </a:pPr>
            <a:r>
              <a:rPr lang="en-US" altLang="zh-CN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AToT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模型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</a:rPr>
              <a:t>: Author-Topic over Time Model</a:t>
            </a:r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 (Shi, et. al., 2013, </a:t>
            </a:r>
            <a:r>
              <a:rPr lang="en-US" altLang="zh-CN" sz="1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Xu</a:t>
            </a:r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, et. al., 2014a, 2014b)</a:t>
            </a:r>
          </a:p>
          <a:p>
            <a:pPr algn="just">
              <a:lnSpc>
                <a:spcPct val="90000"/>
              </a:lnSpc>
            </a:pPr>
            <a:r>
              <a:rPr lang="en-US" altLang="zh-CN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coAT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模型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</a:rPr>
              <a:t>: coauthor Topic Model</a:t>
            </a:r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 (An, et. al, 2014)</a:t>
            </a:r>
            <a:endParaRPr lang="zh-CN" altLang="en-US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</a:rPr>
              <a:t>…</a:t>
            </a:r>
          </a:p>
        </p:txBody>
      </p:sp>
      <p:pic>
        <p:nvPicPr>
          <p:cNvPr id="927748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629" y="4724400"/>
            <a:ext cx="9477200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7749" name="Text Box 5"/>
          <p:cNvSpPr txBox="1">
            <a:spLocks noChangeArrowheads="1"/>
          </p:cNvSpPr>
          <p:nvPr/>
        </p:nvSpPr>
        <p:spPr bwMode="auto">
          <a:xfrm>
            <a:off x="304760" y="6096000"/>
            <a:ext cx="1147930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2000" b="0" dirty="0">
                <a:latin typeface="Times New Roman" panose="02020603050405020304" pitchFamily="18" charset="0"/>
                <a:ea typeface="宋体" panose="02010600030101010101" pitchFamily="2" charset="-122"/>
              </a:rPr>
              <a:t>◆ 张晗，徐硕，乔晓东</a:t>
            </a:r>
            <a:r>
              <a:rPr lang="en-US" altLang="zh-CN" sz="2000" b="0" dirty="0">
                <a:latin typeface="Times New Roman" panose="02020603050405020304" pitchFamily="18" charset="0"/>
                <a:ea typeface="宋体" panose="02010600030101010101" pitchFamily="2" charset="-122"/>
              </a:rPr>
              <a:t>, 2015. </a:t>
            </a:r>
            <a:r>
              <a:rPr lang="zh-CN" altLang="en-US" sz="2000" b="0" dirty="0">
                <a:latin typeface="Times New Roman" panose="02020603050405020304" pitchFamily="18" charset="0"/>
                <a:ea typeface="宋体" panose="02010600030101010101" pitchFamily="2" charset="-122"/>
              </a:rPr>
              <a:t>融合科技文献内外部特征的主题模型发展</a:t>
            </a:r>
            <a:r>
              <a:rPr lang="zh-CN" altLang="en-US" sz="2000" b="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综述</a:t>
            </a:r>
            <a:r>
              <a:rPr lang="en-US" altLang="zh-CN" sz="2000" b="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. </a:t>
            </a:r>
            <a:r>
              <a:rPr lang="zh-CN" altLang="en-US" sz="2000" b="0" i="1" dirty="0">
                <a:latin typeface="Times New Roman" panose="02020603050405020304" pitchFamily="18" charset="0"/>
                <a:ea typeface="宋体" panose="02010600030101010101" pitchFamily="2" charset="-122"/>
              </a:rPr>
              <a:t>情报学报</a:t>
            </a:r>
            <a:r>
              <a:rPr lang="en-US" altLang="zh-CN" sz="2000" b="0" dirty="0">
                <a:latin typeface="Times New Roman" panose="02020603050405020304" pitchFamily="18" charset="0"/>
                <a:ea typeface="宋体" panose="02010600030101010101" pitchFamily="2" charset="-122"/>
              </a:rPr>
              <a:t>, Vol. 33, No. 10, pp. 1108-1120. </a:t>
            </a:r>
          </a:p>
        </p:txBody>
      </p:sp>
    </p:spTree>
    <p:extLst>
      <p:ext uri="{BB962C8B-B14F-4D97-AF65-F5344CB8AC3E}">
        <p14:creationId xmlns:p14="http://schemas.microsoft.com/office/powerpoint/2010/main" val="1674461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贝叶斯网络：实例</a:t>
            </a:r>
            <a:r>
              <a:rPr lang="zh-CN" altLang="en-US" sz="4000" b="1" dirty="0" smtClean="0">
                <a:latin typeface="Times New Roman" panose="02020603050405020304" pitchFamily="18" charset="0"/>
                <a:ea typeface="微软雅黑" panose="020B0503020204020204" pitchFamily="34" charset="-122"/>
              </a:rPr>
              <a:t>（</a:t>
            </a:r>
            <a:r>
              <a:rPr lang="en-US" altLang="zh-CN" sz="4000" b="1" dirty="0" smtClean="0">
                <a:latin typeface="Times New Roman" panose="02020603050405020304" pitchFamily="18" charset="0"/>
                <a:ea typeface="微软雅黑" panose="020B0503020204020204" pitchFamily="34" charset="-122"/>
              </a:rPr>
              <a:t>2/2</a:t>
            </a:r>
            <a:r>
              <a:rPr lang="zh-CN" altLang="en-US" sz="40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）</a:t>
            </a:r>
            <a:endParaRPr lang="zh-CN" altLang="en-US" sz="4000" dirty="0"/>
          </a:p>
        </p:txBody>
      </p:sp>
      <p:sp>
        <p:nvSpPr>
          <p:cNvPr id="5" name="内容占位符 4"/>
          <p:cNvSpPr>
            <a:spLocks noGrp="1"/>
          </p:cNvSpPr>
          <p:nvPr>
            <p:ph sz="half" idx="1"/>
          </p:nvPr>
        </p:nvSpPr>
        <p:spPr>
          <a:xfrm>
            <a:off x="532606" y="1295400"/>
            <a:ext cx="5486401" cy="5105400"/>
          </a:xfrm>
        </p:spPr>
        <p:txBody>
          <a:bodyPr/>
          <a:lstStyle/>
          <a:p>
            <a:pPr>
              <a:lnSpc>
                <a:spcPct val="105000"/>
              </a:lnSpc>
            </a:pP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LDA and its variants</a:t>
            </a:r>
          </a:p>
          <a:p>
            <a:pPr lvl="1">
              <a:lnSpc>
                <a:spcPct val="105000"/>
              </a:lnSpc>
            </a:pP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LDA 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2400" dirty="0" err="1">
                <a:latin typeface="Times New Roman" pitchFamily="18" charset="0"/>
                <a:cs typeface="Times New Roman" pitchFamily="18" charset="0"/>
              </a:rPr>
              <a:t>Blei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et al., 2003)</a:t>
            </a:r>
          </a:p>
          <a:p>
            <a:pPr lvl="1">
              <a:lnSpc>
                <a:spcPct val="105000"/>
              </a:lnSpc>
            </a:pP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DIM 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2400" dirty="0" err="1">
                <a:latin typeface="Times New Roman" pitchFamily="18" charset="0"/>
                <a:cs typeface="Times New Roman" pitchFamily="18" charset="0"/>
              </a:rPr>
              <a:t>Gerrish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zh-CN" sz="2400" dirty="0" err="1">
                <a:latin typeface="Times New Roman" pitchFamily="18" charset="0"/>
                <a:cs typeface="Times New Roman" pitchFamily="18" charset="0"/>
              </a:rPr>
              <a:t>Blei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, 2010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altLang="zh-CN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05000"/>
              </a:lnSpc>
            </a:pP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en-US" altLang="zh-CN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5000"/>
              </a:lnSpc>
            </a:pP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LDA and its variants armed with word embedding</a:t>
            </a:r>
          </a:p>
          <a:p>
            <a:pPr lvl="1">
              <a:lnSpc>
                <a:spcPct val="105000"/>
              </a:lnSpc>
            </a:pP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Gaussian LDA 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(DAS et al., 2015)</a:t>
            </a:r>
            <a:endParaRPr lang="en-US" altLang="zh-CN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05000"/>
              </a:lnSpc>
            </a:pP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LFTM 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(Nguyen et al., 2015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altLang="zh-CN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05000"/>
              </a:lnSpc>
            </a:pP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en-US" altLang="zh-CN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half" idx="2"/>
          </p:nvPr>
        </p:nvSpPr>
        <p:spPr>
          <a:xfrm>
            <a:off x="6222180" y="1295400"/>
            <a:ext cx="5588026" cy="5105400"/>
          </a:xfrm>
        </p:spPr>
        <p:txBody>
          <a:bodyPr/>
          <a:lstStyle/>
          <a:p>
            <a:pPr>
              <a:lnSpc>
                <a:spcPct val="105000"/>
              </a:lnSpc>
            </a:pP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Neural Topic Models</a:t>
            </a:r>
          </a:p>
          <a:p>
            <a:pPr lvl="1">
              <a:lnSpc>
                <a:spcPct val="105000"/>
              </a:lnSpc>
            </a:pP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AVITM 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2400" dirty="0" err="1">
                <a:latin typeface="Times New Roman" pitchFamily="18" charset="0"/>
                <a:cs typeface="Times New Roman" pitchFamily="18" charset="0"/>
              </a:rPr>
              <a:t>Srivastava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&amp; Sutton, 2017)</a:t>
            </a:r>
          </a:p>
          <a:p>
            <a:pPr lvl="1">
              <a:lnSpc>
                <a:spcPct val="105000"/>
              </a:lnSpc>
            </a:pP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FASTopic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(Wu et al., 2024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>
              <a:lnSpc>
                <a:spcPct val="105000"/>
              </a:lnSpc>
            </a:pP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en-US" altLang="zh-CN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5000"/>
              </a:lnSpc>
            </a:pP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LLM-based Model</a:t>
            </a:r>
          </a:p>
          <a:p>
            <a:pPr lvl="1">
              <a:lnSpc>
                <a:spcPct val="105000"/>
              </a:lnSpc>
            </a:pP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PromptTopic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(Wang et al., 2023)</a:t>
            </a:r>
            <a:endParaRPr lang="en-US" altLang="zh-CN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05000"/>
              </a:lnSpc>
            </a:pP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TopicGPT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(Pham et al., 2024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altLang="zh-CN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05000"/>
              </a:lnSpc>
            </a:pP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en-US" altLang="zh-CN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31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dirty="0"/>
              <a:t>七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章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：主题模型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什么是主题</a:t>
            </a:r>
          </a:p>
          <a:p>
            <a:pPr>
              <a:lnSpc>
                <a:spcPct val="150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主题模型家簇成员</a:t>
            </a:r>
          </a:p>
          <a:p>
            <a:pPr>
              <a:lnSpc>
                <a:spcPct val="150000"/>
              </a:lnSpc>
            </a:pPr>
            <a:r>
              <a:rPr lang="en-US" altLang="zh-CN" sz="3200" dirty="0">
                <a:latin typeface="Times New Roman" pitchFamily="18" charset="0"/>
                <a:ea typeface="宋体" panose="02010600030101010101" pitchFamily="2" charset="-122"/>
              </a:rPr>
              <a:t>LDA</a:t>
            </a: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模型</a:t>
            </a:r>
          </a:p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Times New Roman" pitchFamily="18" charset="0"/>
                <a:ea typeface="宋体" panose="02010600030101010101" pitchFamily="2" charset="-122"/>
              </a:rPr>
              <a:t>用户兴趣演化模型（</a:t>
            </a:r>
            <a:r>
              <a:rPr lang="en-US" altLang="zh-CN" sz="3200" dirty="0" err="1" smtClean="0">
                <a:latin typeface="Times New Roman" pitchFamily="18" charset="0"/>
                <a:ea typeface="宋体" panose="02010600030101010101" pitchFamily="2" charset="-122"/>
              </a:rPr>
              <a:t>AToT</a:t>
            </a:r>
            <a:r>
              <a:rPr lang="zh-CN" altLang="en-US" sz="3200" dirty="0" smtClean="0">
                <a:latin typeface="Times New Roman" pitchFamily="18" charset="0"/>
                <a:ea typeface="宋体" panose="02010600030101010101" pitchFamily="2" charset="-122"/>
              </a:rPr>
              <a:t>）</a:t>
            </a:r>
            <a:endParaRPr lang="en-US" altLang="zh-CN" sz="3200" dirty="0" smtClean="0">
              <a:latin typeface="Times New Roman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兴趣揭示模型（</a:t>
            </a:r>
            <a:r>
              <a:rPr lang="en-US" altLang="zh-CN" sz="3200" dirty="0" err="1">
                <a:latin typeface="Times New Roman" pitchFamily="18" charset="0"/>
                <a:ea typeface="宋体" panose="02010600030101010101" pitchFamily="2" charset="-122"/>
              </a:rPr>
              <a:t>AT</a:t>
            </a:r>
            <a:r>
              <a:rPr lang="en-US" altLang="zh-CN" sz="3200" baseline="30000" dirty="0" err="1">
                <a:latin typeface="Times New Roman" pitchFamily="18" charset="0"/>
                <a:ea typeface="宋体" panose="02010600030101010101" pitchFamily="2" charset="-122"/>
              </a:rPr>
              <a:t>credit</a:t>
            </a: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）</a:t>
            </a:r>
          </a:p>
          <a:p>
            <a:pPr>
              <a:lnSpc>
                <a:spcPct val="150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本章小节</a:t>
            </a:r>
          </a:p>
        </p:txBody>
      </p:sp>
    </p:spTree>
    <p:extLst>
      <p:ext uri="{BB962C8B-B14F-4D97-AF65-F5344CB8AC3E}">
        <p14:creationId xmlns:p14="http://schemas.microsoft.com/office/powerpoint/2010/main" val="335825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862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生成过程（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1/2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36" y="1189845"/>
            <a:ext cx="4982270" cy="5591955"/>
          </a:xfrm>
          <a:prstGeom prst="rect">
            <a:avLst/>
          </a:prstGeom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276" y="2245755"/>
            <a:ext cx="6841920" cy="3240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968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生成过程（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2/2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4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5155" name="Oval 16"/>
          <p:cNvSpPr>
            <a:spLocks noChangeArrowheads="1"/>
          </p:cNvSpPr>
          <p:nvPr/>
        </p:nvSpPr>
        <p:spPr bwMode="auto">
          <a:xfrm>
            <a:off x="1583061" y="1566863"/>
            <a:ext cx="1430680" cy="609600"/>
          </a:xfrm>
          <a:prstGeom prst="ellipse">
            <a:avLst/>
          </a:prstGeom>
          <a:solidFill>
            <a:srgbClr val="7ED4A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000" b="0">
                <a:latin typeface="Times New Roman" panose="02020603050405020304" pitchFamily="18" charset="0"/>
                <a:ea typeface="宋体" panose="02010600030101010101" pitchFamily="2" charset="-122"/>
              </a:rPr>
              <a:t>Doc </a:t>
            </a:r>
            <a:r>
              <a:rPr lang="en-US" altLang="zh-CN" sz="2000" b="0" i="1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</a:p>
        </p:txBody>
      </p:sp>
      <p:grpSp>
        <p:nvGrpSpPr>
          <p:cNvPr id="945156" name="Group 4"/>
          <p:cNvGrpSpPr>
            <a:grpSpLocks/>
          </p:cNvGrpSpPr>
          <p:nvPr/>
        </p:nvGrpSpPr>
        <p:grpSpPr bwMode="auto">
          <a:xfrm>
            <a:off x="2573531" y="2405063"/>
            <a:ext cx="4732251" cy="1524000"/>
            <a:chOff x="1300" y="1515"/>
            <a:chExt cx="2236" cy="960"/>
          </a:xfrm>
        </p:grpSpPr>
        <p:sp>
          <p:nvSpPr>
            <p:cNvPr id="945157" name="Line 50"/>
            <p:cNvSpPr>
              <a:spLocks noChangeShapeType="1"/>
            </p:cNvSpPr>
            <p:nvPr/>
          </p:nvSpPr>
          <p:spPr bwMode="auto">
            <a:xfrm>
              <a:off x="1300" y="1851"/>
              <a:ext cx="728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158" name="Line 52"/>
            <p:cNvSpPr>
              <a:spLocks noChangeShapeType="1"/>
            </p:cNvSpPr>
            <p:nvPr/>
          </p:nvSpPr>
          <p:spPr bwMode="auto">
            <a:xfrm flipH="1">
              <a:off x="2236" y="1803"/>
              <a:ext cx="8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159" name="Line 54"/>
            <p:cNvSpPr>
              <a:spLocks noChangeShapeType="1"/>
            </p:cNvSpPr>
            <p:nvPr/>
          </p:nvSpPr>
          <p:spPr bwMode="auto">
            <a:xfrm>
              <a:off x="1976" y="1851"/>
              <a:ext cx="104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160" name="Line 69"/>
            <p:cNvSpPr>
              <a:spLocks noChangeShapeType="1"/>
            </p:cNvSpPr>
            <p:nvPr/>
          </p:nvSpPr>
          <p:spPr bwMode="auto">
            <a:xfrm flipH="1">
              <a:off x="2132" y="1851"/>
              <a:ext cx="26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161" name="Oval 86"/>
            <p:cNvSpPr>
              <a:spLocks noChangeArrowheads="1"/>
            </p:cNvSpPr>
            <p:nvPr/>
          </p:nvSpPr>
          <p:spPr bwMode="auto">
            <a:xfrm>
              <a:off x="1716" y="1515"/>
              <a:ext cx="468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000" b="0" i="1">
                  <a:latin typeface="Times New Roman" panose="02020603050405020304" pitchFamily="18" charset="0"/>
                  <a:ea typeface="宋体" panose="02010600030101010101" pitchFamily="2" charset="-122"/>
                </a:rPr>
                <a:t>z</a:t>
              </a:r>
              <a:r>
                <a:rPr lang="en-US" altLang="zh-CN" sz="2000" b="0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945162" name="Oval 89"/>
            <p:cNvSpPr>
              <a:spLocks noChangeArrowheads="1"/>
            </p:cNvSpPr>
            <p:nvPr/>
          </p:nvSpPr>
          <p:spPr bwMode="auto">
            <a:xfrm>
              <a:off x="2288" y="1515"/>
              <a:ext cx="468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000" b="0" i="1">
                  <a:latin typeface="Times New Roman" panose="02020603050405020304" pitchFamily="18" charset="0"/>
                  <a:ea typeface="宋体" panose="02010600030101010101" pitchFamily="2" charset="-122"/>
                </a:rPr>
                <a:t>z</a:t>
              </a:r>
              <a:r>
                <a:rPr lang="en-US" altLang="zh-CN" sz="2000" b="0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945163" name="Oval 95"/>
            <p:cNvSpPr>
              <a:spLocks noChangeArrowheads="1"/>
            </p:cNvSpPr>
            <p:nvPr/>
          </p:nvSpPr>
          <p:spPr bwMode="auto">
            <a:xfrm>
              <a:off x="3068" y="1515"/>
              <a:ext cx="468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000" b="0" i="1">
                  <a:latin typeface="Times New Roman" panose="02020603050405020304" pitchFamily="18" charset="0"/>
                  <a:ea typeface="宋体" panose="02010600030101010101" pitchFamily="2" charset="-122"/>
                </a:rPr>
                <a:t>z</a:t>
              </a:r>
              <a:r>
                <a:rPr lang="en-US" altLang="zh-CN" sz="2000" b="0" i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K</a:t>
              </a:r>
            </a:p>
          </p:txBody>
        </p:sp>
        <p:sp>
          <p:nvSpPr>
            <p:cNvPr id="945164" name="Oval 105"/>
            <p:cNvSpPr>
              <a:spLocks noChangeArrowheads="1"/>
            </p:cNvSpPr>
            <p:nvPr/>
          </p:nvSpPr>
          <p:spPr bwMode="auto">
            <a:xfrm>
              <a:off x="1976" y="2187"/>
              <a:ext cx="312" cy="28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000" b="0" i="1">
                  <a:latin typeface="Times New Roman" panose="02020603050405020304" pitchFamily="18" charset="0"/>
                  <a:ea typeface="宋体" panose="02010600030101010101" pitchFamily="2" charset="-122"/>
                </a:rPr>
                <a:t>z</a:t>
              </a:r>
              <a:r>
                <a:rPr lang="en-US" altLang="zh-CN" sz="2000" b="0" i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m</a:t>
              </a:r>
              <a:r>
                <a:rPr lang="en-US" altLang="zh-CN" sz="2000" b="0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,1</a:t>
              </a:r>
              <a:endParaRPr lang="en-US" altLang="zh-CN" sz="2000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5165" name="Text Box 121"/>
            <p:cNvSpPr txBox="1">
              <a:spLocks noChangeArrowheads="1"/>
            </p:cNvSpPr>
            <p:nvPr/>
          </p:nvSpPr>
          <p:spPr bwMode="auto">
            <a:xfrm>
              <a:off x="2756" y="1563"/>
              <a:ext cx="36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zh-CN" sz="2000">
                  <a:latin typeface="Times New Roman" panose="02020603050405020304" pitchFamily="18" charset="0"/>
                  <a:ea typeface="宋体" panose="02010600030101010101" pitchFamily="2" charset="-122"/>
                </a:rPr>
                <a:t>…</a:t>
              </a:r>
            </a:p>
          </p:txBody>
        </p:sp>
      </p:grpSp>
      <p:grpSp>
        <p:nvGrpSpPr>
          <p:cNvPr id="945166" name="Group 14"/>
          <p:cNvGrpSpPr>
            <a:grpSpLocks/>
          </p:cNvGrpSpPr>
          <p:nvPr/>
        </p:nvGrpSpPr>
        <p:grpSpPr bwMode="auto">
          <a:xfrm>
            <a:off x="2573532" y="2862263"/>
            <a:ext cx="7373507" cy="990600"/>
            <a:chOff x="1300" y="1803"/>
            <a:chExt cx="3484" cy="624"/>
          </a:xfrm>
        </p:grpSpPr>
        <p:sp>
          <p:nvSpPr>
            <p:cNvPr id="945167" name="Line 120"/>
            <p:cNvSpPr>
              <a:spLocks noChangeShapeType="1"/>
            </p:cNvSpPr>
            <p:nvPr/>
          </p:nvSpPr>
          <p:spPr bwMode="auto">
            <a:xfrm>
              <a:off x="1300" y="1803"/>
              <a:ext cx="3172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168" name="Oval 125"/>
            <p:cNvSpPr>
              <a:spLocks noChangeArrowheads="1"/>
            </p:cNvSpPr>
            <p:nvPr/>
          </p:nvSpPr>
          <p:spPr bwMode="auto">
            <a:xfrm>
              <a:off x="4472" y="2139"/>
              <a:ext cx="312" cy="28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000" b="0" i="1">
                  <a:latin typeface="Times New Roman" panose="02020603050405020304" pitchFamily="18" charset="0"/>
                  <a:ea typeface="宋体" panose="02010600030101010101" pitchFamily="2" charset="-122"/>
                </a:rPr>
                <a:t>z</a:t>
              </a:r>
              <a:r>
                <a:rPr lang="en-US" altLang="zh-CN" sz="2000" b="0" i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m</a:t>
              </a:r>
              <a:r>
                <a:rPr lang="en-US" altLang="zh-CN" sz="2000" b="0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,2</a:t>
              </a:r>
            </a:p>
          </p:txBody>
        </p:sp>
        <p:sp>
          <p:nvSpPr>
            <p:cNvPr id="945169" name="Line 136"/>
            <p:cNvSpPr>
              <a:spLocks noChangeShapeType="1"/>
            </p:cNvSpPr>
            <p:nvPr/>
          </p:nvSpPr>
          <p:spPr bwMode="auto">
            <a:xfrm>
              <a:off x="2132" y="1803"/>
              <a:ext cx="2392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170" name="Line 137"/>
            <p:cNvSpPr>
              <a:spLocks noChangeShapeType="1"/>
            </p:cNvSpPr>
            <p:nvPr/>
          </p:nvSpPr>
          <p:spPr bwMode="auto">
            <a:xfrm>
              <a:off x="2652" y="1803"/>
              <a:ext cx="1872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171" name="Line 138"/>
            <p:cNvSpPr>
              <a:spLocks noChangeShapeType="1"/>
            </p:cNvSpPr>
            <p:nvPr/>
          </p:nvSpPr>
          <p:spPr bwMode="auto">
            <a:xfrm>
              <a:off x="3432" y="1851"/>
              <a:ext cx="1144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45172" name="Group 20"/>
          <p:cNvGrpSpPr>
            <a:grpSpLocks/>
          </p:cNvGrpSpPr>
          <p:nvPr/>
        </p:nvGrpSpPr>
        <p:grpSpPr bwMode="auto">
          <a:xfrm>
            <a:off x="1913218" y="1795463"/>
            <a:ext cx="2311099" cy="1219200"/>
            <a:chOff x="988" y="1131"/>
            <a:chExt cx="1092" cy="768"/>
          </a:xfrm>
        </p:grpSpPr>
        <p:sp>
          <p:nvSpPr>
            <p:cNvPr id="945173" name="Line 49"/>
            <p:cNvSpPr>
              <a:spLocks noChangeShapeType="1"/>
            </p:cNvSpPr>
            <p:nvPr/>
          </p:nvSpPr>
          <p:spPr bwMode="auto">
            <a:xfrm flipH="1">
              <a:off x="1248" y="1371"/>
              <a:ext cx="572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174" name="Line 51"/>
            <p:cNvSpPr>
              <a:spLocks noChangeShapeType="1"/>
            </p:cNvSpPr>
            <p:nvPr/>
          </p:nvSpPr>
          <p:spPr bwMode="auto">
            <a:xfrm>
              <a:off x="1144" y="1371"/>
              <a:ext cx="1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945175" name="Group 23"/>
            <p:cNvGrpSpPr>
              <a:grpSpLocks/>
            </p:cNvGrpSpPr>
            <p:nvPr/>
          </p:nvGrpSpPr>
          <p:grpSpPr bwMode="auto">
            <a:xfrm>
              <a:off x="988" y="1600"/>
              <a:ext cx="312" cy="299"/>
              <a:chOff x="988" y="1600"/>
              <a:chExt cx="312" cy="299"/>
            </a:xfrm>
          </p:grpSpPr>
          <p:sp>
            <p:nvSpPr>
              <p:cNvPr id="945176" name="Oval 84"/>
              <p:cNvSpPr>
                <a:spLocks noChangeArrowheads="1"/>
              </p:cNvSpPr>
              <p:nvPr/>
            </p:nvSpPr>
            <p:spPr bwMode="auto">
              <a:xfrm>
                <a:off x="988" y="1611"/>
                <a:ext cx="312" cy="28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en-US" sz="20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aphicFrame>
            <p:nvGraphicFramePr>
              <p:cNvPr id="945177" name="Object 25"/>
              <p:cNvGraphicFramePr>
                <a:graphicFrameLocks noChangeAspect="1"/>
              </p:cNvGraphicFramePr>
              <p:nvPr/>
            </p:nvGraphicFramePr>
            <p:xfrm>
              <a:off x="1040" y="1600"/>
              <a:ext cx="226" cy="2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1" name="Equation" r:id="rId3" imgW="177480" imgH="215640" progId="Equation.DSMT4">
                      <p:embed/>
                    </p:oleObj>
                  </mc:Choice>
                  <mc:Fallback>
                    <p:oleObj name="Equation" r:id="rId3" imgW="177480" imgH="21564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40" y="1600"/>
                            <a:ext cx="226" cy="2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945178" name="Group 26"/>
            <p:cNvGrpSpPr>
              <a:grpSpLocks/>
            </p:cNvGrpSpPr>
            <p:nvPr/>
          </p:nvGrpSpPr>
          <p:grpSpPr bwMode="auto">
            <a:xfrm>
              <a:off x="1768" y="1131"/>
              <a:ext cx="312" cy="288"/>
              <a:chOff x="1768" y="1131"/>
              <a:chExt cx="312" cy="288"/>
            </a:xfrm>
          </p:grpSpPr>
          <p:sp>
            <p:nvSpPr>
              <p:cNvPr id="945179" name="Oval 102"/>
              <p:cNvSpPr>
                <a:spLocks noChangeArrowheads="1"/>
              </p:cNvSpPr>
              <p:nvPr/>
            </p:nvSpPr>
            <p:spPr bwMode="auto">
              <a:xfrm>
                <a:off x="1768" y="1131"/>
                <a:ext cx="312" cy="28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en-US" sz="20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aphicFrame>
            <p:nvGraphicFramePr>
              <p:cNvPr id="945180" name="Object 28"/>
              <p:cNvGraphicFramePr>
                <a:graphicFrameLocks noChangeAspect="1"/>
              </p:cNvGraphicFramePr>
              <p:nvPr/>
            </p:nvGraphicFramePr>
            <p:xfrm>
              <a:off x="1848" y="1145"/>
              <a:ext cx="177" cy="2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2" name="Equation" r:id="rId5" imgW="139680" imgH="164880" progId="Equation.DSMT4">
                      <p:embed/>
                    </p:oleObj>
                  </mc:Choice>
                  <mc:Fallback>
                    <p:oleObj name="Equation" r:id="rId5" imgW="139680" imgH="16488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48" y="1145"/>
                            <a:ext cx="177" cy="20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945181" name="Group 29"/>
          <p:cNvGrpSpPr>
            <a:grpSpLocks/>
          </p:cNvGrpSpPr>
          <p:nvPr/>
        </p:nvGrpSpPr>
        <p:grpSpPr bwMode="auto">
          <a:xfrm>
            <a:off x="3894160" y="3500439"/>
            <a:ext cx="3271941" cy="1430337"/>
            <a:chOff x="1924" y="2205"/>
            <a:chExt cx="1546" cy="901"/>
          </a:xfrm>
        </p:grpSpPr>
        <p:sp>
          <p:nvSpPr>
            <p:cNvPr id="945182" name="Line 55"/>
            <p:cNvSpPr>
              <a:spLocks noChangeShapeType="1"/>
            </p:cNvSpPr>
            <p:nvPr/>
          </p:nvSpPr>
          <p:spPr bwMode="auto">
            <a:xfrm flipH="1">
              <a:off x="2132" y="2475"/>
              <a:ext cx="1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183" name="Line 68"/>
            <p:cNvSpPr>
              <a:spLocks noChangeShapeType="1"/>
            </p:cNvSpPr>
            <p:nvPr/>
          </p:nvSpPr>
          <p:spPr bwMode="auto">
            <a:xfrm flipH="1">
              <a:off x="2236" y="2427"/>
              <a:ext cx="936" cy="4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945184" name="Group 32"/>
            <p:cNvGrpSpPr>
              <a:grpSpLocks/>
            </p:cNvGrpSpPr>
            <p:nvPr/>
          </p:nvGrpSpPr>
          <p:grpSpPr bwMode="auto">
            <a:xfrm>
              <a:off x="3158" y="2205"/>
              <a:ext cx="312" cy="288"/>
              <a:chOff x="3158" y="2205"/>
              <a:chExt cx="312" cy="288"/>
            </a:xfrm>
          </p:grpSpPr>
          <p:graphicFrame>
            <p:nvGraphicFramePr>
              <p:cNvPr id="945185" name="Object 33"/>
              <p:cNvGraphicFramePr>
                <a:graphicFrameLocks noChangeAspect="1"/>
              </p:cNvGraphicFramePr>
              <p:nvPr/>
            </p:nvGraphicFramePr>
            <p:xfrm>
              <a:off x="3230" y="2205"/>
              <a:ext cx="177" cy="27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3" name="Equation" r:id="rId7" imgW="139680" imgH="215640" progId="Equation.DSMT4">
                      <p:embed/>
                    </p:oleObj>
                  </mc:Choice>
                  <mc:Fallback>
                    <p:oleObj name="Equation" r:id="rId7" imgW="139680" imgH="21564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30" y="2205"/>
                            <a:ext cx="177" cy="27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45186" name="Oval 102"/>
              <p:cNvSpPr>
                <a:spLocks noChangeArrowheads="1"/>
              </p:cNvSpPr>
              <p:nvPr/>
            </p:nvSpPr>
            <p:spPr bwMode="auto">
              <a:xfrm>
                <a:off x="3158" y="2205"/>
                <a:ext cx="312" cy="28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en-US" sz="20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945187" name="Group 35"/>
            <p:cNvGrpSpPr>
              <a:grpSpLocks/>
            </p:cNvGrpSpPr>
            <p:nvPr/>
          </p:nvGrpSpPr>
          <p:grpSpPr bwMode="auto">
            <a:xfrm>
              <a:off x="1924" y="2811"/>
              <a:ext cx="319" cy="295"/>
              <a:chOff x="1924" y="2811"/>
              <a:chExt cx="319" cy="295"/>
            </a:xfrm>
          </p:grpSpPr>
          <p:sp>
            <p:nvSpPr>
              <p:cNvPr id="945188" name="Oval 81"/>
              <p:cNvSpPr>
                <a:spLocks noChangeArrowheads="1"/>
              </p:cNvSpPr>
              <p:nvPr/>
            </p:nvSpPr>
            <p:spPr bwMode="auto">
              <a:xfrm>
                <a:off x="1924" y="2811"/>
                <a:ext cx="312" cy="28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en-US" sz="20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aphicFrame>
            <p:nvGraphicFramePr>
              <p:cNvPr id="945189" name="Object 37"/>
              <p:cNvGraphicFramePr>
                <a:graphicFrameLocks noChangeAspect="1"/>
              </p:cNvGraphicFramePr>
              <p:nvPr/>
            </p:nvGraphicFramePr>
            <p:xfrm>
              <a:off x="1941" y="2835"/>
              <a:ext cx="302" cy="2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4" name="Equation" r:id="rId9" imgW="241200" imgH="215640" progId="Equation.DSMT4">
                      <p:embed/>
                    </p:oleObj>
                  </mc:Choice>
                  <mc:Fallback>
                    <p:oleObj name="Equation" r:id="rId9" imgW="241200" imgH="21564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41" y="2835"/>
                            <a:ext cx="302" cy="27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945190" name="Group 38"/>
          <p:cNvGrpSpPr>
            <a:grpSpLocks/>
          </p:cNvGrpSpPr>
          <p:nvPr/>
        </p:nvGrpSpPr>
        <p:grpSpPr bwMode="auto">
          <a:xfrm>
            <a:off x="7085678" y="3852863"/>
            <a:ext cx="2882525" cy="990600"/>
            <a:chOff x="3432" y="2427"/>
            <a:chExt cx="1362" cy="624"/>
          </a:xfrm>
        </p:grpSpPr>
        <p:sp>
          <p:nvSpPr>
            <p:cNvPr id="945191" name="Line 127"/>
            <p:cNvSpPr>
              <a:spLocks noChangeShapeType="1"/>
            </p:cNvSpPr>
            <p:nvPr/>
          </p:nvSpPr>
          <p:spPr bwMode="auto">
            <a:xfrm flipH="1">
              <a:off x="4628" y="2427"/>
              <a:ext cx="1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192" name="Line 128"/>
            <p:cNvSpPr>
              <a:spLocks noChangeShapeType="1"/>
            </p:cNvSpPr>
            <p:nvPr/>
          </p:nvSpPr>
          <p:spPr bwMode="auto">
            <a:xfrm>
              <a:off x="3432" y="2427"/>
              <a:ext cx="104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945193" name="Group 41"/>
            <p:cNvGrpSpPr>
              <a:grpSpLocks/>
            </p:cNvGrpSpPr>
            <p:nvPr/>
          </p:nvGrpSpPr>
          <p:grpSpPr bwMode="auto">
            <a:xfrm>
              <a:off x="4472" y="2763"/>
              <a:ext cx="322" cy="288"/>
              <a:chOff x="4472" y="2763"/>
              <a:chExt cx="322" cy="288"/>
            </a:xfrm>
          </p:grpSpPr>
          <p:sp>
            <p:nvSpPr>
              <p:cNvPr id="945194" name="Oval 132"/>
              <p:cNvSpPr>
                <a:spLocks noChangeArrowheads="1"/>
              </p:cNvSpPr>
              <p:nvPr/>
            </p:nvSpPr>
            <p:spPr bwMode="auto">
              <a:xfrm>
                <a:off x="4472" y="2763"/>
                <a:ext cx="312" cy="28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en-US" sz="2000" b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aphicFrame>
            <p:nvGraphicFramePr>
              <p:cNvPr id="945195" name="Object 43"/>
              <p:cNvGraphicFramePr>
                <a:graphicFrameLocks noChangeAspect="1"/>
              </p:cNvGraphicFramePr>
              <p:nvPr/>
            </p:nvGraphicFramePr>
            <p:xfrm>
              <a:off x="4476" y="2765"/>
              <a:ext cx="318" cy="26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5" name="Equation" r:id="rId11" imgW="253800" imgH="215640" progId="Equation.DSMT4">
                      <p:embed/>
                    </p:oleObj>
                  </mc:Choice>
                  <mc:Fallback>
                    <p:oleObj name="Equation" r:id="rId11" imgW="253800" imgH="21564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476" y="2765"/>
                            <a:ext cx="318" cy="26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945196" name="Group 44"/>
          <p:cNvGrpSpPr>
            <a:grpSpLocks/>
          </p:cNvGrpSpPr>
          <p:nvPr/>
        </p:nvGrpSpPr>
        <p:grpSpPr bwMode="auto">
          <a:xfrm>
            <a:off x="4380930" y="4460875"/>
            <a:ext cx="4292041" cy="1525588"/>
            <a:chOff x="2154" y="2810"/>
            <a:chExt cx="2028" cy="961"/>
          </a:xfrm>
        </p:grpSpPr>
        <p:sp>
          <p:nvSpPr>
            <p:cNvPr id="945197" name="Oval 27"/>
            <p:cNvSpPr>
              <a:spLocks noChangeArrowheads="1"/>
            </p:cNvSpPr>
            <p:nvPr/>
          </p:nvSpPr>
          <p:spPr bwMode="auto">
            <a:xfrm>
              <a:off x="2466" y="2811"/>
              <a:ext cx="416" cy="288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000" b="0" i="1"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lang="en-US" altLang="zh-CN" sz="2000" b="0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945198" name="Line 53"/>
            <p:cNvSpPr>
              <a:spLocks noChangeShapeType="1"/>
            </p:cNvSpPr>
            <p:nvPr/>
          </p:nvSpPr>
          <p:spPr bwMode="auto">
            <a:xfrm>
              <a:off x="2154" y="3099"/>
              <a:ext cx="468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199" name="Line 70"/>
            <p:cNvSpPr>
              <a:spLocks noChangeShapeType="1"/>
            </p:cNvSpPr>
            <p:nvPr/>
          </p:nvSpPr>
          <p:spPr bwMode="auto">
            <a:xfrm flipH="1">
              <a:off x="2674" y="3099"/>
              <a:ext cx="1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200" name="Oval 99"/>
            <p:cNvSpPr>
              <a:spLocks noChangeArrowheads="1"/>
            </p:cNvSpPr>
            <p:nvPr/>
          </p:nvSpPr>
          <p:spPr bwMode="auto">
            <a:xfrm>
              <a:off x="2570" y="3483"/>
              <a:ext cx="312" cy="28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000" b="0" i="1">
                  <a:latin typeface="Times New Roman" panose="02020603050405020304" pitchFamily="18" charset="0"/>
                  <a:ea typeface="宋体" panose="02010600030101010101" pitchFamily="2" charset="-122"/>
                </a:rPr>
                <a:t>w</a:t>
              </a:r>
              <a:r>
                <a:rPr lang="en-US" altLang="zh-CN" sz="2000" b="0" i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m</a:t>
              </a:r>
              <a:r>
                <a:rPr lang="en-US" altLang="zh-CN" sz="2000" b="0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,1</a:t>
              </a:r>
            </a:p>
          </p:txBody>
        </p:sp>
        <p:sp>
          <p:nvSpPr>
            <p:cNvPr id="945201" name="Oval 107"/>
            <p:cNvSpPr>
              <a:spLocks noChangeArrowheads="1"/>
            </p:cNvSpPr>
            <p:nvPr/>
          </p:nvSpPr>
          <p:spPr bwMode="auto">
            <a:xfrm>
              <a:off x="2986" y="2811"/>
              <a:ext cx="416" cy="288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000" b="0" i="1"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lang="en-US" altLang="zh-CN" sz="2000" b="0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945202" name="Oval 110"/>
            <p:cNvSpPr>
              <a:spLocks noChangeArrowheads="1"/>
            </p:cNvSpPr>
            <p:nvPr/>
          </p:nvSpPr>
          <p:spPr bwMode="auto">
            <a:xfrm>
              <a:off x="3766" y="2811"/>
              <a:ext cx="416" cy="288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000" b="0" i="1">
                  <a:latin typeface="Times New Roman" panose="02020603050405020304" pitchFamily="18" charset="0"/>
                  <a:ea typeface="宋体" panose="02010600030101010101" pitchFamily="2" charset="-122"/>
                </a:rPr>
                <a:t>T</a:t>
              </a:r>
              <a:r>
                <a:rPr lang="en-US" altLang="zh-CN" sz="2000" b="0" i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V</a:t>
              </a:r>
            </a:p>
          </p:txBody>
        </p:sp>
        <p:sp>
          <p:nvSpPr>
            <p:cNvPr id="945203" name="Line 118"/>
            <p:cNvSpPr>
              <a:spLocks noChangeShapeType="1"/>
            </p:cNvSpPr>
            <p:nvPr/>
          </p:nvSpPr>
          <p:spPr bwMode="auto">
            <a:xfrm flipH="1">
              <a:off x="2778" y="3099"/>
              <a:ext cx="364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204" name="Line 119"/>
            <p:cNvSpPr>
              <a:spLocks noChangeShapeType="1"/>
            </p:cNvSpPr>
            <p:nvPr/>
          </p:nvSpPr>
          <p:spPr bwMode="auto">
            <a:xfrm flipH="1">
              <a:off x="2882" y="3099"/>
              <a:ext cx="988" cy="4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205" name="Text Box 122"/>
            <p:cNvSpPr txBox="1">
              <a:spLocks noChangeArrowheads="1"/>
            </p:cNvSpPr>
            <p:nvPr/>
          </p:nvSpPr>
          <p:spPr bwMode="auto">
            <a:xfrm>
              <a:off x="3402" y="2810"/>
              <a:ext cx="36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zh-CN" sz="2000">
                  <a:latin typeface="Times New Roman" panose="02020603050405020304" pitchFamily="18" charset="0"/>
                  <a:ea typeface="宋体" panose="02010600030101010101" pitchFamily="2" charset="-122"/>
                </a:rPr>
                <a:t>…</a:t>
              </a:r>
            </a:p>
          </p:txBody>
        </p:sp>
      </p:grpSp>
      <p:grpSp>
        <p:nvGrpSpPr>
          <p:cNvPr id="945206" name="Group 54"/>
          <p:cNvGrpSpPr>
            <a:grpSpLocks/>
          </p:cNvGrpSpPr>
          <p:nvPr/>
        </p:nvGrpSpPr>
        <p:grpSpPr bwMode="auto">
          <a:xfrm>
            <a:off x="4444421" y="4843463"/>
            <a:ext cx="5502617" cy="1066800"/>
            <a:chOff x="2184" y="3051"/>
            <a:chExt cx="2600" cy="672"/>
          </a:xfrm>
        </p:grpSpPr>
        <p:sp>
          <p:nvSpPr>
            <p:cNvPr id="945207" name="Line 126"/>
            <p:cNvSpPr>
              <a:spLocks noChangeShapeType="1"/>
            </p:cNvSpPr>
            <p:nvPr/>
          </p:nvSpPr>
          <p:spPr bwMode="auto">
            <a:xfrm>
              <a:off x="4628" y="3051"/>
              <a:ext cx="1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208" name="Oval 135"/>
            <p:cNvSpPr>
              <a:spLocks noChangeArrowheads="1"/>
            </p:cNvSpPr>
            <p:nvPr/>
          </p:nvSpPr>
          <p:spPr bwMode="auto">
            <a:xfrm>
              <a:off x="4472" y="3435"/>
              <a:ext cx="312" cy="28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000" b="0" i="1">
                  <a:latin typeface="Times New Roman" panose="02020603050405020304" pitchFamily="18" charset="0"/>
                  <a:ea typeface="宋体" panose="02010600030101010101" pitchFamily="2" charset="-122"/>
                </a:rPr>
                <a:t>w</a:t>
              </a:r>
              <a:r>
                <a:rPr lang="en-US" altLang="zh-CN" sz="2000" b="0" i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m</a:t>
              </a:r>
              <a:r>
                <a:rPr lang="en-US" altLang="zh-CN" sz="2000" b="0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,2</a:t>
              </a:r>
            </a:p>
          </p:txBody>
        </p:sp>
        <p:sp>
          <p:nvSpPr>
            <p:cNvPr id="945209" name="Line 126"/>
            <p:cNvSpPr>
              <a:spLocks noChangeShapeType="1"/>
            </p:cNvSpPr>
            <p:nvPr/>
          </p:nvSpPr>
          <p:spPr bwMode="auto">
            <a:xfrm>
              <a:off x="4628" y="3051"/>
              <a:ext cx="1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210" name="Line 139"/>
            <p:cNvSpPr>
              <a:spLocks noChangeShapeType="1"/>
            </p:cNvSpPr>
            <p:nvPr/>
          </p:nvSpPr>
          <p:spPr bwMode="auto">
            <a:xfrm>
              <a:off x="2184" y="3051"/>
              <a:ext cx="2288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211" name="Line 140"/>
            <p:cNvSpPr>
              <a:spLocks noChangeShapeType="1"/>
            </p:cNvSpPr>
            <p:nvPr/>
          </p:nvSpPr>
          <p:spPr bwMode="auto">
            <a:xfrm>
              <a:off x="2808" y="3051"/>
              <a:ext cx="1716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212" name="Line 141"/>
            <p:cNvSpPr>
              <a:spLocks noChangeShapeType="1"/>
            </p:cNvSpPr>
            <p:nvPr/>
          </p:nvSpPr>
          <p:spPr bwMode="auto">
            <a:xfrm>
              <a:off x="3276" y="3099"/>
              <a:ext cx="1352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213" name="Line 142"/>
            <p:cNvSpPr>
              <a:spLocks noChangeShapeType="1"/>
            </p:cNvSpPr>
            <p:nvPr/>
          </p:nvSpPr>
          <p:spPr bwMode="auto">
            <a:xfrm>
              <a:off x="4004" y="3099"/>
              <a:ext cx="624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45214" name="Line 62"/>
          <p:cNvSpPr>
            <a:spLocks noChangeShapeType="1"/>
          </p:cNvSpPr>
          <p:nvPr/>
        </p:nvSpPr>
        <p:spPr bwMode="auto">
          <a:xfrm>
            <a:off x="10414762" y="4581525"/>
            <a:ext cx="768249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67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45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4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45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45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45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45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45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45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45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5155" grpId="0" animBg="1"/>
      <p:bldP spid="9452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吉布斯采样：实例（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1/5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grpSp>
        <p:nvGrpSpPr>
          <p:cNvPr id="946179" name="Group 3"/>
          <p:cNvGrpSpPr>
            <a:grpSpLocks/>
          </p:cNvGrpSpPr>
          <p:nvPr/>
        </p:nvGrpSpPr>
        <p:grpSpPr bwMode="auto">
          <a:xfrm>
            <a:off x="685711" y="1452563"/>
            <a:ext cx="10668728" cy="3816350"/>
            <a:chOff x="243" y="1117"/>
            <a:chExt cx="5041" cy="2404"/>
          </a:xfrm>
        </p:grpSpPr>
        <p:sp>
          <p:nvSpPr>
            <p:cNvPr id="946180" name="Oval 4"/>
            <p:cNvSpPr>
              <a:spLocks noChangeAspect="1" noChangeArrowheads="1"/>
            </p:cNvSpPr>
            <p:nvPr/>
          </p:nvSpPr>
          <p:spPr bwMode="auto">
            <a:xfrm>
              <a:off x="2449" y="138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181" name="Oval 5"/>
            <p:cNvSpPr>
              <a:spLocks noChangeAspect="1" noChangeArrowheads="1"/>
            </p:cNvSpPr>
            <p:nvPr/>
          </p:nvSpPr>
          <p:spPr bwMode="auto">
            <a:xfrm>
              <a:off x="2540" y="138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182" name="Oval 6"/>
            <p:cNvSpPr>
              <a:spLocks noChangeAspect="1" noChangeArrowheads="1"/>
            </p:cNvSpPr>
            <p:nvPr/>
          </p:nvSpPr>
          <p:spPr bwMode="auto">
            <a:xfrm>
              <a:off x="2631" y="138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183" name="Oval 7"/>
            <p:cNvSpPr>
              <a:spLocks noChangeAspect="1" noChangeArrowheads="1"/>
            </p:cNvSpPr>
            <p:nvPr/>
          </p:nvSpPr>
          <p:spPr bwMode="auto">
            <a:xfrm>
              <a:off x="2721" y="138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184" name="Oval 8"/>
            <p:cNvSpPr>
              <a:spLocks noChangeAspect="1" noChangeArrowheads="1"/>
            </p:cNvSpPr>
            <p:nvPr/>
          </p:nvSpPr>
          <p:spPr bwMode="auto">
            <a:xfrm>
              <a:off x="2812" y="152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185" name="Oval 9"/>
            <p:cNvSpPr>
              <a:spLocks noChangeAspect="1" noChangeArrowheads="1"/>
            </p:cNvSpPr>
            <p:nvPr/>
          </p:nvSpPr>
          <p:spPr bwMode="auto">
            <a:xfrm>
              <a:off x="2449" y="152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186" name="Oval 10"/>
            <p:cNvSpPr>
              <a:spLocks noChangeAspect="1" noChangeArrowheads="1"/>
            </p:cNvSpPr>
            <p:nvPr/>
          </p:nvSpPr>
          <p:spPr bwMode="auto">
            <a:xfrm>
              <a:off x="2540" y="152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187" name="Oval 11"/>
            <p:cNvSpPr>
              <a:spLocks noChangeAspect="1" noChangeArrowheads="1"/>
            </p:cNvSpPr>
            <p:nvPr/>
          </p:nvSpPr>
          <p:spPr bwMode="auto">
            <a:xfrm>
              <a:off x="2631" y="152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188" name="Oval 12"/>
            <p:cNvSpPr>
              <a:spLocks noChangeAspect="1" noChangeArrowheads="1"/>
            </p:cNvSpPr>
            <p:nvPr/>
          </p:nvSpPr>
          <p:spPr bwMode="auto">
            <a:xfrm>
              <a:off x="2721" y="152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189" name="Oval 13"/>
            <p:cNvSpPr>
              <a:spLocks noChangeAspect="1" noChangeArrowheads="1"/>
            </p:cNvSpPr>
            <p:nvPr/>
          </p:nvSpPr>
          <p:spPr bwMode="auto">
            <a:xfrm>
              <a:off x="2916" y="1661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190" name="Oval 14"/>
            <p:cNvSpPr>
              <a:spLocks noChangeAspect="1" noChangeArrowheads="1"/>
            </p:cNvSpPr>
            <p:nvPr/>
          </p:nvSpPr>
          <p:spPr bwMode="auto">
            <a:xfrm>
              <a:off x="3007" y="1661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191" name="Oval 15"/>
            <p:cNvSpPr>
              <a:spLocks noChangeAspect="1" noChangeArrowheads="1"/>
            </p:cNvSpPr>
            <p:nvPr/>
          </p:nvSpPr>
          <p:spPr bwMode="auto">
            <a:xfrm>
              <a:off x="2812" y="1661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192" name="Oval 16"/>
            <p:cNvSpPr>
              <a:spLocks noChangeAspect="1" noChangeArrowheads="1"/>
            </p:cNvSpPr>
            <p:nvPr/>
          </p:nvSpPr>
          <p:spPr bwMode="auto">
            <a:xfrm>
              <a:off x="2449" y="1661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193" name="Oval 17"/>
            <p:cNvSpPr>
              <a:spLocks noChangeAspect="1" noChangeArrowheads="1"/>
            </p:cNvSpPr>
            <p:nvPr/>
          </p:nvSpPr>
          <p:spPr bwMode="auto">
            <a:xfrm>
              <a:off x="2540" y="1661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194" name="Oval 18"/>
            <p:cNvSpPr>
              <a:spLocks noChangeAspect="1" noChangeArrowheads="1"/>
            </p:cNvSpPr>
            <p:nvPr/>
          </p:nvSpPr>
          <p:spPr bwMode="auto">
            <a:xfrm>
              <a:off x="2631" y="1661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195" name="Oval 19"/>
            <p:cNvSpPr>
              <a:spLocks noChangeAspect="1" noChangeArrowheads="1"/>
            </p:cNvSpPr>
            <p:nvPr/>
          </p:nvSpPr>
          <p:spPr bwMode="auto">
            <a:xfrm>
              <a:off x="2721" y="1661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196" name="Oval 20"/>
            <p:cNvSpPr>
              <a:spLocks noChangeAspect="1" noChangeArrowheads="1"/>
            </p:cNvSpPr>
            <p:nvPr/>
          </p:nvSpPr>
          <p:spPr bwMode="auto">
            <a:xfrm>
              <a:off x="2921" y="1797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197" name="Oval 21"/>
            <p:cNvSpPr>
              <a:spLocks noChangeAspect="1" noChangeArrowheads="1"/>
            </p:cNvSpPr>
            <p:nvPr/>
          </p:nvSpPr>
          <p:spPr bwMode="auto">
            <a:xfrm>
              <a:off x="3012" y="1797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198" name="Oval 22"/>
            <p:cNvSpPr>
              <a:spLocks noChangeAspect="1" noChangeArrowheads="1"/>
            </p:cNvSpPr>
            <p:nvPr/>
          </p:nvSpPr>
          <p:spPr bwMode="auto">
            <a:xfrm>
              <a:off x="2817" y="1797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199" name="Oval 23"/>
            <p:cNvSpPr>
              <a:spLocks noChangeAspect="1" noChangeArrowheads="1"/>
            </p:cNvSpPr>
            <p:nvPr/>
          </p:nvSpPr>
          <p:spPr bwMode="auto">
            <a:xfrm>
              <a:off x="2454" y="1797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00" name="Oval 24"/>
            <p:cNvSpPr>
              <a:spLocks noChangeAspect="1" noChangeArrowheads="1"/>
            </p:cNvSpPr>
            <p:nvPr/>
          </p:nvSpPr>
          <p:spPr bwMode="auto">
            <a:xfrm>
              <a:off x="2545" y="1797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01" name="Oval 25"/>
            <p:cNvSpPr>
              <a:spLocks noChangeAspect="1" noChangeArrowheads="1"/>
            </p:cNvSpPr>
            <p:nvPr/>
          </p:nvSpPr>
          <p:spPr bwMode="auto">
            <a:xfrm>
              <a:off x="2636" y="1797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02" name="Oval 26"/>
            <p:cNvSpPr>
              <a:spLocks noChangeAspect="1" noChangeArrowheads="1"/>
            </p:cNvSpPr>
            <p:nvPr/>
          </p:nvSpPr>
          <p:spPr bwMode="auto">
            <a:xfrm>
              <a:off x="2726" y="1797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03" name="Oval 27"/>
            <p:cNvSpPr>
              <a:spLocks noChangeAspect="1" noChangeArrowheads="1"/>
            </p:cNvSpPr>
            <p:nvPr/>
          </p:nvSpPr>
          <p:spPr bwMode="auto">
            <a:xfrm>
              <a:off x="2921" y="1933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04" name="Oval 28"/>
            <p:cNvSpPr>
              <a:spLocks noChangeAspect="1" noChangeArrowheads="1"/>
            </p:cNvSpPr>
            <p:nvPr/>
          </p:nvSpPr>
          <p:spPr bwMode="auto">
            <a:xfrm>
              <a:off x="3012" y="1933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05" name="Oval 29"/>
            <p:cNvSpPr>
              <a:spLocks noChangeAspect="1" noChangeArrowheads="1"/>
            </p:cNvSpPr>
            <p:nvPr/>
          </p:nvSpPr>
          <p:spPr bwMode="auto">
            <a:xfrm>
              <a:off x="2817" y="1933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06" name="Oval 30"/>
            <p:cNvSpPr>
              <a:spLocks noChangeAspect="1" noChangeArrowheads="1"/>
            </p:cNvSpPr>
            <p:nvPr/>
          </p:nvSpPr>
          <p:spPr bwMode="auto">
            <a:xfrm>
              <a:off x="2454" y="1933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07" name="Oval 31"/>
            <p:cNvSpPr>
              <a:spLocks noChangeAspect="1" noChangeArrowheads="1"/>
            </p:cNvSpPr>
            <p:nvPr/>
          </p:nvSpPr>
          <p:spPr bwMode="auto">
            <a:xfrm>
              <a:off x="2545" y="1933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08" name="Oval 32"/>
            <p:cNvSpPr>
              <a:spLocks noChangeAspect="1" noChangeArrowheads="1"/>
            </p:cNvSpPr>
            <p:nvPr/>
          </p:nvSpPr>
          <p:spPr bwMode="auto">
            <a:xfrm>
              <a:off x="2636" y="1933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09" name="Oval 33"/>
            <p:cNvSpPr>
              <a:spLocks noChangeAspect="1" noChangeArrowheads="1"/>
            </p:cNvSpPr>
            <p:nvPr/>
          </p:nvSpPr>
          <p:spPr bwMode="auto">
            <a:xfrm>
              <a:off x="2726" y="1933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10" name="Oval 34"/>
            <p:cNvSpPr>
              <a:spLocks noChangeAspect="1" noChangeArrowheads="1"/>
            </p:cNvSpPr>
            <p:nvPr/>
          </p:nvSpPr>
          <p:spPr bwMode="auto">
            <a:xfrm>
              <a:off x="2921" y="206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11" name="Oval 35"/>
            <p:cNvSpPr>
              <a:spLocks noChangeAspect="1" noChangeArrowheads="1"/>
            </p:cNvSpPr>
            <p:nvPr/>
          </p:nvSpPr>
          <p:spPr bwMode="auto">
            <a:xfrm>
              <a:off x="3012" y="206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12" name="Oval 36"/>
            <p:cNvSpPr>
              <a:spLocks noChangeAspect="1" noChangeArrowheads="1"/>
            </p:cNvSpPr>
            <p:nvPr/>
          </p:nvSpPr>
          <p:spPr bwMode="auto">
            <a:xfrm>
              <a:off x="2817" y="206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13" name="Oval 37"/>
            <p:cNvSpPr>
              <a:spLocks noChangeAspect="1" noChangeArrowheads="1"/>
            </p:cNvSpPr>
            <p:nvPr/>
          </p:nvSpPr>
          <p:spPr bwMode="auto">
            <a:xfrm>
              <a:off x="2454" y="206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14" name="Oval 38"/>
            <p:cNvSpPr>
              <a:spLocks noChangeAspect="1" noChangeArrowheads="1"/>
            </p:cNvSpPr>
            <p:nvPr/>
          </p:nvSpPr>
          <p:spPr bwMode="auto">
            <a:xfrm>
              <a:off x="2545" y="206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15" name="Oval 39"/>
            <p:cNvSpPr>
              <a:spLocks noChangeAspect="1" noChangeArrowheads="1"/>
            </p:cNvSpPr>
            <p:nvPr/>
          </p:nvSpPr>
          <p:spPr bwMode="auto">
            <a:xfrm>
              <a:off x="2636" y="206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16" name="Oval 40"/>
            <p:cNvSpPr>
              <a:spLocks noChangeAspect="1" noChangeArrowheads="1"/>
            </p:cNvSpPr>
            <p:nvPr/>
          </p:nvSpPr>
          <p:spPr bwMode="auto">
            <a:xfrm>
              <a:off x="2726" y="206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17" name="Oval 41"/>
            <p:cNvSpPr>
              <a:spLocks noChangeAspect="1" noChangeArrowheads="1"/>
            </p:cNvSpPr>
            <p:nvPr/>
          </p:nvSpPr>
          <p:spPr bwMode="auto">
            <a:xfrm>
              <a:off x="3107" y="206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18" name="Oval 42"/>
            <p:cNvSpPr>
              <a:spLocks noChangeAspect="1" noChangeArrowheads="1"/>
            </p:cNvSpPr>
            <p:nvPr/>
          </p:nvSpPr>
          <p:spPr bwMode="auto">
            <a:xfrm>
              <a:off x="3198" y="206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19" name="Oval 43"/>
            <p:cNvSpPr>
              <a:spLocks noChangeAspect="1" noChangeArrowheads="1"/>
            </p:cNvSpPr>
            <p:nvPr/>
          </p:nvSpPr>
          <p:spPr bwMode="auto">
            <a:xfrm>
              <a:off x="2454" y="221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20" name="Oval 44"/>
            <p:cNvSpPr>
              <a:spLocks noChangeAspect="1" noChangeArrowheads="1"/>
            </p:cNvSpPr>
            <p:nvPr/>
          </p:nvSpPr>
          <p:spPr bwMode="auto">
            <a:xfrm>
              <a:off x="2545" y="221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21" name="Oval 45"/>
            <p:cNvSpPr>
              <a:spLocks noChangeAspect="1" noChangeArrowheads="1"/>
            </p:cNvSpPr>
            <p:nvPr/>
          </p:nvSpPr>
          <p:spPr bwMode="auto">
            <a:xfrm>
              <a:off x="2636" y="221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22" name="Oval 46"/>
            <p:cNvSpPr>
              <a:spLocks noChangeAspect="1" noChangeArrowheads="1"/>
            </p:cNvSpPr>
            <p:nvPr/>
          </p:nvSpPr>
          <p:spPr bwMode="auto">
            <a:xfrm>
              <a:off x="2726" y="221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23" name="Oval 47"/>
            <p:cNvSpPr>
              <a:spLocks noChangeAspect="1" noChangeArrowheads="1"/>
            </p:cNvSpPr>
            <p:nvPr/>
          </p:nvSpPr>
          <p:spPr bwMode="auto">
            <a:xfrm>
              <a:off x="2458" y="234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24" name="Oval 48"/>
            <p:cNvSpPr>
              <a:spLocks noChangeAspect="1" noChangeArrowheads="1"/>
            </p:cNvSpPr>
            <p:nvPr/>
          </p:nvSpPr>
          <p:spPr bwMode="auto">
            <a:xfrm>
              <a:off x="2549" y="234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25" name="Oval 49"/>
            <p:cNvSpPr>
              <a:spLocks noChangeAspect="1" noChangeArrowheads="1"/>
            </p:cNvSpPr>
            <p:nvPr/>
          </p:nvSpPr>
          <p:spPr bwMode="auto">
            <a:xfrm>
              <a:off x="2640" y="234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26" name="Oval 50"/>
            <p:cNvSpPr>
              <a:spLocks noChangeAspect="1" noChangeArrowheads="1"/>
            </p:cNvSpPr>
            <p:nvPr/>
          </p:nvSpPr>
          <p:spPr bwMode="auto">
            <a:xfrm>
              <a:off x="2730" y="234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27" name="Oval 51"/>
            <p:cNvSpPr>
              <a:spLocks noChangeAspect="1" noChangeArrowheads="1"/>
            </p:cNvSpPr>
            <p:nvPr/>
          </p:nvSpPr>
          <p:spPr bwMode="auto">
            <a:xfrm>
              <a:off x="2821" y="234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28" name="Oval 52"/>
            <p:cNvSpPr>
              <a:spLocks noChangeAspect="1" noChangeArrowheads="1"/>
            </p:cNvSpPr>
            <p:nvPr/>
          </p:nvSpPr>
          <p:spPr bwMode="auto">
            <a:xfrm>
              <a:off x="2912" y="234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29" name="Oval 53"/>
            <p:cNvSpPr>
              <a:spLocks noChangeAspect="1" noChangeArrowheads="1"/>
            </p:cNvSpPr>
            <p:nvPr/>
          </p:nvSpPr>
          <p:spPr bwMode="auto">
            <a:xfrm>
              <a:off x="2463" y="2482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30" name="Oval 54"/>
            <p:cNvSpPr>
              <a:spLocks noChangeAspect="1" noChangeArrowheads="1"/>
            </p:cNvSpPr>
            <p:nvPr/>
          </p:nvSpPr>
          <p:spPr bwMode="auto">
            <a:xfrm>
              <a:off x="2554" y="2482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31" name="Oval 55"/>
            <p:cNvSpPr>
              <a:spLocks noChangeAspect="1" noChangeArrowheads="1"/>
            </p:cNvSpPr>
            <p:nvPr/>
          </p:nvSpPr>
          <p:spPr bwMode="auto">
            <a:xfrm>
              <a:off x="2645" y="2482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32" name="Oval 56"/>
            <p:cNvSpPr>
              <a:spLocks noChangeAspect="1" noChangeArrowheads="1"/>
            </p:cNvSpPr>
            <p:nvPr/>
          </p:nvSpPr>
          <p:spPr bwMode="auto">
            <a:xfrm>
              <a:off x="2735" y="2482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33" name="Oval 57"/>
            <p:cNvSpPr>
              <a:spLocks noChangeAspect="1" noChangeArrowheads="1"/>
            </p:cNvSpPr>
            <p:nvPr/>
          </p:nvSpPr>
          <p:spPr bwMode="auto">
            <a:xfrm>
              <a:off x="2826" y="2482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34" name="Oval 58"/>
            <p:cNvSpPr>
              <a:spLocks noChangeAspect="1" noChangeArrowheads="1"/>
            </p:cNvSpPr>
            <p:nvPr/>
          </p:nvSpPr>
          <p:spPr bwMode="auto">
            <a:xfrm>
              <a:off x="2917" y="2482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35" name="Oval 59"/>
            <p:cNvSpPr>
              <a:spLocks noChangeAspect="1" noChangeArrowheads="1"/>
            </p:cNvSpPr>
            <p:nvPr/>
          </p:nvSpPr>
          <p:spPr bwMode="auto">
            <a:xfrm>
              <a:off x="2467" y="261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36" name="Oval 60"/>
            <p:cNvSpPr>
              <a:spLocks noChangeAspect="1" noChangeArrowheads="1"/>
            </p:cNvSpPr>
            <p:nvPr/>
          </p:nvSpPr>
          <p:spPr bwMode="auto">
            <a:xfrm>
              <a:off x="2558" y="261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37" name="Oval 61"/>
            <p:cNvSpPr>
              <a:spLocks noChangeAspect="1" noChangeArrowheads="1"/>
            </p:cNvSpPr>
            <p:nvPr/>
          </p:nvSpPr>
          <p:spPr bwMode="auto">
            <a:xfrm>
              <a:off x="2649" y="261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38" name="Oval 62"/>
            <p:cNvSpPr>
              <a:spLocks noChangeAspect="1" noChangeArrowheads="1"/>
            </p:cNvSpPr>
            <p:nvPr/>
          </p:nvSpPr>
          <p:spPr bwMode="auto">
            <a:xfrm>
              <a:off x="2739" y="261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39" name="Oval 63"/>
            <p:cNvSpPr>
              <a:spLocks noChangeAspect="1" noChangeArrowheads="1"/>
            </p:cNvSpPr>
            <p:nvPr/>
          </p:nvSpPr>
          <p:spPr bwMode="auto">
            <a:xfrm>
              <a:off x="2830" y="261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40" name="Oval 64"/>
            <p:cNvSpPr>
              <a:spLocks noChangeAspect="1" noChangeArrowheads="1"/>
            </p:cNvSpPr>
            <p:nvPr/>
          </p:nvSpPr>
          <p:spPr bwMode="auto">
            <a:xfrm>
              <a:off x="2921" y="261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41" name="Oval 65"/>
            <p:cNvSpPr>
              <a:spLocks noChangeAspect="1" noChangeArrowheads="1"/>
            </p:cNvSpPr>
            <p:nvPr/>
          </p:nvSpPr>
          <p:spPr bwMode="auto">
            <a:xfrm>
              <a:off x="2930" y="275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42" name="Oval 66"/>
            <p:cNvSpPr>
              <a:spLocks noChangeAspect="1" noChangeArrowheads="1"/>
            </p:cNvSpPr>
            <p:nvPr/>
          </p:nvSpPr>
          <p:spPr bwMode="auto">
            <a:xfrm>
              <a:off x="3021" y="275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43" name="Oval 67"/>
            <p:cNvSpPr>
              <a:spLocks noChangeAspect="1" noChangeArrowheads="1"/>
            </p:cNvSpPr>
            <p:nvPr/>
          </p:nvSpPr>
          <p:spPr bwMode="auto">
            <a:xfrm>
              <a:off x="2826" y="275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44" name="Oval 68"/>
            <p:cNvSpPr>
              <a:spLocks noChangeAspect="1" noChangeArrowheads="1"/>
            </p:cNvSpPr>
            <p:nvPr/>
          </p:nvSpPr>
          <p:spPr bwMode="auto">
            <a:xfrm>
              <a:off x="2463" y="275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45" name="Oval 69"/>
            <p:cNvSpPr>
              <a:spLocks noChangeAspect="1" noChangeArrowheads="1"/>
            </p:cNvSpPr>
            <p:nvPr/>
          </p:nvSpPr>
          <p:spPr bwMode="auto">
            <a:xfrm>
              <a:off x="2554" y="275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46" name="Oval 70"/>
            <p:cNvSpPr>
              <a:spLocks noChangeAspect="1" noChangeArrowheads="1"/>
            </p:cNvSpPr>
            <p:nvPr/>
          </p:nvSpPr>
          <p:spPr bwMode="auto">
            <a:xfrm>
              <a:off x="2645" y="275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47" name="Oval 71"/>
            <p:cNvSpPr>
              <a:spLocks noChangeAspect="1" noChangeArrowheads="1"/>
            </p:cNvSpPr>
            <p:nvPr/>
          </p:nvSpPr>
          <p:spPr bwMode="auto">
            <a:xfrm>
              <a:off x="2735" y="275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48" name="Oval 72"/>
            <p:cNvSpPr>
              <a:spLocks noChangeAspect="1" noChangeArrowheads="1"/>
            </p:cNvSpPr>
            <p:nvPr/>
          </p:nvSpPr>
          <p:spPr bwMode="auto">
            <a:xfrm>
              <a:off x="2472" y="288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49" name="Oval 73"/>
            <p:cNvSpPr>
              <a:spLocks noChangeAspect="1" noChangeArrowheads="1"/>
            </p:cNvSpPr>
            <p:nvPr/>
          </p:nvSpPr>
          <p:spPr bwMode="auto">
            <a:xfrm>
              <a:off x="2563" y="288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50" name="Oval 74"/>
            <p:cNvSpPr>
              <a:spLocks noChangeAspect="1" noChangeArrowheads="1"/>
            </p:cNvSpPr>
            <p:nvPr/>
          </p:nvSpPr>
          <p:spPr bwMode="auto">
            <a:xfrm>
              <a:off x="2654" y="288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51" name="Oval 75"/>
            <p:cNvSpPr>
              <a:spLocks noChangeAspect="1" noChangeArrowheads="1"/>
            </p:cNvSpPr>
            <p:nvPr/>
          </p:nvSpPr>
          <p:spPr bwMode="auto">
            <a:xfrm>
              <a:off x="2744" y="288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52" name="Oval 76"/>
            <p:cNvSpPr>
              <a:spLocks noChangeAspect="1" noChangeArrowheads="1"/>
            </p:cNvSpPr>
            <p:nvPr/>
          </p:nvSpPr>
          <p:spPr bwMode="auto">
            <a:xfrm>
              <a:off x="2835" y="288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53" name="Oval 77"/>
            <p:cNvSpPr>
              <a:spLocks noChangeAspect="1" noChangeArrowheads="1"/>
            </p:cNvSpPr>
            <p:nvPr/>
          </p:nvSpPr>
          <p:spPr bwMode="auto">
            <a:xfrm>
              <a:off x="2926" y="288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54" name="Oval 78"/>
            <p:cNvSpPr>
              <a:spLocks noChangeAspect="1" noChangeArrowheads="1"/>
            </p:cNvSpPr>
            <p:nvPr/>
          </p:nvSpPr>
          <p:spPr bwMode="auto">
            <a:xfrm>
              <a:off x="2477" y="3022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55" name="Oval 79"/>
            <p:cNvSpPr>
              <a:spLocks noChangeAspect="1" noChangeArrowheads="1"/>
            </p:cNvSpPr>
            <p:nvPr/>
          </p:nvSpPr>
          <p:spPr bwMode="auto">
            <a:xfrm>
              <a:off x="2568" y="3022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56" name="Oval 80"/>
            <p:cNvSpPr>
              <a:spLocks noChangeAspect="1" noChangeArrowheads="1"/>
            </p:cNvSpPr>
            <p:nvPr/>
          </p:nvSpPr>
          <p:spPr bwMode="auto">
            <a:xfrm>
              <a:off x="2659" y="3022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57" name="Oval 81"/>
            <p:cNvSpPr>
              <a:spLocks noChangeAspect="1" noChangeArrowheads="1"/>
            </p:cNvSpPr>
            <p:nvPr/>
          </p:nvSpPr>
          <p:spPr bwMode="auto">
            <a:xfrm>
              <a:off x="2749" y="3022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58" name="Oval 82"/>
            <p:cNvSpPr>
              <a:spLocks noChangeAspect="1" noChangeArrowheads="1"/>
            </p:cNvSpPr>
            <p:nvPr/>
          </p:nvSpPr>
          <p:spPr bwMode="auto">
            <a:xfrm>
              <a:off x="2840" y="3022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59" name="Oval 83"/>
            <p:cNvSpPr>
              <a:spLocks noChangeAspect="1" noChangeArrowheads="1"/>
            </p:cNvSpPr>
            <p:nvPr/>
          </p:nvSpPr>
          <p:spPr bwMode="auto">
            <a:xfrm>
              <a:off x="2931" y="3022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60" name="Oval 84"/>
            <p:cNvSpPr>
              <a:spLocks noChangeAspect="1" noChangeArrowheads="1"/>
            </p:cNvSpPr>
            <p:nvPr/>
          </p:nvSpPr>
          <p:spPr bwMode="auto">
            <a:xfrm>
              <a:off x="2481" y="315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61" name="Oval 85"/>
            <p:cNvSpPr>
              <a:spLocks noChangeAspect="1" noChangeArrowheads="1"/>
            </p:cNvSpPr>
            <p:nvPr/>
          </p:nvSpPr>
          <p:spPr bwMode="auto">
            <a:xfrm>
              <a:off x="2572" y="315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62" name="Oval 86"/>
            <p:cNvSpPr>
              <a:spLocks noChangeAspect="1" noChangeArrowheads="1"/>
            </p:cNvSpPr>
            <p:nvPr/>
          </p:nvSpPr>
          <p:spPr bwMode="auto">
            <a:xfrm>
              <a:off x="2663" y="315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63" name="Oval 87"/>
            <p:cNvSpPr>
              <a:spLocks noChangeAspect="1" noChangeArrowheads="1"/>
            </p:cNvSpPr>
            <p:nvPr/>
          </p:nvSpPr>
          <p:spPr bwMode="auto">
            <a:xfrm>
              <a:off x="2753" y="315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64" name="Oval 88"/>
            <p:cNvSpPr>
              <a:spLocks noChangeAspect="1" noChangeArrowheads="1"/>
            </p:cNvSpPr>
            <p:nvPr/>
          </p:nvSpPr>
          <p:spPr bwMode="auto">
            <a:xfrm>
              <a:off x="2844" y="315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65" name="Oval 89"/>
            <p:cNvSpPr>
              <a:spLocks noChangeAspect="1" noChangeArrowheads="1"/>
            </p:cNvSpPr>
            <p:nvPr/>
          </p:nvSpPr>
          <p:spPr bwMode="auto">
            <a:xfrm>
              <a:off x="2935" y="315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66" name="Oval 90"/>
            <p:cNvSpPr>
              <a:spLocks noChangeAspect="1" noChangeArrowheads="1"/>
            </p:cNvSpPr>
            <p:nvPr/>
          </p:nvSpPr>
          <p:spPr bwMode="auto">
            <a:xfrm>
              <a:off x="2835" y="329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67" name="Oval 91"/>
            <p:cNvSpPr>
              <a:spLocks noChangeAspect="1" noChangeArrowheads="1"/>
            </p:cNvSpPr>
            <p:nvPr/>
          </p:nvSpPr>
          <p:spPr bwMode="auto">
            <a:xfrm>
              <a:off x="2472" y="329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68" name="Oval 92"/>
            <p:cNvSpPr>
              <a:spLocks noChangeAspect="1" noChangeArrowheads="1"/>
            </p:cNvSpPr>
            <p:nvPr/>
          </p:nvSpPr>
          <p:spPr bwMode="auto">
            <a:xfrm>
              <a:off x="2563" y="329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69" name="Oval 93"/>
            <p:cNvSpPr>
              <a:spLocks noChangeAspect="1" noChangeArrowheads="1"/>
            </p:cNvSpPr>
            <p:nvPr/>
          </p:nvSpPr>
          <p:spPr bwMode="auto">
            <a:xfrm>
              <a:off x="2654" y="329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70" name="Oval 94"/>
            <p:cNvSpPr>
              <a:spLocks noChangeAspect="1" noChangeArrowheads="1"/>
            </p:cNvSpPr>
            <p:nvPr/>
          </p:nvSpPr>
          <p:spPr bwMode="auto">
            <a:xfrm>
              <a:off x="2744" y="329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71" name="Oval 95"/>
            <p:cNvSpPr>
              <a:spLocks noChangeAspect="1" noChangeArrowheads="1"/>
            </p:cNvSpPr>
            <p:nvPr/>
          </p:nvSpPr>
          <p:spPr bwMode="auto">
            <a:xfrm>
              <a:off x="2472" y="3430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72" name="Oval 96"/>
            <p:cNvSpPr>
              <a:spLocks noChangeAspect="1" noChangeArrowheads="1"/>
            </p:cNvSpPr>
            <p:nvPr/>
          </p:nvSpPr>
          <p:spPr bwMode="auto">
            <a:xfrm>
              <a:off x="2563" y="3430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73" name="Oval 97"/>
            <p:cNvSpPr>
              <a:spLocks noChangeAspect="1" noChangeArrowheads="1"/>
            </p:cNvSpPr>
            <p:nvPr/>
          </p:nvSpPr>
          <p:spPr bwMode="auto">
            <a:xfrm>
              <a:off x="2654" y="3430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74" name="Oval 98"/>
            <p:cNvSpPr>
              <a:spLocks noChangeAspect="1" noChangeArrowheads="1"/>
            </p:cNvSpPr>
            <p:nvPr/>
          </p:nvSpPr>
          <p:spPr bwMode="auto">
            <a:xfrm>
              <a:off x="2744" y="3430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75" name="Oval 99"/>
            <p:cNvSpPr>
              <a:spLocks noChangeAspect="1" noChangeArrowheads="1"/>
            </p:cNvSpPr>
            <p:nvPr/>
          </p:nvSpPr>
          <p:spPr bwMode="auto">
            <a:xfrm>
              <a:off x="3873" y="138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76" name="Oval 100"/>
            <p:cNvSpPr>
              <a:spLocks noChangeAspect="1" noChangeArrowheads="1"/>
            </p:cNvSpPr>
            <p:nvPr/>
          </p:nvSpPr>
          <p:spPr bwMode="auto">
            <a:xfrm>
              <a:off x="3769" y="138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77" name="Oval 101"/>
            <p:cNvSpPr>
              <a:spLocks noChangeAspect="1" noChangeArrowheads="1"/>
            </p:cNvSpPr>
            <p:nvPr/>
          </p:nvSpPr>
          <p:spPr bwMode="auto">
            <a:xfrm>
              <a:off x="3406" y="138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78" name="Oval 102"/>
            <p:cNvSpPr>
              <a:spLocks noChangeAspect="1" noChangeArrowheads="1"/>
            </p:cNvSpPr>
            <p:nvPr/>
          </p:nvSpPr>
          <p:spPr bwMode="auto">
            <a:xfrm>
              <a:off x="3497" y="138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79" name="Oval 103"/>
            <p:cNvSpPr>
              <a:spLocks noChangeAspect="1" noChangeArrowheads="1"/>
            </p:cNvSpPr>
            <p:nvPr/>
          </p:nvSpPr>
          <p:spPr bwMode="auto">
            <a:xfrm>
              <a:off x="3588" y="138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80" name="Oval 104"/>
            <p:cNvSpPr>
              <a:spLocks noChangeAspect="1" noChangeArrowheads="1"/>
            </p:cNvSpPr>
            <p:nvPr/>
          </p:nvSpPr>
          <p:spPr bwMode="auto">
            <a:xfrm>
              <a:off x="3678" y="138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81" name="Oval 105"/>
            <p:cNvSpPr>
              <a:spLocks noChangeAspect="1" noChangeArrowheads="1"/>
            </p:cNvSpPr>
            <p:nvPr/>
          </p:nvSpPr>
          <p:spPr bwMode="auto">
            <a:xfrm>
              <a:off x="3873" y="152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82" name="Oval 106"/>
            <p:cNvSpPr>
              <a:spLocks noChangeAspect="1" noChangeArrowheads="1"/>
            </p:cNvSpPr>
            <p:nvPr/>
          </p:nvSpPr>
          <p:spPr bwMode="auto">
            <a:xfrm>
              <a:off x="3964" y="152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83" name="Oval 107"/>
            <p:cNvSpPr>
              <a:spLocks noChangeAspect="1" noChangeArrowheads="1"/>
            </p:cNvSpPr>
            <p:nvPr/>
          </p:nvSpPr>
          <p:spPr bwMode="auto">
            <a:xfrm>
              <a:off x="3769" y="152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84" name="Oval 108"/>
            <p:cNvSpPr>
              <a:spLocks noChangeAspect="1" noChangeArrowheads="1"/>
            </p:cNvSpPr>
            <p:nvPr/>
          </p:nvSpPr>
          <p:spPr bwMode="auto">
            <a:xfrm>
              <a:off x="3406" y="152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85" name="Oval 109"/>
            <p:cNvSpPr>
              <a:spLocks noChangeAspect="1" noChangeArrowheads="1"/>
            </p:cNvSpPr>
            <p:nvPr/>
          </p:nvSpPr>
          <p:spPr bwMode="auto">
            <a:xfrm>
              <a:off x="3497" y="152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86" name="Oval 110"/>
            <p:cNvSpPr>
              <a:spLocks noChangeAspect="1" noChangeArrowheads="1"/>
            </p:cNvSpPr>
            <p:nvPr/>
          </p:nvSpPr>
          <p:spPr bwMode="auto">
            <a:xfrm>
              <a:off x="3588" y="152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87" name="Oval 111"/>
            <p:cNvSpPr>
              <a:spLocks noChangeAspect="1" noChangeArrowheads="1"/>
            </p:cNvSpPr>
            <p:nvPr/>
          </p:nvSpPr>
          <p:spPr bwMode="auto">
            <a:xfrm>
              <a:off x="3678" y="152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88" name="Oval 112"/>
            <p:cNvSpPr>
              <a:spLocks noChangeAspect="1" noChangeArrowheads="1"/>
            </p:cNvSpPr>
            <p:nvPr/>
          </p:nvSpPr>
          <p:spPr bwMode="auto">
            <a:xfrm>
              <a:off x="3406" y="1661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89" name="Oval 113"/>
            <p:cNvSpPr>
              <a:spLocks noChangeAspect="1" noChangeArrowheads="1"/>
            </p:cNvSpPr>
            <p:nvPr/>
          </p:nvSpPr>
          <p:spPr bwMode="auto">
            <a:xfrm>
              <a:off x="3497" y="1661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90" name="Oval 114"/>
            <p:cNvSpPr>
              <a:spLocks noChangeAspect="1" noChangeArrowheads="1"/>
            </p:cNvSpPr>
            <p:nvPr/>
          </p:nvSpPr>
          <p:spPr bwMode="auto">
            <a:xfrm>
              <a:off x="3588" y="1661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91" name="Oval 115"/>
            <p:cNvSpPr>
              <a:spLocks noChangeAspect="1" noChangeArrowheads="1"/>
            </p:cNvSpPr>
            <p:nvPr/>
          </p:nvSpPr>
          <p:spPr bwMode="auto">
            <a:xfrm>
              <a:off x="3678" y="1661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92" name="Oval 116"/>
            <p:cNvSpPr>
              <a:spLocks noChangeAspect="1" noChangeArrowheads="1"/>
            </p:cNvSpPr>
            <p:nvPr/>
          </p:nvSpPr>
          <p:spPr bwMode="auto">
            <a:xfrm>
              <a:off x="3769" y="1661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93" name="Oval 117"/>
            <p:cNvSpPr>
              <a:spLocks noChangeAspect="1" noChangeArrowheads="1"/>
            </p:cNvSpPr>
            <p:nvPr/>
          </p:nvSpPr>
          <p:spPr bwMode="auto">
            <a:xfrm>
              <a:off x="3864" y="1797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94" name="Oval 118"/>
            <p:cNvSpPr>
              <a:spLocks noChangeAspect="1" noChangeArrowheads="1"/>
            </p:cNvSpPr>
            <p:nvPr/>
          </p:nvSpPr>
          <p:spPr bwMode="auto">
            <a:xfrm>
              <a:off x="3760" y="1797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95" name="Oval 119"/>
            <p:cNvSpPr>
              <a:spLocks noChangeAspect="1" noChangeArrowheads="1"/>
            </p:cNvSpPr>
            <p:nvPr/>
          </p:nvSpPr>
          <p:spPr bwMode="auto">
            <a:xfrm>
              <a:off x="3397" y="1797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96" name="Oval 120"/>
            <p:cNvSpPr>
              <a:spLocks noChangeAspect="1" noChangeArrowheads="1"/>
            </p:cNvSpPr>
            <p:nvPr/>
          </p:nvSpPr>
          <p:spPr bwMode="auto">
            <a:xfrm>
              <a:off x="3488" y="1797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97" name="Oval 121"/>
            <p:cNvSpPr>
              <a:spLocks noChangeAspect="1" noChangeArrowheads="1"/>
            </p:cNvSpPr>
            <p:nvPr/>
          </p:nvSpPr>
          <p:spPr bwMode="auto">
            <a:xfrm>
              <a:off x="3579" y="1797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98" name="Oval 122"/>
            <p:cNvSpPr>
              <a:spLocks noChangeAspect="1" noChangeArrowheads="1"/>
            </p:cNvSpPr>
            <p:nvPr/>
          </p:nvSpPr>
          <p:spPr bwMode="auto">
            <a:xfrm>
              <a:off x="3669" y="1797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299" name="Oval 123"/>
            <p:cNvSpPr>
              <a:spLocks noChangeAspect="1" noChangeArrowheads="1"/>
            </p:cNvSpPr>
            <p:nvPr/>
          </p:nvSpPr>
          <p:spPr bwMode="auto">
            <a:xfrm>
              <a:off x="3401" y="1933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00" name="Oval 124"/>
            <p:cNvSpPr>
              <a:spLocks noChangeAspect="1" noChangeArrowheads="1"/>
            </p:cNvSpPr>
            <p:nvPr/>
          </p:nvSpPr>
          <p:spPr bwMode="auto">
            <a:xfrm>
              <a:off x="3492" y="1933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01" name="Oval 125"/>
            <p:cNvSpPr>
              <a:spLocks noChangeAspect="1" noChangeArrowheads="1"/>
            </p:cNvSpPr>
            <p:nvPr/>
          </p:nvSpPr>
          <p:spPr bwMode="auto">
            <a:xfrm>
              <a:off x="3401" y="206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02" name="Oval 126"/>
            <p:cNvSpPr>
              <a:spLocks noChangeAspect="1" noChangeArrowheads="1"/>
            </p:cNvSpPr>
            <p:nvPr/>
          </p:nvSpPr>
          <p:spPr bwMode="auto">
            <a:xfrm>
              <a:off x="3492" y="206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03" name="Oval 127"/>
            <p:cNvSpPr>
              <a:spLocks noChangeAspect="1" noChangeArrowheads="1"/>
            </p:cNvSpPr>
            <p:nvPr/>
          </p:nvSpPr>
          <p:spPr bwMode="auto">
            <a:xfrm>
              <a:off x="3588" y="206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04" name="Oval 128"/>
            <p:cNvSpPr>
              <a:spLocks noChangeAspect="1" noChangeArrowheads="1"/>
            </p:cNvSpPr>
            <p:nvPr/>
          </p:nvSpPr>
          <p:spPr bwMode="auto">
            <a:xfrm>
              <a:off x="3873" y="220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05" name="Oval 129"/>
            <p:cNvSpPr>
              <a:spLocks noChangeAspect="1" noChangeArrowheads="1"/>
            </p:cNvSpPr>
            <p:nvPr/>
          </p:nvSpPr>
          <p:spPr bwMode="auto">
            <a:xfrm>
              <a:off x="3769" y="220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06" name="Oval 130"/>
            <p:cNvSpPr>
              <a:spLocks noChangeAspect="1" noChangeArrowheads="1"/>
            </p:cNvSpPr>
            <p:nvPr/>
          </p:nvSpPr>
          <p:spPr bwMode="auto">
            <a:xfrm>
              <a:off x="3406" y="220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07" name="Oval 131"/>
            <p:cNvSpPr>
              <a:spLocks noChangeAspect="1" noChangeArrowheads="1"/>
            </p:cNvSpPr>
            <p:nvPr/>
          </p:nvSpPr>
          <p:spPr bwMode="auto">
            <a:xfrm>
              <a:off x="3497" y="220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08" name="Oval 132"/>
            <p:cNvSpPr>
              <a:spLocks noChangeAspect="1" noChangeArrowheads="1"/>
            </p:cNvSpPr>
            <p:nvPr/>
          </p:nvSpPr>
          <p:spPr bwMode="auto">
            <a:xfrm>
              <a:off x="3588" y="220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09" name="Oval 133"/>
            <p:cNvSpPr>
              <a:spLocks noChangeAspect="1" noChangeArrowheads="1"/>
            </p:cNvSpPr>
            <p:nvPr/>
          </p:nvSpPr>
          <p:spPr bwMode="auto">
            <a:xfrm>
              <a:off x="3678" y="220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10" name="Oval 134"/>
            <p:cNvSpPr>
              <a:spLocks noChangeAspect="1" noChangeArrowheads="1"/>
            </p:cNvSpPr>
            <p:nvPr/>
          </p:nvSpPr>
          <p:spPr bwMode="auto">
            <a:xfrm>
              <a:off x="3402" y="2341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11" name="Oval 135"/>
            <p:cNvSpPr>
              <a:spLocks noChangeAspect="1" noChangeArrowheads="1"/>
            </p:cNvSpPr>
            <p:nvPr/>
          </p:nvSpPr>
          <p:spPr bwMode="auto">
            <a:xfrm>
              <a:off x="3493" y="2341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12" name="Oval 136"/>
            <p:cNvSpPr>
              <a:spLocks noChangeAspect="1" noChangeArrowheads="1"/>
            </p:cNvSpPr>
            <p:nvPr/>
          </p:nvSpPr>
          <p:spPr bwMode="auto">
            <a:xfrm>
              <a:off x="3584" y="2341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13" name="Oval 137"/>
            <p:cNvSpPr>
              <a:spLocks noChangeAspect="1" noChangeArrowheads="1"/>
            </p:cNvSpPr>
            <p:nvPr/>
          </p:nvSpPr>
          <p:spPr bwMode="auto">
            <a:xfrm>
              <a:off x="3674" y="2341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14" name="Oval 138"/>
            <p:cNvSpPr>
              <a:spLocks noChangeAspect="1" noChangeArrowheads="1"/>
            </p:cNvSpPr>
            <p:nvPr/>
          </p:nvSpPr>
          <p:spPr bwMode="auto">
            <a:xfrm>
              <a:off x="3402" y="2478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15" name="Oval 139"/>
            <p:cNvSpPr>
              <a:spLocks noChangeAspect="1" noChangeArrowheads="1"/>
            </p:cNvSpPr>
            <p:nvPr/>
          </p:nvSpPr>
          <p:spPr bwMode="auto">
            <a:xfrm>
              <a:off x="3493" y="2478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16" name="Oval 140"/>
            <p:cNvSpPr>
              <a:spLocks noChangeAspect="1" noChangeArrowheads="1"/>
            </p:cNvSpPr>
            <p:nvPr/>
          </p:nvSpPr>
          <p:spPr bwMode="auto">
            <a:xfrm>
              <a:off x="3584" y="2478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17" name="Oval 141"/>
            <p:cNvSpPr>
              <a:spLocks noChangeAspect="1" noChangeArrowheads="1"/>
            </p:cNvSpPr>
            <p:nvPr/>
          </p:nvSpPr>
          <p:spPr bwMode="auto">
            <a:xfrm>
              <a:off x="3674" y="2478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18" name="Oval 142"/>
            <p:cNvSpPr>
              <a:spLocks noChangeAspect="1" noChangeArrowheads="1"/>
            </p:cNvSpPr>
            <p:nvPr/>
          </p:nvSpPr>
          <p:spPr bwMode="auto">
            <a:xfrm>
              <a:off x="3406" y="261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19" name="Oval 143"/>
            <p:cNvSpPr>
              <a:spLocks noChangeAspect="1" noChangeArrowheads="1"/>
            </p:cNvSpPr>
            <p:nvPr/>
          </p:nvSpPr>
          <p:spPr bwMode="auto">
            <a:xfrm>
              <a:off x="3402" y="2890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20" name="Oval 144"/>
            <p:cNvSpPr>
              <a:spLocks noChangeAspect="1" noChangeArrowheads="1"/>
            </p:cNvSpPr>
            <p:nvPr/>
          </p:nvSpPr>
          <p:spPr bwMode="auto">
            <a:xfrm>
              <a:off x="3406" y="2750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21" name="Oval 145"/>
            <p:cNvSpPr>
              <a:spLocks noChangeAspect="1" noChangeArrowheads="1"/>
            </p:cNvSpPr>
            <p:nvPr/>
          </p:nvSpPr>
          <p:spPr bwMode="auto">
            <a:xfrm>
              <a:off x="3497" y="2750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22" name="Oval 146"/>
            <p:cNvSpPr>
              <a:spLocks noChangeAspect="1" noChangeArrowheads="1"/>
            </p:cNvSpPr>
            <p:nvPr/>
          </p:nvSpPr>
          <p:spPr bwMode="auto">
            <a:xfrm>
              <a:off x="3593" y="2750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23" name="Oval 147"/>
            <p:cNvSpPr>
              <a:spLocks noChangeAspect="1" noChangeArrowheads="1"/>
            </p:cNvSpPr>
            <p:nvPr/>
          </p:nvSpPr>
          <p:spPr bwMode="auto">
            <a:xfrm>
              <a:off x="4354" y="138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24" name="Oval 148"/>
            <p:cNvSpPr>
              <a:spLocks noChangeAspect="1" noChangeArrowheads="1"/>
            </p:cNvSpPr>
            <p:nvPr/>
          </p:nvSpPr>
          <p:spPr bwMode="auto">
            <a:xfrm>
              <a:off x="4445" y="138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25" name="Oval 149"/>
            <p:cNvSpPr>
              <a:spLocks noChangeAspect="1" noChangeArrowheads="1"/>
            </p:cNvSpPr>
            <p:nvPr/>
          </p:nvSpPr>
          <p:spPr bwMode="auto">
            <a:xfrm>
              <a:off x="4536" y="138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26" name="Oval 150"/>
            <p:cNvSpPr>
              <a:spLocks noChangeAspect="1" noChangeArrowheads="1"/>
            </p:cNvSpPr>
            <p:nvPr/>
          </p:nvSpPr>
          <p:spPr bwMode="auto">
            <a:xfrm>
              <a:off x="4626" y="138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27" name="Oval 151"/>
            <p:cNvSpPr>
              <a:spLocks noChangeAspect="1" noChangeArrowheads="1"/>
            </p:cNvSpPr>
            <p:nvPr/>
          </p:nvSpPr>
          <p:spPr bwMode="auto">
            <a:xfrm>
              <a:off x="4717" y="138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28" name="Oval 152"/>
            <p:cNvSpPr>
              <a:spLocks noChangeAspect="1" noChangeArrowheads="1"/>
            </p:cNvSpPr>
            <p:nvPr/>
          </p:nvSpPr>
          <p:spPr bwMode="auto">
            <a:xfrm>
              <a:off x="4808" y="138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29" name="Oval 153"/>
            <p:cNvSpPr>
              <a:spLocks noChangeAspect="1" noChangeArrowheads="1"/>
            </p:cNvSpPr>
            <p:nvPr/>
          </p:nvSpPr>
          <p:spPr bwMode="auto">
            <a:xfrm>
              <a:off x="4354" y="152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30" name="Oval 154"/>
            <p:cNvSpPr>
              <a:spLocks noChangeAspect="1" noChangeArrowheads="1"/>
            </p:cNvSpPr>
            <p:nvPr/>
          </p:nvSpPr>
          <p:spPr bwMode="auto">
            <a:xfrm>
              <a:off x="4445" y="152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31" name="Oval 155"/>
            <p:cNvSpPr>
              <a:spLocks noChangeAspect="1" noChangeArrowheads="1"/>
            </p:cNvSpPr>
            <p:nvPr/>
          </p:nvSpPr>
          <p:spPr bwMode="auto">
            <a:xfrm>
              <a:off x="4536" y="152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32" name="Oval 156"/>
            <p:cNvSpPr>
              <a:spLocks noChangeAspect="1" noChangeArrowheads="1"/>
            </p:cNvSpPr>
            <p:nvPr/>
          </p:nvSpPr>
          <p:spPr bwMode="auto">
            <a:xfrm>
              <a:off x="4626" y="152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33" name="Oval 157"/>
            <p:cNvSpPr>
              <a:spLocks noChangeAspect="1" noChangeArrowheads="1"/>
            </p:cNvSpPr>
            <p:nvPr/>
          </p:nvSpPr>
          <p:spPr bwMode="auto">
            <a:xfrm>
              <a:off x="4354" y="1662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34" name="Oval 158"/>
            <p:cNvSpPr>
              <a:spLocks noChangeAspect="1" noChangeArrowheads="1"/>
            </p:cNvSpPr>
            <p:nvPr/>
          </p:nvSpPr>
          <p:spPr bwMode="auto">
            <a:xfrm>
              <a:off x="4445" y="1662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35" name="Oval 159"/>
            <p:cNvSpPr>
              <a:spLocks noChangeAspect="1" noChangeArrowheads="1"/>
            </p:cNvSpPr>
            <p:nvPr/>
          </p:nvSpPr>
          <p:spPr bwMode="auto">
            <a:xfrm>
              <a:off x="4536" y="1662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36" name="Oval 160"/>
            <p:cNvSpPr>
              <a:spLocks noChangeAspect="1" noChangeArrowheads="1"/>
            </p:cNvSpPr>
            <p:nvPr/>
          </p:nvSpPr>
          <p:spPr bwMode="auto">
            <a:xfrm>
              <a:off x="4626" y="1662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37" name="Oval 161"/>
            <p:cNvSpPr>
              <a:spLocks noChangeAspect="1" noChangeArrowheads="1"/>
            </p:cNvSpPr>
            <p:nvPr/>
          </p:nvSpPr>
          <p:spPr bwMode="auto">
            <a:xfrm>
              <a:off x="4349" y="1797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38" name="Oval 162"/>
            <p:cNvSpPr>
              <a:spLocks noChangeAspect="1" noChangeArrowheads="1"/>
            </p:cNvSpPr>
            <p:nvPr/>
          </p:nvSpPr>
          <p:spPr bwMode="auto">
            <a:xfrm>
              <a:off x="4440" y="1797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39" name="Oval 163"/>
            <p:cNvSpPr>
              <a:spLocks noChangeAspect="1" noChangeArrowheads="1"/>
            </p:cNvSpPr>
            <p:nvPr/>
          </p:nvSpPr>
          <p:spPr bwMode="auto">
            <a:xfrm>
              <a:off x="4536" y="1797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40" name="Oval 164"/>
            <p:cNvSpPr>
              <a:spLocks noChangeAspect="1" noChangeArrowheads="1"/>
            </p:cNvSpPr>
            <p:nvPr/>
          </p:nvSpPr>
          <p:spPr bwMode="auto">
            <a:xfrm>
              <a:off x="4817" y="192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41" name="Oval 165"/>
            <p:cNvSpPr>
              <a:spLocks noChangeAspect="1" noChangeArrowheads="1"/>
            </p:cNvSpPr>
            <p:nvPr/>
          </p:nvSpPr>
          <p:spPr bwMode="auto">
            <a:xfrm>
              <a:off x="4908" y="192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42" name="Oval 166"/>
            <p:cNvSpPr>
              <a:spLocks noChangeAspect="1" noChangeArrowheads="1"/>
            </p:cNvSpPr>
            <p:nvPr/>
          </p:nvSpPr>
          <p:spPr bwMode="auto">
            <a:xfrm>
              <a:off x="4713" y="192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43" name="Oval 167"/>
            <p:cNvSpPr>
              <a:spLocks noChangeAspect="1" noChangeArrowheads="1"/>
            </p:cNvSpPr>
            <p:nvPr/>
          </p:nvSpPr>
          <p:spPr bwMode="auto">
            <a:xfrm>
              <a:off x="4350" y="192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44" name="Oval 168"/>
            <p:cNvSpPr>
              <a:spLocks noChangeAspect="1" noChangeArrowheads="1"/>
            </p:cNvSpPr>
            <p:nvPr/>
          </p:nvSpPr>
          <p:spPr bwMode="auto">
            <a:xfrm>
              <a:off x="4441" y="192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45" name="Oval 169"/>
            <p:cNvSpPr>
              <a:spLocks noChangeAspect="1" noChangeArrowheads="1"/>
            </p:cNvSpPr>
            <p:nvPr/>
          </p:nvSpPr>
          <p:spPr bwMode="auto">
            <a:xfrm>
              <a:off x="4532" y="192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46" name="Oval 170"/>
            <p:cNvSpPr>
              <a:spLocks noChangeAspect="1" noChangeArrowheads="1"/>
            </p:cNvSpPr>
            <p:nvPr/>
          </p:nvSpPr>
          <p:spPr bwMode="auto">
            <a:xfrm>
              <a:off x="4622" y="192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47" name="Oval 171"/>
            <p:cNvSpPr>
              <a:spLocks noChangeAspect="1" noChangeArrowheads="1"/>
            </p:cNvSpPr>
            <p:nvPr/>
          </p:nvSpPr>
          <p:spPr bwMode="auto">
            <a:xfrm>
              <a:off x="4354" y="207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48" name="Oval 172"/>
            <p:cNvSpPr>
              <a:spLocks noChangeAspect="1" noChangeArrowheads="1"/>
            </p:cNvSpPr>
            <p:nvPr/>
          </p:nvSpPr>
          <p:spPr bwMode="auto">
            <a:xfrm>
              <a:off x="4445" y="207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49" name="Oval 173"/>
            <p:cNvSpPr>
              <a:spLocks noChangeAspect="1" noChangeArrowheads="1"/>
            </p:cNvSpPr>
            <p:nvPr/>
          </p:nvSpPr>
          <p:spPr bwMode="auto">
            <a:xfrm>
              <a:off x="4536" y="207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50" name="Oval 174"/>
            <p:cNvSpPr>
              <a:spLocks noChangeAspect="1" noChangeArrowheads="1"/>
            </p:cNvSpPr>
            <p:nvPr/>
          </p:nvSpPr>
          <p:spPr bwMode="auto">
            <a:xfrm>
              <a:off x="4626" y="207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51" name="Oval 175"/>
            <p:cNvSpPr>
              <a:spLocks noChangeAspect="1" noChangeArrowheads="1"/>
            </p:cNvSpPr>
            <p:nvPr/>
          </p:nvSpPr>
          <p:spPr bwMode="auto">
            <a:xfrm>
              <a:off x="4717" y="2201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52" name="Oval 176"/>
            <p:cNvSpPr>
              <a:spLocks noChangeAspect="1" noChangeArrowheads="1"/>
            </p:cNvSpPr>
            <p:nvPr/>
          </p:nvSpPr>
          <p:spPr bwMode="auto">
            <a:xfrm>
              <a:off x="4354" y="2201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53" name="Oval 177"/>
            <p:cNvSpPr>
              <a:spLocks noChangeAspect="1" noChangeArrowheads="1"/>
            </p:cNvSpPr>
            <p:nvPr/>
          </p:nvSpPr>
          <p:spPr bwMode="auto">
            <a:xfrm>
              <a:off x="4445" y="2201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54" name="Oval 178"/>
            <p:cNvSpPr>
              <a:spLocks noChangeAspect="1" noChangeArrowheads="1"/>
            </p:cNvSpPr>
            <p:nvPr/>
          </p:nvSpPr>
          <p:spPr bwMode="auto">
            <a:xfrm>
              <a:off x="4536" y="2201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55" name="Oval 179"/>
            <p:cNvSpPr>
              <a:spLocks noChangeAspect="1" noChangeArrowheads="1"/>
            </p:cNvSpPr>
            <p:nvPr/>
          </p:nvSpPr>
          <p:spPr bwMode="auto">
            <a:xfrm>
              <a:off x="4626" y="2201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56" name="Oval 180"/>
            <p:cNvSpPr>
              <a:spLocks noChangeAspect="1" noChangeArrowheads="1"/>
            </p:cNvSpPr>
            <p:nvPr/>
          </p:nvSpPr>
          <p:spPr bwMode="auto">
            <a:xfrm>
              <a:off x="4359" y="234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57" name="Oval 181"/>
            <p:cNvSpPr>
              <a:spLocks noChangeAspect="1" noChangeArrowheads="1"/>
            </p:cNvSpPr>
            <p:nvPr/>
          </p:nvSpPr>
          <p:spPr bwMode="auto">
            <a:xfrm>
              <a:off x="4450" y="234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58" name="Oval 182"/>
            <p:cNvSpPr>
              <a:spLocks noChangeAspect="1" noChangeArrowheads="1"/>
            </p:cNvSpPr>
            <p:nvPr/>
          </p:nvSpPr>
          <p:spPr bwMode="auto">
            <a:xfrm>
              <a:off x="4546" y="234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59" name="Oval 183"/>
            <p:cNvSpPr>
              <a:spLocks noChangeAspect="1" noChangeArrowheads="1"/>
            </p:cNvSpPr>
            <p:nvPr/>
          </p:nvSpPr>
          <p:spPr bwMode="auto">
            <a:xfrm>
              <a:off x="4363" y="2478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60" name="Oval 184"/>
            <p:cNvSpPr>
              <a:spLocks noChangeAspect="1" noChangeArrowheads="1"/>
            </p:cNvSpPr>
            <p:nvPr/>
          </p:nvSpPr>
          <p:spPr bwMode="auto">
            <a:xfrm>
              <a:off x="4454" y="2478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61" name="Oval 185"/>
            <p:cNvSpPr>
              <a:spLocks noChangeAspect="1" noChangeArrowheads="1"/>
            </p:cNvSpPr>
            <p:nvPr/>
          </p:nvSpPr>
          <p:spPr bwMode="auto">
            <a:xfrm>
              <a:off x="4359" y="260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62" name="Oval 186"/>
            <p:cNvSpPr>
              <a:spLocks noChangeAspect="1" noChangeArrowheads="1"/>
            </p:cNvSpPr>
            <p:nvPr/>
          </p:nvSpPr>
          <p:spPr bwMode="auto">
            <a:xfrm>
              <a:off x="4450" y="260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63" name="Oval 187"/>
            <p:cNvSpPr>
              <a:spLocks noChangeAspect="1" noChangeArrowheads="1"/>
            </p:cNvSpPr>
            <p:nvPr/>
          </p:nvSpPr>
          <p:spPr bwMode="auto">
            <a:xfrm>
              <a:off x="4541" y="260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64" name="Oval 188"/>
            <p:cNvSpPr>
              <a:spLocks noChangeAspect="1" noChangeArrowheads="1"/>
            </p:cNvSpPr>
            <p:nvPr/>
          </p:nvSpPr>
          <p:spPr bwMode="auto">
            <a:xfrm>
              <a:off x="4631" y="2609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65" name="Oval 189"/>
            <p:cNvSpPr>
              <a:spLocks noChangeAspect="1" noChangeArrowheads="1"/>
            </p:cNvSpPr>
            <p:nvPr/>
          </p:nvSpPr>
          <p:spPr bwMode="auto">
            <a:xfrm>
              <a:off x="4359" y="2750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66" name="Oval 190"/>
            <p:cNvSpPr>
              <a:spLocks noChangeAspect="1" noChangeArrowheads="1"/>
            </p:cNvSpPr>
            <p:nvPr/>
          </p:nvSpPr>
          <p:spPr bwMode="auto">
            <a:xfrm>
              <a:off x="4354" y="302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67" name="Oval 191"/>
            <p:cNvSpPr>
              <a:spLocks noChangeAspect="1" noChangeArrowheads="1"/>
            </p:cNvSpPr>
            <p:nvPr/>
          </p:nvSpPr>
          <p:spPr bwMode="auto">
            <a:xfrm>
              <a:off x="544" y="220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68" name="Oval 192"/>
            <p:cNvSpPr>
              <a:spLocks noChangeAspect="1" noChangeArrowheads="1"/>
            </p:cNvSpPr>
            <p:nvPr/>
          </p:nvSpPr>
          <p:spPr bwMode="auto">
            <a:xfrm>
              <a:off x="540" y="234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69" name="Oval 193"/>
            <p:cNvSpPr>
              <a:spLocks noChangeAspect="1" noChangeArrowheads="1"/>
            </p:cNvSpPr>
            <p:nvPr/>
          </p:nvSpPr>
          <p:spPr bwMode="auto">
            <a:xfrm>
              <a:off x="544" y="2482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70" name="Oval 194"/>
            <p:cNvSpPr>
              <a:spLocks noChangeAspect="1" noChangeArrowheads="1"/>
            </p:cNvSpPr>
            <p:nvPr/>
          </p:nvSpPr>
          <p:spPr bwMode="auto">
            <a:xfrm>
              <a:off x="549" y="275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71" name="Oval 195"/>
            <p:cNvSpPr>
              <a:spLocks noChangeAspect="1" noChangeArrowheads="1"/>
            </p:cNvSpPr>
            <p:nvPr/>
          </p:nvSpPr>
          <p:spPr bwMode="auto">
            <a:xfrm>
              <a:off x="640" y="275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72" name="Oval 196"/>
            <p:cNvSpPr>
              <a:spLocks noChangeAspect="1" noChangeArrowheads="1"/>
            </p:cNvSpPr>
            <p:nvPr/>
          </p:nvSpPr>
          <p:spPr bwMode="auto">
            <a:xfrm>
              <a:off x="549" y="2890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73" name="Oval 197"/>
            <p:cNvSpPr>
              <a:spLocks noChangeAspect="1" noChangeArrowheads="1"/>
            </p:cNvSpPr>
            <p:nvPr/>
          </p:nvSpPr>
          <p:spPr bwMode="auto">
            <a:xfrm>
              <a:off x="640" y="2890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74" name="Oval 198"/>
            <p:cNvSpPr>
              <a:spLocks noChangeAspect="1" noChangeArrowheads="1"/>
            </p:cNvSpPr>
            <p:nvPr/>
          </p:nvSpPr>
          <p:spPr bwMode="auto">
            <a:xfrm>
              <a:off x="736" y="2890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75" name="Oval 199"/>
            <p:cNvSpPr>
              <a:spLocks noChangeAspect="1" noChangeArrowheads="1"/>
            </p:cNvSpPr>
            <p:nvPr/>
          </p:nvSpPr>
          <p:spPr bwMode="auto">
            <a:xfrm>
              <a:off x="549" y="260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76" name="Oval 200"/>
            <p:cNvSpPr>
              <a:spLocks noChangeAspect="1" noChangeArrowheads="1"/>
            </p:cNvSpPr>
            <p:nvPr/>
          </p:nvSpPr>
          <p:spPr bwMode="auto">
            <a:xfrm>
              <a:off x="640" y="2605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77" name="Oval 201"/>
            <p:cNvSpPr>
              <a:spLocks noChangeAspect="1" noChangeArrowheads="1"/>
            </p:cNvSpPr>
            <p:nvPr/>
          </p:nvSpPr>
          <p:spPr bwMode="auto">
            <a:xfrm>
              <a:off x="544" y="302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78" name="Oval 202"/>
            <p:cNvSpPr>
              <a:spLocks noChangeAspect="1" noChangeArrowheads="1"/>
            </p:cNvSpPr>
            <p:nvPr/>
          </p:nvSpPr>
          <p:spPr bwMode="auto">
            <a:xfrm>
              <a:off x="635" y="302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79" name="Oval 203"/>
            <p:cNvSpPr>
              <a:spLocks noChangeAspect="1" noChangeArrowheads="1"/>
            </p:cNvSpPr>
            <p:nvPr/>
          </p:nvSpPr>
          <p:spPr bwMode="auto">
            <a:xfrm>
              <a:off x="726" y="302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80" name="Oval 204"/>
            <p:cNvSpPr>
              <a:spLocks noChangeAspect="1" noChangeArrowheads="1"/>
            </p:cNvSpPr>
            <p:nvPr/>
          </p:nvSpPr>
          <p:spPr bwMode="auto">
            <a:xfrm>
              <a:off x="816" y="302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81" name="Oval 205"/>
            <p:cNvSpPr>
              <a:spLocks noChangeAspect="1" noChangeArrowheads="1"/>
            </p:cNvSpPr>
            <p:nvPr/>
          </p:nvSpPr>
          <p:spPr bwMode="auto">
            <a:xfrm>
              <a:off x="907" y="302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82" name="Oval 206"/>
            <p:cNvSpPr>
              <a:spLocks noChangeAspect="1" noChangeArrowheads="1"/>
            </p:cNvSpPr>
            <p:nvPr/>
          </p:nvSpPr>
          <p:spPr bwMode="auto">
            <a:xfrm>
              <a:off x="998" y="302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83" name="Oval 207"/>
            <p:cNvSpPr>
              <a:spLocks noChangeAspect="1" noChangeArrowheads="1"/>
            </p:cNvSpPr>
            <p:nvPr/>
          </p:nvSpPr>
          <p:spPr bwMode="auto">
            <a:xfrm>
              <a:off x="535" y="3163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84" name="Oval 208"/>
            <p:cNvSpPr>
              <a:spLocks noChangeAspect="1" noChangeArrowheads="1"/>
            </p:cNvSpPr>
            <p:nvPr/>
          </p:nvSpPr>
          <p:spPr bwMode="auto">
            <a:xfrm>
              <a:off x="626" y="3163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85" name="Oval 209"/>
            <p:cNvSpPr>
              <a:spLocks noChangeAspect="1" noChangeArrowheads="1"/>
            </p:cNvSpPr>
            <p:nvPr/>
          </p:nvSpPr>
          <p:spPr bwMode="auto">
            <a:xfrm>
              <a:off x="539" y="3303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86" name="Oval 210"/>
            <p:cNvSpPr>
              <a:spLocks noChangeAspect="1" noChangeArrowheads="1"/>
            </p:cNvSpPr>
            <p:nvPr/>
          </p:nvSpPr>
          <p:spPr bwMode="auto">
            <a:xfrm>
              <a:off x="630" y="3303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87" name="Oval 211"/>
            <p:cNvSpPr>
              <a:spLocks noChangeAspect="1" noChangeArrowheads="1"/>
            </p:cNvSpPr>
            <p:nvPr/>
          </p:nvSpPr>
          <p:spPr bwMode="auto">
            <a:xfrm>
              <a:off x="721" y="3303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88" name="Oval 212"/>
            <p:cNvSpPr>
              <a:spLocks noChangeAspect="1" noChangeArrowheads="1"/>
            </p:cNvSpPr>
            <p:nvPr/>
          </p:nvSpPr>
          <p:spPr bwMode="auto">
            <a:xfrm>
              <a:off x="811" y="3303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89" name="Oval 213"/>
            <p:cNvSpPr>
              <a:spLocks noChangeAspect="1" noChangeArrowheads="1"/>
            </p:cNvSpPr>
            <p:nvPr/>
          </p:nvSpPr>
          <p:spPr bwMode="auto">
            <a:xfrm>
              <a:off x="902" y="3430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90" name="Oval 214"/>
            <p:cNvSpPr>
              <a:spLocks noChangeAspect="1" noChangeArrowheads="1"/>
            </p:cNvSpPr>
            <p:nvPr/>
          </p:nvSpPr>
          <p:spPr bwMode="auto">
            <a:xfrm>
              <a:off x="539" y="3430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91" name="Oval 215"/>
            <p:cNvSpPr>
              <a:spLocks noChangeAspect="1" noChangeArrowheads="1"/>
            </p:cNvSpPr>
            <p:nvPr/>
          </p:nvSpPr>
          <p:spPr bwMode="auto">
            <a:xfrm>
              <a:off x="630" y="3430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92" name="Oval 216"/>
            <p:cNvSpPr>
              <a:spLocks noChangeAspect="1" noChangeArrowheads="1"/>
            </p:cNvSpPr>
            <p:nvPr/>
          </p:nvSpPr>
          <p:spPr bwMode="auto">
            <a:xfrm>
              <a:off x="721" y="3430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93" name="Oval 217"/>
            <p:cNvSpPr>
              <a:spLocks noChangeAspect="1" noChangeArrowheads="1"/>
            </p:cNvSpPr>
            <p:nvPr/>
          </p:nvSpPr>
          <p:spPr bwMode="auto">
            <a:xfrm>
              <a:off x="811" y="3430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94" name="Oval 218"/>
            <p:cNvSpPr>
              <a:spLocks noChangeAspect="1" noChangeArrowheads="1"/>
            </p:cNvSpPr>
            <p:nvPr/>
          </p:nvSpPr>
          <p:spPr bwMode="auto">
            <a:xfrm>
              <a:off x="1500" y="2341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95" name="Oval 219"/>
            <p:cNvSpPr>
              <a:spLocks noChangeAspect="1" noChangeArrowheads="1"/>
            </p:cNvSpPr>
            <p:nvPr/>
          </p:nvSpPr>
          <p:spPr bwMode="auto">
            <a:xfrm>
              <a:off x="1591" y="2341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96" name="Oval 220"/>
            <p:cNvSpPr>
              <a:spLocks noChangeAspect="1" noChangeArrowheads="1"/>
            </p:cNvSpPr>
            <p:nvPr/>
          </p:nvSpPr>
          <p:spPr bwMode="auto">
            <a:xfrm>
              <a:off x="1500" y="2477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97" name="Oval 221"/>
            <p:cNvSpPr>
              <a:spLocks noChangeAspect="1" noChangeArrowheads="1"/>
            </p:cNvSpPr>
            <p:nvPr/>
          </p:nvSpPr>
          <p:spPr bwMode="auto">
            <a:xfrm>
              <a:off x="1591" y="2477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98" name="Oval 222"/>
            <p:cNvSpPr>
              <a:spLocks noChangeAspect="1" noChangeArrowheads="1"/>
            </p:cNvSpPr>
            <p:nvPr/>
          </p:nvSpPr>
          <p:spPr bwMode="auto">
            <a:xfrm>
              <a:off x="1687" y="2477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399" name="Oval 223"/>
            <p:cNvSpPr>
              <a:spLocks noChangeAspect="1" noChangeArrowheads="1"/>
            </p:cNvSpPr>
            <p:nvPr/>
          </p:nvSpPr>
          <p:spPr bwMode="auto">
            <a:xfrm>
              <a:off x="1500" y="2613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00" name="Oval 224"/>
            <p:cNvSpPr>
              <a:spLocks noChangeAspect="1" noChangeArrowheads="1"/>
            </p:cNvSpPr>
            <p:nvPr/>
          </p:nvSpPr>
          <p:spPr bwMode="auto">
            <a:xfrm>
              <a:off x="1591" y="2613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01" name="Oval 225"/>
            <p:cNvSpPr>
              <a:spLocks noChangeAspect="1" noChangeArrowheads="1"/>
            </p:cNvSpPr>
            <p:nvPr/>
          </p:nvSpPr>
          <p:spPr bwMode="auto">
            <a:xfrm>
              <a:off x="1687" y="2613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02" name="Oval 226"/>
            <p:cNvSpPr>
              <a:spLocks noChangeAspect="1" noChangeArrowheads="1"/>
            </p:cNvSpPr>
            <p:nvPr/>
          </p:nvSpPr>
          <p:spPr bwMode="auto">
            <a:xfrm>
              <a:off x="1492" y="2750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03" name="Oval 227"/>
            <p:cNvSpPr>
              <a:spLocks noChangeAspect="1" noChangeArrowheads="1"/>
            </p:cNvSpPr>
            <p:nvPr/>
          </p:nvSpPr>
          <p:spPr bwMode="auto">
            <a:xfrm>
              <a:off x="1583" y="2750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04" name="Oval 228"/>
            <p:cNvSpPr>
              <a:spLocks noChangeAspect="1" noChangeArrowheads="1"/>
            </p:cNvSpPr>
            <p:nvPr/>
          </p:nvSpPr>
          <p:spPr bwMode="auto">
            <a:xfrm>
              <a:off x="1679" y="2750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05" name="Oval 229"/>
            <p:cNvSpPr>
              <a:spLocks noChangeAspect="1" noChangeArrowheads="1"/>
            </p:cNvSpPr>
            <p:nvPr/>
          </p:nvSpPr>
          <p:spPr bwMode="auto">
            <a:xfrm>
              <a:off x="1496" y="288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06" name="Oval 230"/>
            <p:cNvSpPr>
              <a:spLocks noChangeAspect="1" noChangeArrowheads="1"/>
            </p:cNvSpPr>
            <p:nvPr/>
          </p:nvSpPr>
          <p:spPr bwMode="auto">
            <a:xfrm>
              <a:off x="1587" y="288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07" name="Oval 231"/>
            <p:cNvSpPr>
              <a:spLocks noChangeAspect="1" noChangeArrowheads="1"/>
            </p:cNvSpPr>
            <p:nvPr/>
          </p:nvSpPr>
          <p:spPr bwMode="auto">
            <a:xfrm>
              <a:off x="1678" y="288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08" name="Oval 232"/>
            <p:cNvSpPr>
              <a:spLocks noChangeAspect="1" noChangeArrowheads="1"/>
            </p:cNvSpPr>
            <p:nvPr/>
          </p:nvSpPr>
          <p:spPr bwMode="auto">
            <a:xfrm>
              <a:off x="1768" y="288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09" name="Oval 233"/>
            <p:cNvSpPr>
              <a:spLocks noChangeAspect="1" noChangeArrowheads="1"/>
            </p:cNvSpPr>
            <p:nvPr/>
          </p:nvSpPr>
          <p:spPr bwMode="auto">
            <a:xfrm>
              <a:off x="1859" y="288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10" name="Oval 234"/>
            <p:cNvSpPr>
              <a:spLocks noChangeAspect="1" noChangeArrowheads="1"/>
            </p:cNvSpPr>
            <p:nvPr/>
          </p:nvSpPr>
          <p:spPr bwMode="auto">
            <a:xfrm>
              <a:off x="1950" y="2886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11" name="Oval 235"/>
            <p:cNvSpPr>
              <a:spLocks noChangeAspect="1" noChangeArrowheads="1"/>
            </p:cNvSpPr>
            <p:nvPr/>
          </p:nvSpPr>
          <p:spPr bwMode="auto">
            <a:xfrm>
              <a:off x="1491" y="3017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12" name="Oval 236"/>
            <p:cNvSpPr>
              <a:spLocks noChangeAspect="1" noChangeArrowheads="1"/>
            </p:cNvSpPr>
            <p:nvPr/>
          </p:nvSpPr>
          <p:spPr bwMode="auto">
            <a:xfrm>
              <a:off x="1582" y="3017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13" name="Oval 237"/>
            <p:cNvSpPr>
              <a:spLocks noChangeAspect="1" noChangeArrowheads="1"/>
            </p:cNvSpPr>
            <p:nvPr/>
          </p:nvSpPr>
          <p:spPr bwMode="auto">
            <a:xfrm>
              <a:off x="1678" y="3017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14" name="Oval 238"/>
            <p:cNvSpPr>
              <a:spLocks noChangeAspect="1" noChangeArrowheads="1"/>
            </p:cNvSpPr>
            <p:nvPr/>
          </p:nvSpPr>
          <p:spPr bwMode="auto">
            <a:xfrm>
              <a:off x="1959" y="3158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15" name="Oval 239"/>
            <p:cNvSpPr>
              <a:spLocks noChangeAspect="1" noChangeArrowheads="1"/>
            </p:cNvSpPr>
            <p:nvPr/>
          </p:nvSpPr>
          <p:spPr bwMode="auto">
            <a:xfrm>
              <a:off x="2050" y="3158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16" name="Oval 240"/>
            <p:cNvSpPr>
              <a:spLocks noChangeAspect="1" noChangeArrowheads="1"/>
            </p:cNvSpPr>
            <p:nvPr/>
          </p:nvSpPr>
          <p:spPr bwMode="auto">
            <a:xfrm>
              <a:off x="1855" y="3158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17" name="Oval 241"/>
            <p:cNvSpPr>
              <a:spLocks noChangeAspect="1" noChangeArrowheads="1"/>
            </p:cNvSpPr>
            <p:nvPr/>
          </p:nvSpPr>
          <p:spPr bwMode="auto">
            <a:xfrm>
              <a:off x="1492" y="3158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18" name="Oval 242"/>
            <p:cNvSpPr>
              <a:spLocks noChangeAspect="1" noChangeArrowheads="1"/>
            </p:cNvSpPr>
            <p:nvPr/>
          </p:nvSpPr>
          <p:spPr bwMode="auto">
            <a:xfrm>
              <a:off x="1583" y="3158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19" name="Oval 243"/>
            <p:cNvSpPr>
              <a:spLocks noChangeAspect="1" noChangeArrowheads="1"/>
            </p:cNvSpPr>
            <p:nvPr/>
          </p:nvSpPr>
          <p:spPr bwMode="auto">
            <a:xfrm>
              <a:off x="1674" y="3158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20" name="Oval 244"/>
            <p:cNvSpPr>
              <a:spLocks noChangeAspect="1" noChangeArrowheads="1"/>
            </p:cNvSpPr>
            <p:nvPr/>
          </p:nvSpPr>
          <p:spPr bwMode="auto">
            <a:xfrm>
              <a:off x="1764" y="3158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21" name="Oval 245"/>
            <p:cNvSpPr>
              <a:spLocks noChangeAspect="1" noChangeArrowheads="1"/>
            </p:cNvSpPr>
            <p:nvPr/>
          </p:nvSpPr>
          <p:spPr bwMode="auto">
            <a:xfrm>
              <a:off x="1959" y="3298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22" name="Oval 246"/>
            <p:cNvSpPr>
              <a:spLocks noChangeAspect="1" noChangeArrowheads="1"/>
            </p:cNvSpPr>
            <p:nvPr/>
          </p:nvSpPr>
          <p:spPr bwMode="auto">
            <a:xfrm>
              <a:off x="2050" y="3298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23" name="Oval 247"/>
            <p:cNvSpPr>
              <a:spLocks noChangeAspect="1" noChangeArrowheads="1"/>
            </p:cNvSpPr>
            <p:nvPr/>
          </p:nvSpPr>
          <p:spPr bwMode="auto">
            <a:xfrm>
              <a:off x="1855" y="3298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24" name="Oval 248"/>
            <p:cNvSpPr>
              <a:spLocks noChangeAspect="1" noChangeArrowheads="1"/>
            </p:cNvSpPr>
            <p:nvPr/>
          </p:nvSpPr>
          <p:spPr bwMode="auto">
            <a:xfrm>
              <a:off x="1492" y="3298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25" name="Oval 249"/>
            <p:cNvSpPr>
              <a:spLocks noChangeAspect="1" noChangeArrowheads="1"/>
            </p:cNvSpPr>
            <p:nvPr/>
          </p:nvSpPr>
          <p:spPr bwMode="auto">
            <a:xfrm>
              <a:off x="1583" y="3298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26" name="Oval 250"/>
            <p:cNvSpPr>
              <a:spLocks noChangeAspect="1" noChangeArrowheads="1"/>
            </p:cNvSpPr>
            <p:nvPr/>
          </p:nvSpPr>
          <p:spPr bwMode="auto">
            <a:xfrm>
              <a:off x="1674" y="3298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27" name="Oval 251"/>
            <p:cNvSpPr>
              <a:spLocks noChangeAspect="1" noChangeArrowheads="1"/>
            </p:cNvSpPr>
            <p:nvPr/>
          </p:nvSpPr>
          <p:spPr bwMode="auto">
            <a:xfrm>
              <a:off x="1764" y="3298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28" name="Oval 252"/>
            <p:cNvSpPr>
              <a:spLocks noChangeAspect="1" noChangeArrowheads="1"/>
            </p:cNvSpPr>
            <p:nvPr/>
          </p:nvSpPr>
          <p:spPr bwMode="auto">
            <a:xfrm>
              <a:off x="1964" y="343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29" name="Oval 253"/>
            <p:cNvSpPr>
              <a:spLocks noChangeAspect="1" noChangeArrowheads="1"/>
            </p:cNvSpPr>
            <p:nvPr/>
          </p:nvSpPr>
          <p:spPr bwMode="auto">
            <a:xfrm>
              <a:off x="2055" y="343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30" name="Oval 254"/>
            <p:cNvSpPr>
              <a:spLocks noChangeAspect="1" noChangeArrowheads="1"/>
            </p:cNvSpPr>
            <p:nvPr/>
          </p:nvSpPr>
          <p:spPr bwMode="auto">
            <a:xfrm>
              <a:off x="1860" y="343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31" name="Oval 255"/>
            <p:cNvSpPr>
              <a:spLocks noChangeAspect="1" noChangeArrowheads="1"/>
            </p:cNvSpPr>
            <p:nvPr/>
          </p:nvSpPr>
          <p:spPr bwMode="auto">
            <a:xfrm>
              <a:off x="1497" y="343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32" name="Oval 256"/>
            <p:cNvSpPr>
              <a:spLocks noChangeAspect="1" noChangeArrowheads="1"/>
            </p:cNvSpPr>
            <p:nvPr/>
          </p:nvSpPr>
          <p:spPr bwMode="auto">
            <a:xfrm>
              <a:off x="1588" y="343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33" name="Oval 257"/>
            <p:cNvSpPr>
              <a:spLocks noChangeAspect="1" noChangeArrowheads="1"/>
            </p:cNvSpPr>
            <p:nvPr/>
          </p:nvSpPr>
          <p:spPr bwMode="auto">
            <a:xfrm>
              <a:off x="1679" y="343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46434" name="Oval 258"/>
            <p:cNvSpPr>
              <a:spLocks noChangeAspect="1" noChangeArrowheads="1"/>
            </p:cNvSpPr>
            <p:nvPr/>
          </p:nvSpPr>
          <p:spPr bwMode="auto">
            <a:xfrm>
              <a:off x="1769" y="3434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946435" name="Group 259"/>
            <p:cNvGrpSpPr>
              <a:grpSpLocks/>
            </p:cNvGrpSpPr>
            <p:nvPr/>
          </p:nvGrpSpPr>
          <p:grpSpPr bwMode="auto">
            <a:xfrm>
              <a:off x="243" y="1117"/>
              <a:ext cx="5041" cy="2404"/>
              <a:chOff x="243" y="1117"/>
              <a:chExt cx="5041" cy="2404"/>
            </a:xfrm>
          </p:grpSpPr>
          <p:grpSp>
            <p:nvGrpSpPr>
              <p:cNvPr id="946436" name="Group 260"/>
              <p:cNvGrpSpPr>
                <a:grpSpLocks/>
              </p:cNvGrpSpPr>
              <p:nvPr/>
            </p:nvGrpSpPr>
            <p:grpSpPr bwMode="auto">
              <a:xfrm>
                <a:off x="521" y="1162"/>
                <a:ext cx="4763" cy="2359"/>
                <a:chOff x="521" y="1162"/>
                <a:chExt cx="4763" cy="2359"/>
              </a:xfrm>
            </p:grpSpPr>
            <p:grpSp>
              <p:nvGrpSpPr>
                <p:cNvPr id="946437" name="Group 261"/>
                <p:cNvGrpSpPr>
                  <a:grpSpLocks/>
                </p:cNvGrpSpPr>
                <p:nvPr/>
              </p:nvGrpSpPr>
              <p:grpSpPr bwMode="auto">
                <a:xfrm>
                  <a:off x="521" y="1480"/>
                  <a:ext cx="4763" cy="2041"/>
                  <a:chOff x="521" y="1480"/>
                  <a:chExt cx="4718" cy="2041"/>
                </a:xfrm>
              </p:grpSpPr>
              <p:sp>
                <p:nvSpPr>
                  <p:cNvPr id="946438" name="Line 262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480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6439" name="Line 263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616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6440" name="Line 264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752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6441" name="Line 265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888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6442" name="Line 266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024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6443" name="Line 267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160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6444" name="Line 268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297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6445" name="Line 269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433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6446" name="Line 270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569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6447" name="Line 271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705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6448" name="Line 272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841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6449" name="Line 273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977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6450" name="Line 274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3113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6451" name="Line 275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3249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6452" name="Line 276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3385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6453" name="Line 277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3521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946454" name="Group 278"/>
                <p:cNvGrpSpPr>
                  <a:grpSpLocks/>
                </p:cNvGrpSpPr>
                <p:nvPr/>
              </p:nvGrpSpPr>
              <p:grpSpPr bwMode="auto">
                <a:xfrm>
                  <a:off x="521" y="1162"/>
                  <a:ext cx="4763" cy="2359"/>
                  <a:chOff x="521" y="1162"/>
                  <a:chExt cx="4763" cy="2359"/>
                </a:xfrm>
              </p:grpSpPr>
              <p:sp>
                <p:nvSpPr>
                  <p:cNvPr id="946455" name="Line 279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6456" name="Line 280"/>
                  <p:cNvSpPr>
                    <a:spLocks noChangeShapeType="1"/>
                  </p:cNvSpPr>
                  <p:nvPr/>
                </p:nvSpPr>
                <p:spPr bwMode="auto">
                  <a:xfrm>
                    <a:off x="5284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6457" name="Line 281"/>
                  <p:cNvSpPr>
                    <a:spLocks noChangeShapeType="1"/>
                  </p:cNvSpPr>
                  <p:nvPr/>
                </p:nvSpPr>
                <p:spPr bwMode="auto">
                  <a:xfrm>
                    <a:off x="1474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6458" name="Line 282"/>
                  <p:cNvSpPr>
                    <a:spLocks noChangeShapeType="1"/>
                  </p:cNvSpPr>
                  <p:nvPr/>
                </p:nvSpPr>
                <p:spPr bwMode="auto">
                  <a:xfrm>
                    <a:off x="2426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6459" name="Line 283"/>
                  <p:cNvSpPr>
                    <a:spLocks noChangeShapeType="1"/>
                  </p:cNvSpPr>
                  <p:nvPr/>
                </p:nvSpPr>
                <p:spPr bwMode="auto">
                  <a:xfrm>
                    <a:off x="4332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6460" name="Line 284"/>
                  <p:cNvSpPr>
                    <a:spLocks noChangeShapeType="1"/>
                  </p:cNvSpPr>
                  <p:nvPr/>
                </p:nvSpPr>
                <p:spPr bwMode="auto">
                  <a:xfrm>
                    <a:off x="3379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946461" name="Group 285"/>
              <p:cNvGrpSpPr>
                <a:grpSpLocks/>
              </p:cNvGrpSpPr>
              <p:nvPr/>
            </p:nvGrpSpPr>
            <p:grpSpPr bwMode="auto">
              <a:xfrm>
                <a:off x="243" y="1117"/>
                <a:ext cx="4798" cy="1474"/>
                <a:chOff x="243" y="1117"/>
                <a:chExt cx="4798" cy="1474"/>
              </a:xfrm>
            </p:grpSpPr>
            <p:sp>
              <p:nvSpPr>
                <p:cNvPr id="946462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243" y="1356"/>
                  <a:ext cx="233" cy="7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zh-CN" sz="2000" b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documents</a:t>
                  </a:r>
                </a:p>
              </p:txBody>
            </p:sp>
            <p:sp>
              <p:nvSpPr>
                <p:cNvPr id="946463" name="Text Box 617"/>
                <p:cNvSpPr txBox="1">
                  <a:spLocks noChangeArrowheads="1"/>
                </p:cNvSpPr>
                <p:nvPr/>
              </p:nvSpPr>
              <p:spPr bwMode="auto">
                <a:xfrm>
                  <a:off x="703" y="1117"/>
                  <a:ext cx="528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River</a:t>
                  </a:r>
                </a:p>
              </p:txBody>
            </p:sp>
            <p:sp>
              <p:nvSpPr>
                <p:cNvPr id="946464" name="Text Box 618"/>
                <p:cNvSpPr txBox="1">
                  <a:spLocks noChangeArrowheads="1"/>
                </p:cNvSpPr>
                <p:nvPr/>
              </p:nvSpPr>
              <p:spPr bwMode="auto">
                <a:xfrm>
                  <a:off x="4513" y="1117"/>
                  <a:ext cx="528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Loan</a:t>
                  </a:r>
                </a:p>
              </p:txBody>
            </p:sp>
            <p:sp>
              <p:nvSpPr>
                <p:cNvPr id="946465" name="Text Box 619"/>
                <p:cNvSpPr txBox="1">
                  <a:spLocks noChangeArrowheads="1"/>
                </p:cNvSpPr>
                <p:nvPr/>
              </p:nvSpPr>
              <p:spPr bwMode="auto">
                <a:xfrm>
                  <a:off x="3470" y="1117"/>
                  <a:ext cx="672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Money</a:t>
                  </a:r>
                </a:p>
              </p:txBody>
            </p:sp>
            <p:sp>
              <p:nvSpPr>
                <p:cNvPr id="946466" name="Text Box 620"/>
                <p:cNvSpPr txBox="1">
                  <a:spLocks noChangeArrowheads="1"/>
                </p:cNvSpPr>
                <p:nvPr/>
              </p:nvSpPr>
              <p:spPr bwMode="auto">
                <a:xfrm>
                  <a:off x="2608" y="1117"/>
                  <a:ext cx="528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Bank</a:t>
                  </a:r>
                </a:p>
              </p:txBody>
            </p:sp>
            <p:sp>
              <p:nvSpPr>
                <p:cNvPr id="946467" name="Text Box 621"/>
                <p:cNvSpPr txBox="1">
                  <a:spLocks noChangeArrowheads="1"/>
                </p:cNvSpPr>
                <p:nvPr/>
              </p:nvSpPr>
              <p:spPr bwMode="auto">
                <a:xfrm>
                  <a:off x="1519" y="1117"/>
                  <a:ext cx="81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Stream</a:t>
                  </a:r>
                </a:p>
              </p:txBody>
            </p:sp>
            <p:sp>
              <p:nvSpPr>
                <p:cNvPr id="946468" name="Line 5"/>
                <p:cNvSpPr>
                  <a:spLocks noChangeShapeType="1"/>
                </p:cNvSpPr>
                <p:nvPr/>
              </p:nvSpPr>
              <p:spPr bwMode="auto">
                <a:xfrm>
                  <a:off x="295" y="2225"/>
                  <a:ext cx="0" cy="36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946469" name="Oval 293"/>
            <p:cNvSpPr>
              <a:spLocks noChangeAspect="1" noChangeArrowheads="1"/>
            </p:cNvSpPr>
            <p:nvPr/>
          </p:nvSpPr>
          <p:spPr bwMode="auto">
            <a:xfrm>
              <a:off x="2145" y="3158"/>
              <a:ext cx="68" cy="6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946470" name="Rectangle 294"/>
          <p:cNvSpPr>
            <a:spLocks noGrp="1" noChangeArrowheads="1"/>
          </p:cNvSpPr>
          <p:nvPr>
            <p:ph type="body" idx="1"/>
          </p:nvPr>
        </p:nvSpPr>
        <p:spPr>
          <a:xfrm>
            <a:off x="526982" y="5516564"/>
            <a:ext cx="11436978" cy="536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Can we recover the original topics and topic mixtures from this data?</a:t>
            </a:r>
          </a:p>
        </p:txBody>
      </p:sp>
    </p:spTree>
    <p:extLst>
      <p:ext uri="{BB962C8B-B14F-4D97-AF65-F5344CB8AC3E}">
        <p14:creationId xmlns:p14="http://schemas.microsoft.com/office/powerpoint/2010/main" val="2699939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46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647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吉布斯采样：实例（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2/5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4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47203" name="Group 3"/>
          <p:cNvGrpSpPr>
            <a:grpSpLocks/>
          </p:cNvGrpSpPr>
          <p:nvPr/>
        </p:nvGrpSpPr>
        <p:grpSpPr bwMode="auto">
          <a:xfrm>
            <a:off x="594706" y="2520950"/>
            <a:ext cx="10668728" cy="3816350"/>
            <a:chOff x="243" y="1117"/>
            <a:chExt cx="5041" cy="2404"/>
          </a:xfrm>
        </p:grpSpPr>
        <p:sp>
          <p:nvSpPr>
            <p:cNvPr id="947204" name="Oval 4"/>
            <p:cNvSpPr>
              <a:spLocks noChangeAspect="1" noChangeArrowheads="1"/>
            </p:cNvSpPr>
            <p:nvPr/>
          </p:nvSpPr>
          <p:spPr bwMode="auto">
            <a:xfrm>
              <a:off x="2449" y="138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05" name="Oval 5"/>
            <p:cNvSpPr>
              <a:spLocks noChangeAspect="1" noChangeArrowheads="1"/>
            </p:cNvSpPr>
            <p:nvPr/>
          </p:nvSpPr>
          <p:spPr bwMode="auto">
            <a:xfrm>
              <a:off x="2540" y="138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06" name="Oval 6"/>
            <p:cNvSpPr>
              <a:spLocks noChangeAspect="1" noChangeArrowheads="1"/>
            </p:cNvSpPr>
            <p:nvPr/>
          </p:nvSpPr>
          <p:spPr bwMode="auto">
            <a:xfrm>
              <a:off x="2631" y="138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07" name="Oval 7"/>
            <p:cNvSpPr>
              <a:spLocks noChangeAspect="1" noChangeArrowheads="1"/>
            </p:cNvSpPr>
            <p:nvPr/>
          </p:nvSpPr>
          <p:spPr bwMode="auto">
            <a:xfrm>
              <a:off x="2721" y="138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08" name="Oval 8"/>
            <p:cNvSpPr>
              <a:spLocks noChangeAspect="1" noChangeArrowheads="1"/>
            </p:cNvSpPr>
            <p:nvPr/>
          </p:nvSpPr>
          <p:spPr bwMode="auto">
            <a:xfrm>
              <a:off x="2812" y="152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09" name="Oval 9"/>
            <p:cNvSpPr>
              <a:spLocks noChangeAspect="1" noChangeArrowheads="1"/>
            </p:cNvSpPr>
            <p:nvPr/>
          </p:nvSpPr>
          <p:spPr bwMode="auto">
            <a:xfrm>
              <a:off x="2449" y="152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10" name="Oval 10"/>
            <p:cNvSpPr>
              <a:spLocks noChangeAspect="1" noChangeArrowheads="1"/>
            </p:cNvSpPr>
            <p:nvPr/>
          </p:nvSpPr>
          <p:spPr bwMode="auto">
            <a:xfrm>
              <a:off x="2540" y="152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11" name="Oval 11"/>
            <p:cNvSpPr>
              <a:spLocks noChangeAspect="1" noChangeArrowheads="1"/>
            </p:cNvSpPr>
            <p:nvPr/>
          </p:nvSpPr>
          <p:spPr bwMode="auto">
            <a:xfrm>
              <a:off x="2631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12" name="Oval 12"/>
            <p:cNvSpPr>
              <a:spLocks noChangeAspect="1" noChangeArrowheads="1"/>
            </p:cNvSpPr>
            <p:nvPr/>
          </p:nvSpPr>
          <p:spPr bwMode="auto">
            <a:xfrm>
              <a:off x="2721" y="152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13" name="Oval 13"/>
            <p:cNvSpPr>
              <a:spLocks noChangeAspect="1" noChangeArrowheads="1"/>
            </p:cNvSpPr>
            <p:nvPr/>
          </p:nvSpPr>
          <p:spPr bwMode="auto">
            <a:xfrm>
              <a:off x="2916" y="166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14" name="Oval 14"/>
            <p:cNvSpPr>
              <a:spLocks noChangeAspect="1" noChangeArrowheads="1"/>
            </p:cNvSpPr>
            <p:nvPr/>
          </p:nvSpPr>
          <p:spPr bwMode="auto">
            <a:xfrm>
              <a:off x="3007" y="166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15" name="Oval 15"/>
            <p:cNvSpPr>
              <a:spLocks noChangeAspect="1" noChangeArrowheads="1"/>
            </p:cNvSpPr>
            <p:nvPr/>
          </p:nvSpPr>
          <p:spPr bwMode="auto">
            <a:xfrm>
              <a:off x="2812" y="166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16" name="Oval 16"/>
            <p:cNvSpPr>
              <a:spLocks noChangeAspect="1" noChangeArrowheads="1"/>
            </p:cNvSpPr>
            <p:nvPr/>
          </p:nvSpPr>
          <p:spPr bwMode="auto">
            <a:xfrm>
              <a:off x="2449" y="166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17" name="Oval 17"/>
            <p:cNvSpPr>
              <a:spLocks noChangeAspect="1" noChangeArrowheads="1"/>
            </p:cNvSpPr>
            <p:nvPr/>
          </p:nvSpPr>
          <p:spPr bwMode="auto">
            <a:xfrm>
              <a:off x="2540" y="166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18" name="Oval 18"/>
            <p:cNvSpPr>
              <a:spLocks noChangeAspect="1" noChangeArrowheads="1"/>
            </p:cNvSpPr>
            <p:nvPr/>
          </p:nvSpPr>
          <p:spPr bwMode="auto">
            <a:xfrm>
              <a:off x="2631" y="166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19" name="Oval 19"/>
            <p:cNvSpPr>
              <a:spLocks noChangeAspect="1" noChangeArrowheads="1"/>
            </p:cNvSpPr>
            <p:nvPr/>
          </p:nvSpPr>
          <p:spPr bwMode="auto">
            <a:xfrm>
              <a:off x="2721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20" name="Oval 20"/>
            <p:cNvSpPr>
              <a:spLocks noChangeAspect="1" noChangeArrowheads="1"/>
            </p:cNvSpPr>
            <p:nvPr/>
          </p:nvSpPr>
          <p:spPr bwMode="auto">
            <a:xfrm>
              <a:off x="2921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21" name="Oval 21"/>
            <p:cNvSpPr>
              <a:spLocks noChangeAspect="1" noChangeArrowheads="1"/>
            </p:cNvSpPr>
            <p:nvPr/>
          </p:nvSpPr>
          <p:spPr bwMode="auto">
            <a:xfrm>
              <a:off x="3012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22" name="Oval 22"/>
            <p:cNvSpPr>
              <a:spLocks noChangeAspect="1" noChangeArrowheads="1"/>
            </p:cNvSpPr>
            <p:nvPr/>
          </p:nvSpPr>
          <p:spPr bwMode="auto">
            <a:xfrm>
              <a:off x="2817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23" name="Oval 23"/>
            <p:cNvSpPr>
              <a:spLocks noChangeAspect="1" noChangeArrowheads="1"/>
            </p:cNvSpPr>
            <p:nvPr/>
          </p:nvSpPr>
          <p:spPr bwMode="auto">
            <a:xfrm>
              <a:off x="2454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24" name="Oval 24"/>
            <p:cNvSpPr>
              <a:spLocks noChangeAspect="1" noChangeArrowheads="1"/>
            </p:cNvSpPr>
            <p:nvPr/>
          </p:nvSpPr>
          <p:spPr bwMode="auto">
            <a:xfrm>
              <a:off x="2545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25" name="Oval 25"/>
            <p:cNvSpPr>
              <a:spLocks noChangeAspect="1" noChangeArrowheads="1"/>
            </p:cNvSpPr>
            <p:nvPr/>
          </p:nvSpPr>
          <p:spPr bwMode="auto">
            <a:xfrm>
              <a:off x="2636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26" name="Oval 26"/>
            <p:cNvSpPr>
              <a:spLocks noChangeAspect="1" noChangeArrowheads="1"/>
            </p:cNvSpPr>
            <p:nvPr/>
          </p:nvSpPr>
          <p:spPr bwMode="auto">
            <a:xfrm>
              <a:off x="2726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27" name="Oval 27"/>
            <p:cNvSpPr>
              <a:spLocks noChangeAspect="1" noChangeArrowheads="1"/>
            </p:cNvSpPr>
            <p:nvPr/>
          </p:nvSpPr>
          <p:spPr bwMode="auto">
            <a:xfrm>
              <a:off x="2921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28" name="Oval 28"/>
            <p:cNvSpPr>
              <a:spLocks noChangeAspect="1" noChangeArrowheads="1"/>
            </p:cNvSpPr>
            <p:nvPr/>
          </p:nvSpPr>
          <p:spPr bwMode="auto">
            <a:xfrm>
              <a:off x="3012" y="193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29" name="Oval 29"/>
            <p:cNvSpPr>
              <a:spLocks noChangeAspect="1" noChangeArrowheads="1"/>
            </p:cNvSpPr>
            <p:nvPr/>
          </p:nvSpPr>
          <p:spPr bwMode="auto">
            <a:xfrm>
              <a:off x="2817" y="193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30" name="Oval 30"/>
            <p:cNvSpPr>
              <a:spLocks noChangeAspect="1" noChangeArrowheads="1"/>
            </p:cNvSpPr>
            <p:nvPr/>
          </p:nvSpPr>
          <p:spPr bwMode="auto">
            <a:xfrm>
              <a:off x="2454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31" name="Oval 31"/>
            <p:cNvSpPr>
              <a:spLocks noChangeAspect="1" noChangeArrowheads="1"/>
            </p:cNvSpPr>
            <p:nvPr/>
          </p:nvSpPr>
          <p:spPr bwMode="auto">
            <a:xfrm>
              <a:off x="2545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32" name="Oval 32"/>
            <p:cNvSpPr>
              <a:spLocks noChangeAspect="1" noChangeArrowheads="1"/>
            </p:cNvSpPr>
            <p:nvPr/>
          </p:nvSpPr>
          <p:spPr bwMode="auto">
            <a:xfrm>
              <a:off x="2636" y="193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33" name="Oval 33"/>
            <p:cNvSpPr>
              <a:spLocks noChangeAspect="1" noChangeArrowheads="1"/>
            </p:cNvSpPr>
            <p:nvPr/>
          </p:nvSpPr>
          <p:spPr bwMode="auto">
            <a:xfrm>
              <a:off x="2726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34" name="Oval 34"/>
            <p:cNvSpPr>
              <a:spLocks noChangeAspect="1" noChangeArrowheads="1"/>
            </p:cNvSpPr>
            <p:nvPr/>
          </p:nvSpPr>
          <p:spPr bwMode="auto">
            <a:xfrm>
              <a:off x="2921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35" name="Oval 35"/>
            <p:cNvSpPr>
              <a:spLocks noChangeAspect="1" noChangeArrowheads="1"/>
            </p:cNvSpPr>
            <p:nvPr/>
          </p:nvSpPr>
          <p:spPr bwMode="auto">
            <a:xfrm>
              <a:off x="3012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36" name="Oval 36"/>
            <p:cNvSpPr>
              <a:spLocks noChangeAspect="1" noChangeArrowheads="1"/>
            </p:cNvSpPr>
            <p:nvPr/>
          </p:nvSpPr>
          <p:spPr bwMode="auto">
            <a:xfrm>
              <a:off x="2817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37" name="Oval 37"/>
            <p:cNvSpPr>
              <a:spLocks noChangeAspect="1" noChangeArrowheads="1"/>
            </p:cNvSpPr>
            <p:nvPr/>
          </p:nvSpPr>
          <p:spPr bwMode="auto">
            <a:xfrm>
              <a:off x="2454" y="206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38" name="Oval 38"/>
            <p:cNvSpPr>
              <a:spLocks noChangeAspect="1" noChangeArrowheads="1"/>
            </p:cNvSpPr>
            <p:nvPr/>
          </p:nvSpPr>
          <p:spPr bwMode="auto">
            <a:xfrm>
              <a:off x="2545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39" name="Oval 39"/>
            <p:cNvSpPr>
              <a:spLocks noChangeAspect="1" noChangeArrowheads="1"/>
            </p:cNvSpPr>
            <p:nvPr/>
          </p:nvSpPr>
          <p:spPr bwMode="auto">
            <a:xfrm>
              <a:off x="2636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40" name="Oval 40"/>
            <p:cNvSpPr>
              <a:spLocks noChangeAspect="1" noChangeArrowheads="1"/>
            </p:cNvSpPr>
            <p:nvPr/>
          </p:nvSpPr>
          <p:spPr bwMode="auto">
            <a:xfrm>
              <a:off x="2726" y="206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41" name="Oval 41"/>
            <p:cNvSpPr>
              <a:spLocks noChangeAspect="1" noChangeArrowheads="1"/>
            </p:cNvSpPr>
            <p:nvPr/>
          </p:nvSpPr>
          <p:spPr bwMode="auto">
            <a:xfrm>
              <a:off x="3107" y="206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42" name="Oval 42"/>
            <p:cNvSpPr>
              <a:spLocks noChangeAspect="1" noChangeArrowheads="1"/>
            </p:cNvSpPr>
            <p:nvPr/>
          </p:nvSpPr>
          <p:spPr bwMode="auto">
            <a:xfrm>
              <a:off x="3198" y="206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43" name="Oval 43"/>
            <p:cNvSpPr>
              <a:spLocks noChangeAspect="1" noChangeArrowheads="1"/>
            </p:cNvSpPr>
            <p:nvPr/>
          </p:nvSpPr>
          <p:spPr bwMode="auto">
            <a:xfrm>
              <a:off x="2454" y="221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44" name="Oval 44"/>
            <p:cNvSpPr>
              <a:spLocks noChangeAspect="1" noChangeArrowheads="1"/>
            </p:cNvSpPr>
            <p:nvPr/>
          </p:nvSpPr>
          <p:spPr bwMode="auto">
            <a:xfrm>
              <a:off x="2545" y="22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45" name="Oval 45"/>
            <p:cNvSpPr>
              <a:spLocks noChangeAspect="1" noChangeArrowheads="1"/>
            </p:cNvSpPr>
            <p:nvPr/>
          </p:nvSpPr>
          <p:spPr bwMode="auto">
            <a:xfrm>
              <a:off x="2636" y="22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46" name="Oval 46"/>
            <p:cNvSpPr>
              <a:spLocks noChangeAspect="1" noChangeArrowheads="1"/>
            </p:cNvSpPr>
            <p:nvPr/>
          </p:nvSpPr>
          <p:spPr bwMode="auto">
            <a:xfrm>
              <a:off x="2726" y="22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47" name="Oval 47"/>
            <p:cNvSpPr>
              <a:spLocks noChangeAspect="1" noChangeArrowheads="1"/>
            </p:cNvSpPr>
            <p:nvPr/>
          </p:nvSpPr>
          <p:spPr bwMode="auto">
            <a:xfrm>
              <a:off x="2458" y="234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48" name="Oval 48"/>
            <p:cNvSpPr>
              <a:spLocks noChangeAspect="1" noChangeArrowheads="1"/>
            </p:cNvSpPr>
            <p:nvPr/>
          </p:nvSpPr>
          <p:spPr bwMode="auto">
            <a:xfrm>
              <a:off x="2549" y="234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49" name="Oval 49"/>
            <p:cNvSpPr>
              <a:spLocks noChangeAspect="1" noChangeArrowheads="1"/>
            </p:cNvSpPr>
            <p:nvPr/>
          </p:nvSpPr>
          <p:spPr bwMode="auto">
            <a:xfrm>
              <a:off x="2640" y="234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50" name="Oval 50"/>
            <p:cNvSpPr>
              <a:spLocks noChangeAspect="1" noChangeArrowheads="1"/>
            </p:cNvSpPr>
            <p:nvPr/>
          </p:nvSpPr>
          <p:spPr bwMode="auto">
            <a:xfrm>
              <a:off x="2730" y="234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51" name="Oval 51"/>
            <p:cNvSpPr>
              <a:spLocks noChangeAspect="1" noChangeArrowheads="1"/>
            </p:cNvSpPr>
            <p:nvPr/>
          </p:nvSpPr>
          <p:spPr bwMode="auto">
            <a:xfrm>
              <a:off x="2821" y="234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52" name="Oval 52"/>
            <p:cNvSpPr>
              <a:spLocks noChangeAspect="1" noChangeArrowheads="1"/>
            </p:cNvSpPr>
            <p:nvPr/>
          </p:nvSpPr>
          <p:spPr bwMode="auto">
            <a:xfrm>
              <a:off x="2912" y="234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53" name="Oval 53"/>
            <p:cNvSpPr>
              <a:spLocks noChangeAspect="1" noChangeArrowheads="1"/>
            </p:cNvSpPr>
            <p:nvPr/>
          </p:nvSpPr>
          <p:spPr bwMode="auto">
            <a:xfrm>
              <a:off x="2463" y="248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54" name="Oval 54"/>
            <p:cNvSpPr>
              <a:spLocks noChangeAspect="1" noChangeArrowheads="1"/>
            </p:cNvSpPr>
            <p:nvPr/>
          </p:nvSpPr>
          <p:spPr bwMode="auto">
            <a:xfrm>
              <a:off x="2554" y="248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55" name="Oval 55"/>
            <p:cNvSpPr>
              <a:spLocks noChangeAspect="1" noChangeArrowheads="1"/>
            </p:cNvSpPr>
            <p:nvPr/>
          </p:nvSpPr>
          <p:spPr bwMode="auto">
            <a:xfrm>
              <a:off x="2645" y="248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56" name="Oval 56"/>
            <p:cNvSpPr>
              <a:spLocks noChangeAspect="1" noChangeArrowheads="1"/>
            </p:cNvSpPr>
            <p:nvPr/>
          </p:nvSpPr>
          <p:spPr bwMode="auto">
            <a:xfrm>
              <a:off x="2735" y="248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57" name="Oval 57"/>
            <p:cNvSpPr>
              <a:spLocks noChangeAspect="1" noChangeArrowheads="1"/>
            </p:cNvSpPr>
            <p:nvPr/>
          </p:nvSpPr>
          <p:spPr bwMode="auto">
            <a:xfrm>
              <a:off x="2826" y="248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58" name="Oval 58"/>
            <p:cNvSpPr>
              <a:spLocks noChangeAspect="1" noChangeArrowheads="1"/>
            </p:cNvSpPr>
            <p:nvPr/>
          </p:nvSpPr>
          <p:spPr bwMode="auto">
            <a:xfrm>
              <a:off x="2917" y="248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59" name="Oval 59"/>
            <p:cNvSpPr>
              <a:spLocks noChangeAspect="1" noChangeArrowheads="1"/>
            </p:cNvSpPr>
            <p:nvPr/>
          </p:nvSpPr>
          <p:spPr bwMode="auto">
            <a:xfrm>
              <a:off x="2467" y="26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60" name="Oval 60"/>
            <p:cNvSpPr>
              <a:spLocks noChangeAspect="1" noChangeArrowheads="1"/>
            </p:cNvSpPr>
            <p:nvPr/>
          </p:nvSpPr>
          <p:spPr bwMode="auto">
            <a:xfrm>
              <a:off x="2558" y="261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61" name="Oval 61"/>
            <p:cNvSpPr>
              <a:spLocks noChangeAspect="1" noChangeArrowheads="1"/>
            </p:cNvSpPr>
            <p:nvPr/>
          </p:nvSpPr>
          <p:spPr bwMode="auto">
            <a:xfrm>
              <a:off x="2649" y="261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62" name="Oval 62"/>
            <p:cNvSpPr>
              <a:spLocks noChangeAspect="1" noChangeArrowheads="1"/>
            </p:cNvSpPr>
            <p:nvPr/>
          </p:nvSpPr>
          <p:spPr bwMode="auto">
            <a:xfrm>
              <a:off x="2739" y="261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63" name="Oval 63"/>
            <p:cNvSpPr>
              <a:spLocks noChangeAspect="1" noChangeArrowheads="1"/>
            </p:cNvSpPr>
            <p:nvPr/>
          </p:nvSpPr>
          <p:spPr bwMode="auto">
            <a:xfrm>
              <a:off x="2830" y="261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64" name="Oval 64"/>
            <p:cNvSpPr>
              <a:spLocks noChangeAspect="1" noChangeArrowheads="1"/>
            </p:cNvSpPr>
            <p:nvPr/>
          </p:nvSpPr>
          <p:spPr bwMode="auto">
            <a:xfrm>
              <a:off x="2921" y="261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65" name="Oval 65"/>
            <p:cNvSpPr>
              <a:spLocks noChangeAspect="1" noChangeArrowheads="1"/>
            </p:cNvSpPr>
            <p:nvPr/>
          </p:nvSpPr>
          <p:spPr bwMode="auto">
            <a:xfrm>
              <a:off x="2930" y="27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66" name="Oval 66"/>
            <p:cNvSpPr>
              <a:spLocks noChangeAspect="1" noChangeArrowheads="1"/>
            </p:cNvSpPr>
            <p:nvPr/>
          </p:nvSpPr>
          <p:spPr bwMode="auto">
            <a:xfrm>
              <a:off x="3021" y="27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67" name="Oval 67"/>
            <p:cNvSpPr>
              <a:spLocks noChangeAspect="1" noChangeArrowheads="1"/>
            </p:cNvSpPr>
            <p:nvPr/>
          </p:nvSpPr>
          <p:spPr bwMode="auto">
            <a:xfrm>
              <a:off x="2826" y="275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68" name="Oval 68"/>
            <p:cNvSpPr>
              <a:spLocks noChangeAspect="1" noChangeArrowheads="1"/>
            </p:cNvSpPr>
            <p:nvPr/>
          </p:nvSpPr>
          <p:spPr bwMode="auto">
            <a:xfrm>
              <a:off x="2463" y="27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69" name="Oval 69"/>
            <p:cNvSpPr>
              <a:spLocks noChangeAspect="1" noChangeArrowheads="1"/>
            </p:cNvSpPr>
            <p:nvPr/>
          </p:nvSpPr>
          <p:spPr bwMode="auto">
            <a:xfrm>
              <a:off x="2554" y="27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70" name="Oval 70"/>
            <p:cNvSpPr>
              <a:spLocks noChangeAspect="1" noChangeArrowheads="1"/>
            </p:cNvSpPr>
            <p:nvPr/>
          </p:nvSpPr>
          <p:spPr bwMode="auto">
            <a:xfrm>
              <a:off x="2645" y="27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71" name="Oval 71"/>
            <p:cNvSpPr>
              <a:spLocks noChangeAspect="1" noChangeArrowheads="1"/>
            </p:cNvSpPr>
            <p:nvPr/>
          </p:nvSpPr>
          <p:spPr bwMode="auto">
            <a:xfrm>
              <a:off x="2735" y="275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72" name="Oval 72"/>
            <p:cNvSpPr>
              <a:spLocks noChangeAspect="1" noChangeArrowheads="1"/>
            </p:cNvSpPr>
            <p:nvPr/>
          </p:nvSpPr>
          <p:spPr bwMode="auto">
            <a:xfrm>
              <a:off x="2472" y="288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73" name="Oval 73"/>
            <p:cNvSpPr>
              <a:spLocks noChangeAspect="1" noChangeArrowheads="1"/>
            </p:cNvSpPr>
            <p:nvPr/>
          </p:nvSpPr>
          <p:spPr bwMode="auto">
            <a:xfrm>
              <a:off x="2563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74" name="Oval 74"/>
            <p:cNvSpPr>
              <a:spLocks noChangeAspect="1" noChangeArrowheads="1"/>
            </p:cNvSpPr>
            <p:nvPr/>
          </p:nvSpPr>
          <p:spPr bwMode="auto">
            <a:xfrm>
              <a:off x="2654" y="288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75" name="Oval 75"/>
            <p:cNvSpPr>
              <a:spLocks noChangeAspect="1" noChangeArrowheads="1"/>
            </p:cNvSpPr>
            <p:nvPr/>
          </p:nvSpPr>
          <p:spPr bwMode="auto">
            <a:xfrm>
              <a:off x="2744" y="288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76" name="Oval 76"/>
            <p:cNvSpPr>
              <a:spLocks noChangeAspect="1" noChangeArrowheads="1"/>
            </p:cNvSpPr>
            <p:nvPr/>
          </p:nvSpPr>
          <p:spPr bwMode="auto">
            <a:xfrm>
              <a:off x="2835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77" name="Oval 77"/>
            <p:cNvSpPr>
              <a:spLocks noChangeAspect="1" noChangeArrowheads="1"/>
            </p:cNvSpPr>
            <p:nvPr/>
          </p:nvSpPr>
          <p:spPr bwMode="auto">
            <a:xfrm>
              <a:off x="2926" y="288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78" name="Oval 78"/>
            <p:cNvSpPr>
              <a:spLocks noChangeAspect="1" noChangeArrowheads="1"/>
            </p:cNvSpPr>
            <p:nvPr/>
          </p:nvSpPr>
          <p:spPr bwMode="auto">
            <a:xfrm>
              <a:off x="2477" y="302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79" name="Oval 79"/>
            <p:cNvSpPr>
              <a:spLocks noChangeAspect="1" noChangeArrowheads="1"/>
            </p:cNvSpPr>
            <p:nvPr/>
          </p:nvSpPr>
          <p:spPr bwMode="auto">
            <a:xfrm>
              <a:off x="2568" y="302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80" name="Oval 80"/>
            <p:cNvSpPr>
              <a:spLocks noChangeAspect="1" noChangeArrowheads="1"/>
            </p:cNvSpPr>
            <p:nvPr/>
          </p:nvSpPr>
          <p:spPr bwMode="auto">
            <a:xfrm>
              <a:off x="2659" y="302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81" name="Oval 81"/>
            <p:cNvSpPr>
              <a:spLocks noChangeAspect="1" noChangeArrowheads="1"/>
            </p:cNvSpPr>
            <p:nvPr/>
          </p:nvSpPr>
          <p:spPr bwMode="auto">
            <a:xfrm>
              <a:off x="2749" y="302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82" name="Oval 82"/>
            <p:cNvSpPr>
              <a:spLocks noChangeAspect="1" noChangeArrowheads="1"/>
            </p:cNvSpPr>
            <p:nvPr/>
          </p:nvSpPr>
          <p:spPr bwMode="auto">
            <a:xfrm>
              <a:off x="2840" y="302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83" name="Oval 83"/>
            <p:cNvSpPr>
              <a:spLocks noChangeAspect="1" noChangeArrowheads="1"/>
            </p:cNvSpPr>
            <p:nvPr/>
          </p:nvSpPr>
          <p:spPr bwMode="auto">
            <a:xfrm>
              <a:off x="2931" y="302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84" name="Oval 84"/>
            <p:cNvSpPr>
              <a:spLocks noChangeAspect="1" noChangeArrowheads="1"/>
            </p:cNvSpPr>
            <p:nvPr/>
          </p:nvSpPr>
          <p:spPr bwMode="auto">
            <a:xfrm>
              <a:off x="2481" y="315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85" name="Oval 85"/>
            <p:cNvSpPr>
              <a:spLocks noChangeAspect="1" noChangeArrowheads="1"/>
            </p:cNvSpPr>
            <p:nvPr/>
          </p:nvSpPr>
          <p:spPr bwMode="auto">
            <a:xfrm>
              <a:off x="2572" y="315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86" name="Oval 86"/>
            <p:cNvSpPr>
              <a:spLocks noChangeAspect="1" noChangeArrowheads="1"/>
            </p:cNvSpPr>
            <p:nvPr/>
          </p:nvSpPr>
          <p:spPr bwMode="auto">
            <a:xfrm>
              <a:off x="2663" y="31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87" name="Oval 87"/>
            <p:cNvSpPr>
              <a:spLocks noChangeAspect="1" noChangeArrowheads="1"/>
            </p:cNvSpPr>
            <p:nvPr/>
          </p:nvSpPr>
          <p:spPr bwMode="auto">
            <a:xfrm>
              <a:off x="2753" y="315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88" name="Oval 88"/>
            <p:cNvSpPr>
              <a:spLocks noChangeAspect="1" noChangeArrowheads="1"/>
            </p:cNvSpPr>
            <p:nvPr/>
          </p:nvSpPr>
          <p:spPr bwMode="auto">
            <a:xfrm>
              <a:off x="2844" y="31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89" name="Oval 89"/>
            <p:cNvSpPr>
              <a:spLocks noChangeAspect="1" noChangeArrowheads="1"/>
            </p:cNvSpPr>
            <p:nvPr/>
          </p:nvSpPr>
          <p:spPr bwMode="auto">
            <a:xfrm>
              <a:off x="2935" y="31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90" name="Oval 90"/>
            <p:cNvSpPr>
              <a:spLocks noChangeAspect="1" noChangeArrowheads="1"/>
            </p:cNvSpPr>
            <p:nvPr/>
          </p:nvSpPr>
          <p:spPr bwMode="auto">
            <a:xfrm>
              <a:off x="2835" y="329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91" name="Oval 91"/>
            <p:cNvSpPr>
              <a:spLocks noChangeAspect="1" noChangeArrowheads="1"/>
            </p:cNvSpPr>
            <p:nvPr/>
          </p:nvSpPr>
          <p:spPr bwMode="auto">
            <a:xfrm>
              <a:off x="2472" y="329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92" name="Oval 92"/>
            <p:cNvSpPr>
              <a:spLocks noChangeAspect="1" noChangeArrowheads="1"/>
            </p:cNvSpPr>
            <p:nvPr/>
          </p:nvSpPr>
          <p:spPr bwMode="auto">
            <a:xfrm>
              <a:off x="2563" y="329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93" name="Oval 93"/>
            <p:cNvSpPr>
              <a:spLocks noChangeAspect="1" noChangeArrowheads="1"/>
            </p:cNvSpPr>
            <p:nvPr/>
          </p:nvSpPr>
          <p:spPr bwMode="auto">
            <a:xfrm>
              <a:off x="2654" y="329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94" name="Oval 94"/>
            <p:cNvSpPr>
              <a:spLocks noChangeAspect="1" noChangeArrowheads="1"/>
            </p:cNvSpPr>
            <p:nvPr/>
          </p:nvSpPr>
          <p:spPr bwMode="auto">
            <a:xfrm>
              <a:off x="2744" y="329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95" name="Oval 95"/>
            <p:cNvSpPr>
              <a:spLocks noChangeAspect="1" noChangeArrowheads="1"/>
            </p:cNvSpPr>
            <p:nvPr/>
          </p:nvSpPr>
          <p:spPr bwMode="auto">
            <a:xfrm>
              <a:off x="2472" y="343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96" name="Oval 96"/>
            <p:cNvSpPr>
              <a:spLocks noChangeAspect="1" noChangeArrowheads="1"/>
            </p:cNvSpPr>
            <p:nvPr/>
          </p:nvSpPr>
          <p:spPr bwMode="auto">
            <a:xfrm>
              <a:off x="2563" y="343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97" name="Oval 97"/>
            <p:cNvSpPr>
              <a:spLocks noChangeAspect="1" noChangeArrowheads="1"/>
            </p:cNvSpPr>
            <p:nvPr/>
          </p:nvSpPr>
          <p:spPr bwMode="auto">
            <a:xfrm>
              <a:off x="2654" y="343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98" name="Oval 98"/>
            <p:cNvSpPr>
              <a:spLocks noChangeAspect="1" noChangeArrowheads="1"/>
            </p:cNvSpPr>
            <p:nvPr/>
          </p:nvSpPr>
          <p:spPr bwMode="auto">
            <a:xfrm>
              <a:off x="2744" y="343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299" name="Oval 99"/>
            <p:cNvSpPr>
              <a:spLocks noChangeAspect="1" noChangeArrowheads="1"/>
            </p:cNvSpPr>
            <p:nvPr/>
          </p:nvSpPr>
          <p:spPr bwMode="auto">
            <a:xfrm>
              <a:off x="3873" y="138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00" name="Oval 100"/>
            <p:cNvSpPr>
              <a:spLocks noChangeAspect="1" noChangeArrowheads="1"/>
            </p:cNvSpPr>
            <p:nvPr/>
          </p:nvSpPr>
          <p:spPr bwMode="auto">
            <a:xfrm>
              <a:off x="3769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01" name="Oval 101"/>
            <p:cNvSpPr>
              <a:spLocks noChangeAspect="1" noChangeArrowheads="1"/>
            </p:cNvSpPr>
            <p:nvPr/>
          </p:nvSpPr>
          <p:spPr bwMode="auto">
            <a:xfrm>
              <a:off x="3406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02" name="Oval 102"/>
            <p:cNvSpPr>
              <a:spLocks noChangeAspect="1" noChangeArrowheads="1"/>
            </p:cNvSpPr>
            <p:nvPr/>
          </p:nvSpPr>
          <p:spPr bwMode="auto">
            <a:xfrm>
              <a:off x="3497" y="138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03" name="Oval 103"/>
            <p:cNvSpPr>
              <a:spLocks noChangeAspect="1" noChangeArrowheads="1"/>
            </p:cNvSpPr>
            <p:nvPr/>
          </p:nvSpPr>
          <p:spPr bwMode="auto">
            <a:xfrm>
              <a:off x="3588" y="138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04" name="Oval 104"/>
            <p:cNvSpPr>
              <a:spLocks noChangeAspect="1" noChangeArrowheads="1"/>
            </p:cNvSpPr>
            <p:nvPr/>
          </p:nvSpPr>
          <p:spPr bwMode="auto">
            <a:xfrm>
              <a:off x="3678" y="138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05" name="Oval 105"/>
            <p:cNvSpPr>
              <a:spLocks noChangeAspect="1" noChangeArrowheads="1"/>
            </p:cNvSpPr>
            <p:nvPr/>
          </p:nvSpPr>
          <p:spPr bwMode="auto">
            <a:xfrm>
              <a:off x="3873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06" name="Oval 106"/>
            <p:cNvSpPr>
              <a:spLocks noChangeAspect="1" noChangeArrowheads="1"/>
            </p:cNvSpPr>
            <p:nvPr/>
          </p:nvSpPr>
          <p:spPr bwMode="auto">
            <a:xfrm>
              <a:off x="3964" y="152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07" name="Oval 107"/>
            <p:cNvSpPr>
              <a:spLocks noChangeAspect="1" noChangeArrowheads="1"/>
            </p:cNvSpPr>
            <p:nvPr/>
          </p:nvSpPr>
          <p:spPr bwMode="auto">
            <a:xfrm>
              <a:off x="3769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08" name="Oval 108"/>
            <p:cNvSpPr>
              <a:spLocks noChangeAspect="1" noChangeArrowheads="1"/>
            </p:cNvSpPr>
            <p:nvPr/>
          </p:nvSpPr>
          <p:spPr bwMode="auto">
            <a:xfrm>
              <a:off x="3406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09" name="Oval 109"/>
            <p:cNvSpPr>
              <a:spLocks noChangeAspect="1" noChangeArrowheads="1"/>
            </p:cNvSpPr>
            <p:nvPr/>
          </p:nvSpPr>
          <p:spPr bwMode="auto">
            <a:xfrm>
              <a:off x="3497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10" name="Oval 110"/>
            <p:cNvSpPr>
              <a:spLocks noChangeAspect="1" noChangeArrowheads="1"/>
            </p:cNvSpPr>
            <p:nvPr/>
          </p:nvSpPr>
          <p:spPr bwMode="auto">
            <a:xfrm>
              <a:off x="3588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11" name="Oval 111"/>
            <p:cNvSpPr>
              <a:spLocks noChangeAspect="1" noChangeArrowheads="1"/>
            </p:cNvSpPr>
            <p:nvPr/>
          </p:nvSpPr>
          <p:spPr bwMode="auto">
            <a:xfrm>
              <a:off x="3678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12" name="Oval 112"/>
            <p:cNvSpPr>
              <a:spLocks noChangeAspect="1" noChangeArrowheads="1"/>
            </p:cNvSpPr>
            <p:nvPr/>
          </p:nvSpPr>
          <p:spPr bwMode="auto">
            <a:xfrm>
              <a:off x="3406" y="166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13" name="Oval 113"/>
            <p:cNvSpPr>
              <a:spLocks noChangeAspect="1" noChangeArrowheads="1"/>
            </p:cNvSpPr>
            <p:nvPr/>
          </p:nvSpPr>
          <p:spPr bwMode="auto">
            <a:xfrm>
              <a:off x="3497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14" name="Oval 114"/>
            <p:cNvSpPr>
              <a:spLocks noChangeAspect="1" noChangeArrowheads="1"/>
            </p:cNvSpPr>
            <p:nvPr/>
          </p:nvSpPr>
          <p:spPr bwMode="auto">
            <a:xfrm>
              <a:off x="3588" y="166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15" name="Oval 115"/>
            <p:cNvSpPr>
              <a:spLocks noChangeAspect="1" noChangeArrowheads="1"/>
            </p:cNvSpPr>
            <p:nvPr/>
          </p:nvSpPr>
          <p:spPr bwMode="auto">
            <a:xfrm>
              <a:off x="3678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16" name="Oval 116"/>
            <p:cNvSpPr>
              <a:spLocks noChangeAspect="1" noChangeArrowheads="1"/>
            </p:cNvSpPr>
            <p:nvPr/>
          </p:nvSpPr>
          <p:spPr bwMode="auto">
            <a:xfrm>
              <a:off x="3769" y="166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17" name="Oval 117"/>
            <p:cNvSpPr>
              <a:spLocks noChangeAspect="1" noChangeArrowheads="1"/>
            </p:cNvSpPr>
            <p:nvPr/>
          </p:nvSpPr>
          <p:spPr bwMode="auto">
            <a:xfrm>
              <a:off x="3864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18" name="Oval 118"/>
            <p:cNvSpPr>
              <a:spLocks noChangeAspect="1" noChangeArrowheads="1"/>
            </p:cNvSpPr>
            <p:nvPr/>
          </p:nvSpPr>
          <p:spPr bwMode="auto">
            <a:xfrm>
              <a:off x="3760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19" name="Oval 119"/>
            <p:cNvSpPr>
              <a:spLocks noChangeAspect="1" noChangeArrowheads="1"/>
            </p:cNvSpPr>
            <p:nvPr/>
          </p:nvSpPr>
          <p:spPr bwMode="auto">
            <a:xfrm>
              <a:off x="3397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20" name="Oval 120"/>
            <p:cNvSpPr>
              <a:spLocks noChangeAspect="1" noChangeArrowheads="1"/>
            </p:cNvSpPr>
            <p:nvPr/>
          </p:nvSpPr>
          <p:spPr bwMode="auto">
            <a:xfrm>
              <a:off x="3488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21" name="Oval 121"/>
            <p:cNvSpPr>
              <a:spLocks noChangeAspect="1" noChangeArrowheads="1"/>
            </p:cNvSpPr>
            <p:nvPr/>
          </p:nvSpPr>
          <p:spPr bwMode="auto">
            <a:xfrm>
              <a:off x="3579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22" name="Oval 122"/>
            <p:cNvSpPr>
              <a:spLocks noChangeAspect="1" noChangeArrowheads="1"/>
            </p:cNvSpPr>
            <p:nvPr/>
          </p:nvSpPr>
          <p:spPr bwMode="auto">
            <a:xfrm>
              <a:off x="3669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23" name="Oval 123"/>
            <p:cNvSpPr>
              <a:spLocks noChangeAspect="1" noChangeArrowheads="1"/>
            </p:cNvSpPr>
            <p:nvPr/>
          </p:nvSpPr>
          <p:spPr bwMode="auto">
            <a:xfrm>
              <a:off x="3401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24" name="Oval 124"/>
            <p:cNvSpPr>
              <a:spLocks noChangeAspect="1" noChangeArrowheads="1"/>
            </p:cNvSpPr>
            <p:nvPr/>
          </p:nvSpPr>
          <p:spPr bwMode="auto">
            <a:xfrm>
              <a:off x="3492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25" name="Oval 125"/>
            <p:cNvSpPr>
              <a:spLocks noChangeAspect="1" noChangeArrowheads="1"/>
            </p:cNvSpPr>
            <p:nvPr/>
          </p:nvSpPr>
          <p:spPr bwMode="auto">
            <a:xfrm>
              <a:off x="3401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26" name="Oval 126"/>
            <p:cNvSpPr>
              <a:spLocks noChangeAspect="1" noChangeArrowheads="1"/>
            </p:cNvSpPr>
            <p:nvPr/>
          </p:nvSpPr>
          <p:spPr bwMode="auto">
            <a:xfrm>
              <a:off x="3492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27" name="Oval 127"/>
            <p:cNvSpPr>
              <a:spLocks noChangeAspect="1" noChangeArrowheads="1"/>
            </p:cNvSpPr>
            <p:nvPr/>
          </p:nvSpPr>
          <p:spPr bwMode="auto">
            <a:xfrm>
              <a:off x="3588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28" name="Oval 128"/>
            <p:cNvSpPr>
              <a:spLocks noChangeAspect="1" noChangeArrowheads="1"/>
            </p:cNvSpPr>
            <p:nvPr/>
          </p:nvSpPr>
          <p:spPr bwMode="auto">
            <a:xfrm>
              <a:off x="3873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29" name="Oval 129"/>
            <p:cNvSpPr>
              <a:spLocks noChangeAspect="1" noChangeArrowheads="1"/>
            </p:cNvSpPr>
            <p:nvPr/>
          </p:nvSpPr>
          <p:spPr bwMode="auto">
            <a:xfrm>
              <a:off x="3769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30" name="Oval 130"/>
            <p:cNvSpPr>
              <a:spLocks noChangeAspect="1" noChangeArrowheads="1"/>
            </p:cNvSpPr>
            <p:nvPr/>
          </p:nvSpPr>
          <p:spPr bwMode="auto">
            <a:xfrm>
              <a:off x="3406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31" name="Oval 131"/>
            <p:cNvSpPr>
              <a:spLocks noChangeAspect="1" noChangeArrowheads="1"/>
            </p:cNvSpPr>
            <p:nvPr/>
          </p:nvSpPr>
          <p:spPr bwMode="auto">
            <a:xfrm>
              <a:off x="3497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32" name="Oval 132"/>
            <p:cNvSpPr>
              <a:spLocks noChangeAspect="1" noChangeArrowheads="1"/>
            </p:cNvSpPr>
            <p:nvPr/>
          </p:nvSpPr>
          <p:spPr bwMode="auto">
            <a:xfrm>
              <a:off x="3588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33" name="Oval 133"/>
            <p:cNvSpPr>
              <a:spLocks noChangeAspect="1" noChangeArrowheads="1"/>
            </p:cNvSpPr>
            <p:nvPr/>
          </p:nvSpPr>
          <p:spPr bwMode="auto">
            <a:xfrm>
              <a:off x="3678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34" name="Oval 134"/>
            <p:cNvSpPr>
              <a:spLocks noChangeAspect="1" noChangeArrowheads="1"/>
            </p:cNvSpPr>
            <p:nvPr/>
          </p:nvSpPr>
          <p:spPr bwMode="auto">
            <a:xfrm>
              <a:off x="3402" y="234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35" name="Oval 135"/>
            <p:cNvSpPr>
              <a:spLocks noChangeAspect="1" noChangeArrowheads="1"/>
            </p:cNvSpPr>
            <p:nvPr/>
          </p:nvSpPr>
          <p:spPr bwMode="auto">
            <a:xfrm>
              <a:off x="3493" y="234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36" name="Oval 136"/>
            <p:cNvSpPr>
              <a:spLocks noChangeAspect="1" noChangeArrowheads="1"/>
            </p:cNvSpPr>
            <p:nvPr/>
          </p:nvSpPr>
          <p:spPr bwMode="auto">
            <a:xfrm>
              <a:off x="3584" y="234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37" name="Oval 137"/>
            <p:cNvSpPr>
              <a:spLocks noChangeAspect="1" noChangeArrowheads="1"/>
            </p:cNvSpPr>
            <p:nvPr/>
          </p:nvSpPr>
          <p:spPr bwMode="auto">
            <a:xfrm>
              <a:off x="3674" y="234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38" name="Oval 138"/>
            <p:cNvSpPr>
              <a:spLocks noChangeAspect="1" noChangeArrowheads="1"/>
            </p:cNvSpPr>
            <p:nvPr/>
          </p:nvSpPr>
          <p:spPr bwMode="auto">
            <a:xfrm>
              <a:off x="3402" y="247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39" name="Oval 139"/>
            <p:cNvSpPr>
              <a:spLocks noChangeAspect="1" noChangeArrowheads="1"/>
            </p:cNvSpPr>
            <p:nvPr/>
          </p:nvSpPr>
          <p:spPr bwMode="auto">
            <a:xfrm>
              <a:off x="3493" y="247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40" name="Oval 140"/>
            <p:cNvSpPr>
              <a:spLocks noChangeAspect="1" noChangeArrowheads="1"/>
            </p:cNvSpPr>
            <p:nvPr/>
          </p:nvSpPr>
          <p:spPr bwMode="auto">
            <a:xfrm>
              <a:off x="3584" y="247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41" name="Oval 141"/>
            <p:cNvSpPr>
              <a:spLocks noChangeAspect="1" noChangeArrowheads="1"/>
            </p:cNvSpPr>
            <p:nvPr/>
          </p:nvSpPr>
          <p:spPr bwMode="auto">
            <a:xfrm>
              <a:off x="3674" y="247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42" name="Oval 142"/>
            <p:cNvSpPr>
              <a:spLocks noChangeAspect="1" noChangeArrowheads="1"/>
            </p:cNvSpPr>
            <p:nvPr/>
          </p:nvSpPr>
          <p:spPr bwMode="auto">
            <a:xfrm>
              <a:off x="3406" y="26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43" name="Oval 143"/>
            <p:cNvSpPr>
              <a:spLocks noChangeAspect="1" noChangeArrowheads="1"/>
            </p:cNvSpPr>
            <p:nvPr/>
          </p:nvSpPr>
          <p:spPr bwMode="auto">
            <a:xfrm>
              <a:off x="3402" y="289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44" name="Oval 144"/>
            <p:cNvSpPr>
              <a:spLocks noChangeAspect="1" noChangeArrowheads="1"/>
            </p:cNvSpPr>
            <p:nvPr/>
          </p:nvSpPr>
          <p:spPr bwMode="auto">
            <a:xfrm>
              <a:off x="3406" y="275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45" name="Oval 145"/>
            <p:cNvSpPr>
              <a:spLocks noChangeAspect="1" noChangeArrowheads="1"/>
            </p:cNvSpPr>
            <p:nvPr/>
          </p:nvSpPr>
          <p:spPr bwMode="auto">
            <a:xfrm>
              <a:off x="3497" y="275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46" name="Oval 146"/>
            <p:cNvSpPr>
              <a:spLocks noChangeAspect="1" noChangeArrowheads="1"/>
            </p:cNvSpPr>
            <p:nvPr/>
          </p:nvSpPr>
          <p:spPr bwMode="auto">
            <a:xfrm>
              <a:off x="3593" y="275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47" name="Oval 147"/>
            <p:cNvSpPr>
              <a:spLocks noChangeAspect="1" noChangeArrowheads="1"/>
            </p:cNvSpPr>
            <p:nvPr/>
          </p:nvSpPr>
          <p:spPr bwMode="auto">
            <a:xfrm>
              <a:off x="4354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48" name="Oval 148"/>
            <p:cNvSpPr>
              <a:spLocks noChangeAspect="1" noChangeArrowheads="1"/>
            </p:cNvSpPr>
            <p:nvPr/>
          </p:nvSpPr>
          <p:spPr bwMode="auto">
            <a:xfrm>
              <a:off x="4445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49" name="Oval 149"/>
            <p:cNvSpPr>
              <a:spLocks noChangeAspect="1" noChangeArrowheads="1"/>
            </p:cNvSpPr>
            <p:nvPr/>
          </p:nvSpPr>
          <p:spPr bwMode="auto">
            <a:xfrm>
              <a:off x="4536" y="138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50" name="Oval 150"/>
            <p:cNvSpPr>
              <a:spLocks noChangeAspect="1" noChangeArrowheads="1"/>
            </p:cNvSpPr>
            <p:nvPr/>
          </p:nvSpPr>
          <p:spPr bwMode="auto">
            <a:xfrm>
              <a:off x="4626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51" name="Oval 151"/>
            <p:cNvSpPr>
              <a:spLocks noChangeAspect="1" noChangeArrowheads="1"/>
            </p:cNvSpPr>
            <p:nvPr/>
          </p:nvSpPr>
          <p:spPr bwMode="auto">
            <a:xfrm>
              <a:off x="4717" y="138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52" name="Oval 152"/>
            <p:cNvSpPr>
              <a:spLocks noChangeAspect="1" noChangeArrowheads="1"/>
            </p:cNvSpPr>
            <p:nvPr/>
          </p:nvSpPr>
          <p:spPr bwMode="auto">
            <a:xfrm>
              <a:off x="4808" y="138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53" name="Oval 153"/>
            <p:cNvSpPr>
              <a:spLocks noChangeAspect="1" noChangeArrowheads="1"/>
            </p:cNvSpPr>
            <p:nvPr/>
          </p:nvSpPr>
          <p:spPr bwMode="auto">
            <a:xfrm>
              <a:off x="4354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54" name="Oval 154"/>
            <p:cNvSpPr>
              <a:spLocks noChangeAspect="1" noChangeArrowheads="1"/>
            </p:cNvSpPr>
            <p:nvPr/>
          </p:nvSpPr>
          <p:spPr bwMode="auto">
            <a:xfrm>
              <a:off x="4445" y="152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55" name="Oval 155"/>
            <p:cNvSpPr>
              <a:spLocks noChangeAspect="1" noChangeArrowheads="1"/>
            </p:cNvSpPr>
            <p:nvPr/>
          </p:nvSpPr>
          <p:spPr bwMode="auto">
            <a:xfrm>
              <a:off x="4536" y="152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56" name="Oval 156"/>
            <p:cNvSpPr>
              <a:spLocks noChangeAspect="1" noChangeArrowheads="1"/>
            </p:cNvSpPr>
            <p:nvPr/>
          </p:nvSpPr>
          <p:spPr bwMode="auto">
            <a:xfrm>
              <a:off x="4626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57" name="Oval 157"/>
            <p:cNvSpPr>
              <a:spLocks noChangeAspect="1" noChangeArrowheads="1"/>
            </p:cNvSpPr>
            <p:nvPr/>
          </p:nvSpPr>
          <p:spPr bwMode="auto">
            <a:xfrm>
              <a:off x="4354" y="166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58" name="Oval 158"/>
            <p:cNvSpPr>
              <a:spLocks noChangeAspect="1" noChangeArrowheads="1"/>
            </p:cNvSpPr>
            <p:nvPr/>
          </p:nvSpPr>
          <p:spPr bwMode="auto">
            <a:xfrm>
              <a:off x="4445" y="166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59" name="Oval 159"/>
            <p:cNvSpPr>
              <a:spLocks noChangeAspect="1" noChangeArrowheads="1"/>
            </p:cNvSpPr>
            <p:nvPr/>
          </p:nvSpPr>
          <p:spPr bwMode="auto">
            <a:xfrm>
              <a:off x="4536" y="166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60" name="Oval 160"/>
            <p:cNvSpPr>
              <a:spLocks noChangeAspect="1" noChangeArrowheads="1"/>
            </p:cNvSpPr>
            <p:nvPr/>
          </p:nvSpPr>
          <p:spPr bwMode="auto">
            <a:xfrm>
              <a:off x="4626" y="166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61" name="Oval 161"/>
            <p:cNvSpPr>
              <a:spLocks noChangeAspect="1" noChangeArrowheads="1"/>
            </p:cNvSpPr>
            <p:nvPr/>
          </p:nvSpPr>
          <p:spPr bwMode="auto">
            <a:xfrm>
              <a:off x="4349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62" name="Oval 162"/>
            <p:cNvSpPr>
              <a:spLocks noChangeAspect="1" noChangeArrowheads="1"/>
            </p:cNvSpPr>
            <p:nvPr/>
          </p:nvSpPr>
          <p:spPr bwMode="auto">
            <a:xfrm>
              <a:off x="4440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63" name="Oval 163"/>
            <p:cNvSpPr>
              <a:spLocks noChangeAspect="1" noChangeArrowheads="1"/>
            </p:cNvSpPr>
            <p:nvPr/>
          </p:nvSpPr>
          <p:spPr bwMode="auto">
            <a:xfrm>
              <a:off x="4536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64" name="Oval 164"/>
            <p:cNvSpPr>
              <a:spLocks noChangeAspect="1" noChangeArrowheads="1"/>
            </p:cNvSpPr>
            <p:nvPr/>
          </p:nvSpPr>
          <p:spPr bwMode="auto">
            <a:xfrm>
              <a:off x="4817" y="192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65" name="Oval 165"/>
            <p:cNvSpPr>
              <a:spLocks noChangeAspect="1" noChangeArrowheads="1"/>
            </p:cNvSpPr>
            <p:nvPr/>
          </p:nvSpPr>
          <p:spPr bwMode="auto">
            <a:xfrm>
              <a:off x="4908" y="192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66" name="Oval 166"/>
            <p:cNvSpPr>
              <a:spLocks noChangeAspect="1" noChangeArrowheads="1"/>
            </p:cNvSpPr>
            <p:nvPr/>
          </p:nvSpPr>
          <p:spPr bwMode="auto">
            <a:xfrm>
              <a:off x="4713" y="192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67" name="Oval 167"/>
            <p:cNvSpPr>
              <a:spLocks noChangeAspect="1" noChangeArrowheads="1"/>
            </p:cNvSpPr>
            <p:nvPr/>
          </p:nvSpPr>
          <p:spPr bwMode="auto">
            <a:xfrm>
              <a:off x="4350" y="192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68" name="Oval 168"/>
            <p:cNvSpPr>
              <a:spLocks noChangeAspect="1" noChangeArrowheads="1"/>
            </p:cNvSpPr>
            <p:nvPr/>
          </p:nvSpPr>
          <p:spPr bwMode="auto">
            <a:xfrm>
              <a:off x="4441" y="192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69" name="Oval 169"/>
            <p:cNvSpPr>
              <a:spLocks noChangeAspect="1" noChangeArrowheads="1"/>
            </p:cNvSpPr>
            <p:nvPr/>
          </p:nvSpPr>
          <p:spPr bwMode="auto">
            <a:xfrm>
              <a:off x="4532" y="192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70" name="Oval 170"/>
            <p:cNvSpPr>
              <a:spLocks noChangeAspect="1" noChangeArrowheads="1"/>
            </p:cNvSpPr>
            <p:nvPr/>
          </p:nvSpPr>
          <p:spPr bwMode="auto">
            <a:xfrm>
              <a:off x="4622" y="192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71" name="Oval 171"/>
            <p:cNvSpPr>
              <a:spLocks noChangeAspect="1" noChangeArrowheads="1"/>
            </p:cNvSpPr>
            <p:nvPr/>
          </p:nvSpPr>
          <p:spPr bwMode="auto">
            <a:xfrm>
              <a:off x="4354" y="207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72" name="Oval 172"/>
            <p:cNvSpPr>
              <a:spLocks noChangeAspect="1" noChangeArrowheads="1"/>
            </p:cNvSpPr>
            <p:nvPr/>
          </p:nvSpPr>
          <p:spPr bwMode="auto">
            <a:xfrm>
              <a:off x="4445" y="207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73" name="Oval 173"/>
            <p:cNvSpPr>
              <a:spLocks noChangeAspect="1" noChangeArrowheads="1"/>
            </p:cNvSpPr>
            <p:nvPr/>
          </p:nvSpPr>
          <p:spPr bwMode="auto">
            <a:xfrm>
              <a:off x="4536" y="207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74" name="Oval 174"/>
            <p:cNvSpPr>
              <a:spLocks noChangeAspect="1" noChangeArrowheads="1"/>
            </p:cNvSpPr>
            <p:nvPr/>
          </p:nvSpPr>
          <p:spPr bwMode="auto">
            <a:xfrm>
              <a:off x="4626" y="207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75" name="Oval 175"/>
            <p:cNvSpPr>
              <a:spLocks noChangeAspect="1" noChangeArrowheads="1"/>
            </p:cNvSpPr>
            <p:nvPr/>
          </p:nvSpPr>
          <p:spPr bwMode="auto">
            <a:xfrm>
              <a:off x="4717" y="220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76" name="Oval 176"/>
            <p:cNvSpPr>
              <a:spLocks noChangeAspect="1" noChangeArrowheads="1"/>
            </p:cNvSpPr>
            <p:nvPr/>
          </p:nvSpPr>
          <p:spPr bwMode="auto">
            <a:xfrm>
              <a:off x="4354" y="220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77" name="Oval 177"/>
            <p:cNvSpPr>
              <a:spLocks noChangeAspect="1" noChangeArrowheads="1"/>
            </p:cNvSpPr>
            <p:nvPr/>
          </p:nvSpPr>
          <p:spPr bwMode="auto">
            <a:xfrm>
              <a:off x="4445" y="220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78" name="Oval 178"/>
            <p:cNvSpPr>
              <a:spLocks noChangeAspect="1" noChangeArrowheads="1"/>
            </p:cNvSpPr>
            <p:nvPr/>
          </p:nvSpPr>
          <p:spPr bwMode="auto">
            <a:xfrm>
              <a:off x="4536" y="220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79" name="Oval 179"/>
            <p:cNvSpPr>
              <a:spLocks noChangeAspect="1" noChangeArrowheads="1"/>
            </p:cNvSpPr>
            <p:nvPr/>
          </p:nvSpPr>
          <p:spPr bwMode="auto">
            <a:xfrm>
              <a:off x="4626" y="220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80" name="Oval 180"/>
            <p:cNvSpPr>
              <a:spLocks noChangeAspect="1" noChangeArrowheads="1"/>
            </p:cNvSpPr>
            <p:nvPr/>
          </p:nvSpPr>
          <p:spPr bwMode="auto">
            <a:xfrm>
              <a:off x="4359" y="234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81" name="Oval 181"/>
            <p:cNvSpPr>
              <a:spLocks noChangeAspect="1" noChangeArrowheads="1"/>
            </p:cNvSpPr>
            <p:nvPr/>
          </p:nvSpPr>
          <p:spPr bwMode="auto">
            <a:xfrm>
              <a:off x="4450" y="234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82" name="Oval 182"/>
            <p:cNvSpPr>
              <a:spLocks noChangeAspect="1" noChangeArrowheads="1"/>
            </p:cNvSpPr>
            <p:nvPr/>
          </p:nvSpPr>
          <p:spPr bwMode="auto">
            <a:xfrm>
              <a:off x="4546" y="234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83" name="Oval 183"/>
            <p:cNvSpPr>
              <a:spLocks noChangeAspect="1" noChangeArrowheads="1"/>
            </p:cNvSpPr>
            <p:nvPr/>
          </p:nvSpPr>
          <p:spPr bwMode="auto">
            <a:xfrm>
              <a:off x="4363" y="247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84" name="Oval 184"/>
            <p:cNvSpPr>
              <a:spLocks noChangeAspect="1" noChangeArrowheads="1"/>
            </p:cNvSpPr>
            <p:nvPr/>
          </p:nvSpPr>
          <p:spPr bwMode="auto">
            <a:xfrm>
              <a:off x="4454" y="247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85" name="Oval 185"/>
            <p:cNvSpPr>
              <a:spLocks noChangeAspect="1" noChangeArrowheads="1"/>
            </p:cNvSpPr>
            <p:nvPr/>
          </p:nvSpPr>
          <p:spPr bwMode="auto">
            <a:xfrm>
              <a:off x="4359" y="260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86" name="Oval 186"/>
            <p:cNvSpPr>
              <a:spLocks noChangeAspect="1" noChangeArrowheads="1"/>
            </p:cNvSpPr>
            <p:nvPr/>
          </p:nvSpPr>
          <p:spPr bwMode="auto">
            <a:xfrm>
              <a:off x="4450" y="260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87" name="Oval 187"/>
            <p:cNvSpPr>
              <a:spLocks noChangeAspect="1" noChangeArrowheads="1"/>
            </p:cNvSpPr>
            <p:nvPr/>
          </p:nvSpPr>
          <p:spPr bwMode="auto">
            <a:xfrm>
              <a:off x="4541" y="260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88" name="Oval 188"/>
            <p:cNvSpPr>
              <a:spLocks noChangeAspect="1" noChangeArrowheads="1"/>
            </p:cNvSpPr>
            <p:nvPr/>
          </p:nvSpPr>
          <p:spPr bwMode="auto">
            <a:xfrm>
              <a:off x="4631" y="260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89" name="Oval 189"/>
            <p:cNvSpPr>
              <a:spLocks noChangeAspect="1" noChangeArrowheads="1"/>
            </p:cNvSpPr>
            <p:nvPr/>
          </p:nvSpPr>
          <p:spPr bwMode="auto">
            <a:xfrm>
              <a:off x="4359" y="275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90" name="Oval 190"/>
            <p:cNvSpPr>
              <a:spLocks noChangeAspect="1" noChangeArrowheads="1"/>
            </p:cNvSpPr>
            <p:nvPr/>
          </p:nvSpPr>
          <p:spPr bwMode="auto">
            <a:xfrm>
              <a:off x="4354" y="302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91" name="Oval 191"/>
            <p:cNvSpPr>
              <a:spLocks noChangeAspect="1" noChangeArrowheads="1"/>
            </p:cNvSpPr>
            <p:nvPr/>
          </p:nvSpPr>
          <p:spPr bwMode="auto">
            <a:xfrm>
              <a:off x="544" y="220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92" name="Oval 192"/>
            <p:cNvSpPr>
              <a:spLocks noChangeAspect="1" noChangeArrowheads="1"/>
            </p:cNvSpPr>
            <p:nvPr/>
          </p:nvSpPr>
          <p:spPr bwMode="auto">
            <a:xfrm>
              <a:off x="540" y="234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93" name="Oval 193"/>
            <p:cNvSpPr>
              <a:spLocks noChangeAspect="1" noChangeArrowheads="1"/>
            </p:cNvSpPr>
            <p:nvPr/>
          </p:nvSpPr>
          <p:spPr bwMode="auto">
            <a:xfrm>
              <a:off x="544" y="248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94" name="Oval 194"/>
            <p:cNvSpPr>
              <a:spLocks noChangeAspect="1" noChangeArrowheads="1"/>
            </p:cNvSpPr>
            <p:nvPr/>
          </p:nvSpPr>
          <p:spPr bwMode="auto">
            <a:xfrm>
              <a:off x="549" y="27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95" name="Oval 195"/>
            <p:cNvSpPr>
              <a:spLocks noChangeAspect="1" noChangeArrowheads="1"/>
            </p:cNvSpPr>
            <p:nvPr/>
          </p:nvSpPr>
          <p:spPr bwMode="auto">
            <a:xfrm>
              <a:off x="640" y="275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96" name="Oval 196"/>
            <p:cNvSpPr>
              <a:spLocks noChangeAspect="1" noChangeArrowheads="1"/>
            </p:cNvSpPr>
            <p:nvPr/>
          </p:nvSpPr>
          <p:spPr bwMode="auto">
            <a:xfrm>
              <a:off x="549" y="289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97" name="Oval 197"/>
            <p:cNvSpPr>
              <a:spLocks noChangeAspect="1" noChangeArrowheads="1"/>
            </p:cNvSpPr>
            <p:nvPr/>
          </p:nvSpPr>
          <p:spPr bwMode="auto">
            <a:xfrm>
              <a:off x="640" y="289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98" name="Oval 198"/>
            <p:cNvSpPr>
              <a:spLocks noChangeAspect="1" noChangeArrowheads="1"/>
            </p:cNvSpPr>
            <p:nvPr/>
          </p:nvSpPr>
          <p:spPr bwMode="auto">
            <a:xfrm>
              <a:off x="736" y="289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399" name="Oval 199"/>
            <p:cNvSpPr>
              <a:spLocks noChangeAspect="1" noChangeArrowheads="1"/>
            </p:cNvSpPr>
            <p:nvPr/>
          </p:nvSpPr>
          <p:spPr bwMode="auto">
            <a:xfrm>
              <a:off x="549" y="26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00" name="Oval 200"/>
            <p:cNvSpPr>
              <a:spLocks noChangeAspect="1" noChangeArrowheads="1"/>
            </p:cNvSpPr>
            <p:nvPr/>
          </p:nvSpPr>
          <p:spPr bwMode="auto">
            <a:xfrm>
              <a:off x="640" y="260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01" name="Oval 201"/>
            <p:cNvSpPr>
              <a:spLocks noChangeAspect="1" noChangeArrowheads="1"/>
            </p:cNvSpPr>
            <p:nvPr/>
          </p:nvSpPr>
          <p:spPr bwMode="auto">
            <a:xfrm>
              <a:off x="544" y="302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02" name="Oval 202"/>
            <p:cNvSpPr>
              <a:spLocks noChangeAspect="1" noChangeArrowheads="1"/>
            </p:cNvSpPr>
            <p:nvPr/>
          </p:nvSpPr>
          <p:spPr bwMode="auto">
            <a:xfrm>
              <a:off x="635" y="302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03" name="Oval 203"/>
            <p:cNvSpPr>
              <a:spLocks noChangeAspect="1" noChangeArrowheads="1"/>
            </p:cNvSpPr>
            <p:nvPr/>
          </p:nvSpPr>
          <p:spPr bwMode="auto">
            <a:xfrm>
              <a:off x="726" y="302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04" name="Oval 204"/>
            <p:cNvSpPr>
              <a:spLocks noChangeAspect="1" noChangeArrowheads="1"/>
            </p:cNvSpPr>
            <p:nvPr/>
          </p:nvSpPr>
          <p:spPr bwMode="auto">
            <a:xfrm>
              <a:off x="816" y="302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05" name="Oval 205"/>
            <p:cNvSpPr>
              <a:spLocks noChangeAspect="1" noChangeArrowheads="1"/>
            </p:cNvSpPr>
            <p:nvPr/>
          </p:nvSpPr>
          <p:spPr bwMode="auto">
            <a:xfrm>
              <a:off x="907" y="302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06" name="Oval 206"/>
            <p:cNvSpPr>
              <a:spLocks noChangeAspect="1" noChangeArrowheads="1"/>
            </p:cNvSpPr>
            <p:nvPr/>
          </p:nvSpPr>
          <p:spPr bwMode="auto">
            <a:xfrm>
              <a:off x="998" y="302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07" name="Oval 207"/>
            <p:cNvSpPr>
              <a:spLocks noChangeAspect="1" noChangeArrowheads="1"/>
            </p:cNvSpPr>
            <p:nvPr/>
          </p:nvSpPr>
          <p:spPr bwMode="auto">
            <a:xfrm>
              <a:off x="535" y="316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08" name="Oval 208"/>
            <p:cNvSpPr>
              <a:spLocks noChangeAspect="1" noChangeArrowheads="1"/>
            </p:cNvSpPr>
            <p:nvPr/>
          </p:nvSpPr>
          <p:spPr bwMode="auto">
            <a:xfrm>
              <a:off x="626" y="316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09" name="Oval 209"/>
            <p:cNvSpPr>
              <a:spLocks noChangeAspect="1" noChangeArrowheads="1"/>
            </p:cNvSpPr>
            <p:nvPr/>
          </p:nvSpPr>
          <p:spPr bwMode="auto">
            <a:xfrm>
              <a:off x="539" y="330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10" name="Oval 210"/>
            <p:cNvSpPr>
              <a:spLocks noChangeAspect="1" noChangeArrowheads="1"/>
            </p:cNvSpPr>
            <p:nvPr/>
          </p:nvSpPr>
          <p:spPr bwMode="auto">
            <a:xfrm>
              <a:off x="630" y="330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11" name="Oval 211"/>
            <p:cNvSpPr>
              <a:spLocks noChangeAspect="1" noChangeArrowheads="1"/>
            </p:cNvSpPr>
            <p:nvPr/>
          </p:nvSpPr>
          <p:spPr bwMode="auto">
            <a:xfrm>
              <a:off x="721" y="330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12" name="Oval 212"/>
            <p:cNvSpPr>
              <a:spLocks noChangeAspect="1" noChangeArrowheads="1"/>
            </p:cNvSpPr>
            <p:nvPr/>
          </p:nvSpPr>
          <p:spPr bwMode="auto">
            <a:xfrm>
              <a:off x="811" y="330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13" name="Oval 213"/>
            <p:cNvSpPr>
              <a:spLocks noChangeAspect="1" noChangeArrowheads="1"/>
            </p:cNvSpPr>
            <p:nvPr/>
          </p:nvSpPr>
          <p:spPr bwMode="auto">
            <a:xfrm>
              <a:off x="902" y="343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14" name="Oval 214"/>
            <p:cNvSpPr>
              <a:spLocks noChangeAspect="1" noChangeArrowheads="1"/>
            </p:cNvSpPr>
            <p:nvPr/>
          </p:nvSpPr>
          <p:spPr bwMode="auto">
            <a:xfrm>
              <a:off x="539" y="343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15" name="Oval 215"/>
            <p:cNvSpPr>
              <a:spLocks noChangeAspect="1" noChangeArrowheads="1"/>
            </p:cNvSpPr>
            <p:nvPr/>
          </p:nvSpPr>
          <p:spPr bwMode="auto">
            <a:xfrm>
              <a:off x="630" y="343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16" name="Oval 216"/>
            <p:cNvSpPr>
              <a:spLocks noChangeAspect="1" noChangeArrowheads="1"/>
            </p:cNvSpPr>
            <p:nvPr/>
          </p:nvSpPr>
          <p:spPr bwMode="auto">
            <a:xfrm>
              <a:off x="721" y="343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17" name="Oval 217"/>
            <p:cNvSpPr>
              <a:spLocks noChangeAspect="1" noChangeArrowheads="1"/>
            </p:cNvSpPr>
            <p:nvPr/>
          </p:nvSpPr>
          <p:spPr bwMode="auto">
            <a:xfrm>
              <a:off x="811" y="343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18" name="Oval 218"/>
            <p:cNvSpPr>
              <a:spLocks noChangeAspect="1" noChangeArrowheads="1"/>
            </p:cNvSpPr>
            <p:nvPr/>
          </p:nvSpPr>
          <p:spPr bwMode="auto">
            <a:xfrm>
              <a:off x="1500" y="234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19" name="Oval 219"/>
            <p:cNvSpPr>
              <a:spLocks noChangeAspect="1" noChangeArrowheads="1"/>
            </p:cNvSpPr>
            <p:nvPr/>
          </p:nvSpPr>
          <p:spPr bwMode="auto">
            <a:xfrm>
              <a:off x="1591" y="234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20" name="Oval 220"/>
            <p:cNvSpPr>
              <a:spLocks noChangeAspect="1" noChangeArrowheads="1"/>
            </p:cNvSpPr>
            <p:nvPr/>
          </p:nvSpPr>
          <p:spPr bwMode="auto">
            <a:xfrm>
              <a:off x="1500" y="247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21" name="Oval 221"/>
            <p:cNvSpPr>
              <a:spLocks noChangeAspect="1" noChangeArrowheads="1"/>
            </p:cNvSpPr>
            <p:nvPr/>
          </p:nvSpPr>
          <p:spPr bwMode="auto">
            <a:xfrm>
              <a:off x="1591" y="247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22" name="Oval 222"/>
            <p:cNvSpPr>
              <a:spLocks noChangeAspect="1" noChangeArrowheads="1"/>
            </p:cNvSpPr>
            <p:nvPr/>
          </p:nvSpPr>
          <p:spPr bwMode="auto">
            <a:xfrm>
              <a:off x="1687" y="247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23" name="Oval 223"/>
            <p:cNvSpPr>
              <a:spLocks noChangeAspect="1" noChangeArrowheads="1"/>
            </p:cNvSpPr>
            <p:nvPr/>
          </p:nvSpPr>
          <p:spPr bwMode="auto">
            <a:xfrm>
              <a:off x="1500" y="261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24" name="Oval 224"/>
            <p:cNvSpPr>
              <a:spLocks noChangeAspect="1" noChangeArrowheads="1"/>
            </p:cNvSpPr>
            <p:nvPr/>
          </p:nvSpPr>
          <p:spPr bwMode="auto">
            <a:xfrm>
              <a:off x="1591" y="261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25" name="Oval 225"/>
            <p:cNvSpPr>
              <a:spLocks noChangeAspect="1" noChangeArrowheads="1"/>
            </p:cNvSpPr>
            <p:nvPr/>
          </p:nvSpPr>
          <p:spPr bwMode="auto">
            <a:xfrm>
              <a:off x="1687" y="261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26" name="Oval 226"/>
            <p:cNvSpPr>
              <a:spLocks noChangeAspect="1" noChangeArrowheads="1"/>
            </p:cNvSpPr>
            <p:nvPr/>
          </p:nvSpPr>
          <p:spPr bwMode="auto">
            <a:xfrm>
              <a:off x="1492" y="275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27" name="Oval 227"/>
            <p:cNvSpPr>
              <a:spLocks noChangeAspect="1" noChangeArrowheads="1"/>
            </p:cNvSpPr>
            <p:nvPr/>
          </p:nvSpPr>
          <p:spPr bwMode="auto">
            <a:xfrm>
              <a:off x="1583" y="275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28" name="Oval 228"/>
            <p:cNvSpPr>
              <a:spLocks noChangeAspect="1" noChangeArrowheads="1"/>
            </p:cNvSpPr>
            <p:nvPr/>
          </p:nvSpPr>
          <p:spPr bwMode="auto">
            <a:xfrm>
              <a:off x="1679" y="275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29" name="Oval 229"/>
            <p:cNvSpPr>
              <a:spLocks noChangeAspect="1" noChangeArrowheads="1"/>
            </p:cNvSpPr>
            <p:nvPr/>
          </p:nvSpPr>
          <p:spPr bwMode="auto">
            <a:xfrm>
              <a:off x="1496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30" name="Oval 230"/>
            <p:cNvSpPr>
              <a:spLocks noChangeAspect="1" noChangeArrowheads="1"/>
            </p:cNvSpPr>
            <p:nvPr/>
          </p:nvSpPr>
          <p:spPr bwMode="auto">
            <a:xfrm>
              <a:off x="1587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31" name="Oval 231"/>
            <p:cNvSpPr>
              <a:spLocks noChangeAspect="1" noChangeArrowheads="1"/>
            </p:cNvSpPr>
            <p:nvPr/>
          </p:nvSpPr>
          <p:spPr bwMode="auto">
            <a:xfrm>
              <a:off x="1678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32" name="Oval 232"/>
            <p:cNvSpPr>
              <a:spLocks noChangeAspect="1" noChangeArrowheads="1"/>
            </p:cNvSpPr>
            <p:nvPr/>
          </p:nvSpPr>
          <p:spPr bwMode="auto">
            <a:xfrm>
              <a:off x="1768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33" name="Oval 233"/>
            <p:cNvSpPr>
              <a:spLocks noChangeAspect="1" noChangeArrowheads="1"/>
            </p:cNvSpPr>
            <p:nvPr/>
          </p:nvSpPr>
          <p:spPr bwMode="auto">
            <a:xfrm>
              <a:off x="1859" y="288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34" name="Oval 234"/>
            <p:cNvSpPr>
              <a:spLocks noChangeAspect="1" noChangeArrowheads="1"/>
            </p:cNvSpPr>
            <p:nvPr/>
          </p:nvSpPr>
          <p:spPr bwMode="auto">
            <a:xfrm>
              <a:off x="1950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35" name="Oval 235"/>
            <p:cNvSpPr>
              <a:spLocks noChangeAspect="1" noChangeArrowheads="1"/>
            </p:cNvSpPr>
            <p:nvPr/>
          </p:nvSpPr>
          <p:spPr bwMode="auto">
            <a:xfrm>
              <a:off x="1491" y="301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36" name="Oval 236"/>
            <p:cNvSpPr>
              <a:spLocks noChangeAspect="1" noChangeArrowheads="1"/>
            </p:cNvSpPr>
            <p:nvPr/>
          </p:nvSpPr>
          <p:spPr bwMode="auto">
            <a:xfrm>
              <a:off x="1582" y="301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37" name="Oval 237"/>
            <p:cNvSpPr>
              <a:spLocks noChangeAspect="1" noChangeArrowheads="1"/>
            </p:cNvSpPr>
            <p:nvPr/>
          </p:nvSpPr>
          <p:spPr bwMode="auto">
            <a:xfrm>
              <a:off x="1678" y="301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38" name="Oval 238"/>
            <p:cNvSpPr>
              <a:spLocks noChangeAspect="1" noChangeArrowheads="1"/>
            </p:cNvSpPr>
            <p:nvPr/>
          </p:nvSpPr>
          <p:spPr bwMode="auto">
            <a:xfrm>
              <a:off x="1959" y="315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39" name="Oval 239"/>
            <p:cNvSpPr>
              <a:spLocks noChangeAspect="1" noChangeArrowheads="1"/>
            </p:cNvSpPr>
            <p:nvPr/>
          </p:nvSpPr>
          <p:spPr bwMode="auto">
            <a:xfrm>
              <a:off x="2050" y="315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40" name="Oval 240"/>
            <p:cNvSpPr>
              <a:spLocks noChangeAspect="1" noChangeArrowheads="1"/>
            </p:cNvSpPr>
            <p:nvPr/>
          </p:nvSpPr>
          <p:spPr bwMode="auto">
            <a:xfrm>
              <a:off x="1855" y="315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41" name="Oval 241"/>
            <p:cNvSpPr>
              <a:spLocks noChangeAspect="1" noChangeArrowheads="1"/>
            </p:cNvSpPr>
            <p:nvPr/>
          </p:nvSpPr>
          <p:spPr bwMode="auto">
            <a:xfrm>
              <a:off x="1492" y="315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42" name="Oval 242"/>
            <p:cNvSpPr>
              <a:spLocks noChangeAspect="1" noChangeArrowheads="1"/>
            </p:cNvSpPr>
            <p:nvPr/>
          </p:nvSpPr>
          <p:spPr bwMode="auto">
            <a:xfrm>
              <a:off x="1583" y="315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43" name="Oval 243"/>
            <p:cNvSpPr>
              <a:spLocks noChangeAspect="1" noChangeArrowheads="1"/>
            </p:cNvSpPr>
            <p:nvPr/>
          </p:nvSpPr>
          <p:spPr bwMode="auto">
            <a:xfrm>
              <a:off x="1674" y="315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44" name="Oval 244"/>
            <p:cNvSpPr>
              <a:spLocks noChangeAspect="1" noChangeArrowheads="1"/>
            </p:cNvSpPr>
            <p:nvPr/>
          </p:nvSpPr>
          <p:spPr bwMode="auto">
            <a:xfrm>
              <a:off x="1764" y="315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45" name="Oval 245"/>
            <p:cNvSpPr>
              <a:spLocks noChangeAspect="1" noChangeArrowheads="1"/>
            </p:cNvSpPr>
            <p:nvPr/>
          </p:nvSpPr>
          <p:spPr bwMode="auto">
            <a:xfrm>
              <a:off x="1959" y="329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46" name="Oval 246"/>
            <p:cNvSpPr>
              <a:spLocks noChangeAspect="1" noChangeArrowheads="1"/>
            </p:cNvSpPr>
            <p:nvPr/>
          </p:nvSpPr>
          <p:spPr bwMode="auto">
            <a:xfrm>
              <a:off x="2050" y="329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47" name="Oval 247"/>
            <p:cNvSpPr>
              <a:spLocks noChangeAspect="1" noChangeArrowheads="1"/>
            </p:cNvSpPr>
            <p:nvPr/>
          </p:nvSpPr>
          <p:spPr bwMode="auto">
            <a:xfrm>
              <a:off x="1855" y="329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48" name="Oval 248"/>
            <p:cNvSpPr>
              <a:spLocks noChangeAspect="1" noChangeArrowheads="1"/>
            </p:cNvSpPr>
            <p:nvPr/>
          </p:nvSpPr>
          <p:spPr bwMode="auto">
            <a:xfrm>
              <a:off x="1492" y="329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49" name="Oval 249"/>
            <p:cNvSpPr>
              <a:spLocks noChangeAspect="1" noChangeArrowheads="1"/>
            </p:cNvSpPr>
            <p:nvPr/>
          </p:nvSpPr>
          <p:spPr bwMode="auto">
            <a:xfrm>
              <a:off x="1583" y="329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50" name="Oval 250"/>
            <p:cNvSpPr>
              <a:spLocks noChangeAspect="1" noChangeArrowheads="1"/>
            </p:cNvSpPr>
            <p:nvPr/>
          </p:nvSpPr>
          <p:spPr bwMode="auto">
            <a:xfrm>
              <a:off x="1674" y="329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51" name="Oval 251"/>
            <p:cNvSpPr>
              <a:spLocks noChangeAspect="1" noChangeArrowheads="1"/>
            </p:cNvSpPr>
            <p:nvPr/>
          </p:nvSpPr>
          <p:spPr bwMode="auto">
            <a:xfrm>
              <a:off x="1764" y="329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52" name="Oval 252"/>
            <p:cNvSpPr>
              <a:spLocks noChangeAspect="1" noChangeArrowheads="1"/>
            </p:cNvSpPr>
            <p:nvPr/>
          </p:nvSpPr>
          <p:spPr bwMode="auto">
            <a:xfrm>
              <a:off x="1964" y="343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53" name="Oval 253"/>
            <p:cNvSpPr>
              <a:spLocks noChangeAspect="1" noChangeArrowheads="1"/>
            </p:cNvSpPr>
            <p:nvPr/>
          </p:nvSpPr>
          <p:spPr bwMode="auto">
            <a:xfrm>
              <a:off x="2055" y="343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54" name="Oval 254"/>
            <p:cNvSpPr>
              <a:spLocks noChangeAspect="1" noChangeArrowheads="1"/>
            </p:cNvSpPr>
            <p:nvPr/>
          </p:nvSpPr>
          <p:spPr bwMode="auto">
            <a:xfrm>
              <a:off x="1860" y="343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55" name="Oval 255"/>
            <p:cNvSpPr>
              <a:spLocks noChangeAspect="1" noChangeArrowheads="1"/>
            </p:cNvSpPr>
            <p:nvPr/>
          </p:nvSpPr>
          <p:spPr bwMode="auto">
            <a:xfrm>
              <a:off x="1497" y="343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56" name="Oval 256"/>
            <p:cNvSpPr>
              <a:spLocks noChangeAspect="1" noChangeArrowheads="1"/>
            </p:cNvSpPr>
            <p:nvPr/>
          </p:nvSpPr>
          <p:spPr bwMode="auto">
            <a:xfrm>
              <a:off x="1588" y="343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57" name="Oval 257"/>
            <p:cNvSpPr>
              <a:spLocks noChangeAspect="1" noChangeArrowheads="1"/>
            </p:cNvSpPr>
            <p:nvPr/>
          </p:nvSpPr>
          <p:spPr bwMode="auto">
            <a:xfrm>
              <a:off x="1679" y="343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7458" name="Oval 258"/>
            <p:cNvSpPr>
              <a:spLocks noChangeAspect="1" noChangeArrowheads="1"/>
            </p:cNvSpPr>
            <p:nvPr/>
          </p:nvSpPr>
          <p:spPr bwMode="auto">
            <a:xfrm>
              <a:off x="1769" y="343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grpSp>
          <p:nvGrpSpPr>
            <p:cNvPr id="947459" name="Group 259"/>
            <p:cNvGrpSpPr>
              <a:grpSpLocks/>
            </p:cNvGrpSpPr>
            <p:nvPr/>
          </p:nvGrpSpPr>
          <p:grpSpPr bwMode="auto">
            <a:xfrm>
              <a:off x="243" y="1117"/>
              <a:ext cx="5041" cy="2404"/>
              <a:chOff x="243" y="1117"/>
              <a:chExt cx="5041" cy="2404"/>
            </a:xfrm>
          </p:grpSpPr>
          <p:grpSp>
            <p:nvGrpSpPr>
              <p:cNvPr id="947460" name="Group 260"/>
              <p:cNvGrpSpPr>
                <a:grpSpLocks/>
              </p:cNvGrpSpPr>
              <p:nvPr/>
            </p:nvGrpSpPr>
            <p:grpSpPr bwMode="auto">
              <a:xfrm>
                <a:off x="521" y="1162"/>
                <a:ext cx="4763" cy="2359"/>
                <a:chOff x="521" y="1162"/>
                <a:chExt cx="4763" cy="2359"/>
              </a:xfrm>
            </p:grpSpPr>
            <p:grpSp>
              <p:nvGrpSpPr>
                <p:cNvPr id="947461" name="Group 261"/>
                <p:cNvGrpSpPr>
                  <a:grpSpLocks/>
                </p:cNvGrpSpPr>
                <p:nvPr/>
              </p:nvGrpSpPr>
              <p:grpSpPr bwMode="auto">
                <a:xfrm>
                  <a:off x="521" y="1480"/>
                  <a:ext cx="4763" cy="2041"/>
                  <a:chOff x="521" y="1480"/>
                  <a:chExt cx="4718" cy="2041"/>
                </a:xfrm>
              </p:grpSpPr>
              <p:sp>
                <p:nvSpPr>
                  <p:cNvPr id="947462" name="Line 262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480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7463" name="Line 263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616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7464" name="Line 264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752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7465" name="Line 265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888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7466" name="Line 266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024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7467" name="Line 267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160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7468" name="Line 268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297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7469" name="Line 269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433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7470" name="Line 270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569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7471" name="Line 271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705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7472" name="Line 272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841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7473" name="Line 273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977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7474" name="Line 274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3113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7475" name="Line 275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3249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7476" name="Line 276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3385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7477" name="Line 277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3521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947478" name="Group 278"/>
                <p:cNvGrpSpPr>
                  <a:grpSpLocks/>
                </p:cNvGrpSpPr>
                <p:nvPr/>
              </p:nvGrpSpPr>
              <p:grpSpPr bwMode="auto">
                <a:xfrm>
                  <a:off x="521" y="1162"/>
                  <a:ext cx="4763" cy="2359"/>
                  <a:chOff x="521" y="1162"/>
                  <a:chExt cx="4763" cy="2359"/>
                </a:xfrm>
              </p:grpSpPr>
              <p:sp>
                <p:nvSpPr>
                  <p:cNvPr id="947479" name="Line 279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7480" name="Line 280"/>
                  <p:cNvSpPr>
                    <a:spLocks noChangeShapeType="1"/>
                  </p:cNvSpPr>
                  <p:nvPr/>
                </p:nvSpPr>
                <p:spPr bwMode="auto">
                  <a:xfrm>
                    <a:off x="5284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7481" name="Line 281"/>
                  <p:cNvSpPr>
                    <a:spLocks noChangeShapeType="1"/>
                  </p:cNvSpPr>
                  <p:nvPr/>
                </p:nvSpPr>
                <p:spPr bwMode="auto">
                  <a:xfrm>
                    <a:off x="1474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7482" name="Line 282"/>
                  <p:cNvSpPr>
                    <a:spLocks noChangeShapeType="1"/>
                  </p:cNvSpPr>
                  <p:nvPr/>
                </p:nvSpPr>
                <p:spPr bwMode="auto">
                  <a:xfrm>
                    <a:off x="2426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7483" name="Line 283"/>
                  <p:cNvSpPr>
                    <a:spLocks noChangeShapeType="1"/>
                  </p:cNvSpPr>
                  <p:nvPr/>
                </p:nvSpPr>
                <p:spPr bwMode="auto">
                  <a:xfrm>
                    <a:off x="4332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7484" name="Line 284"/>
                  <p:cNvSpPr>
                    <a:spLocks noChangeShapeType="1"/>
                  </p:cNvSpPr>
                  <p:nvPr/>
                </p:nvSpPr>
                <p:spPr bwMode="auto">
                  <a:xfrm>
                    <a:off x="3379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947485" name="Group 285"/>
              <p:cNvGrpSpPr>
                <a:grpSpLocks/>
              </p:cNvGrpSpPr>
              <p:nvPr/>
            </p:nvGrpSpPr>
            <p:grpSpPr bwMode="auto">
              <a:xfrm>
                <a:off x="243" y="1117"/>
                <a:ext cx="4798" cy="1474"/>
                <a:chOff x="243" y="1117"/>
                <a:chExt cx="4798" cy="1474"/>
              </a:xfrm>
            </p:grpSpPr>
            <p:sp>
              <p:nvSpPr>
                <p:cNvPr id="947486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243" y="1356"/>
                  <a:ext cx="233" cy="7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zh-CN" sz="2000" b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documents</a:t>
                  </a:r>
                </a:p>
              </p:txBody>
            </p:sp>
            <p:sp>
              <p:nvSpPr>
                <p:cNvPr id="947487" name="Text Box 617"/>
                <p:cNvSpPr txBox="1">
                  <a:spLocks noChangeArrowheads="1"/>
                </p:cNvSpPr>
                <p:nvPr/>
              </p:nvSpPr>
              <p:spPr bwMode="auto">
                <a:xfrm>
                  <a:off x="703" y="1117"/>
                  <a:ext cx="528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River</a:t>
                  </a:r>
                </a:p>
              </p:txBody>
            </p:sp>
            <p:sp>
              <p:nvSpPr>
                <p:cNvPr id="947488" name="Text Box 618"/>
                <p:cNvSpPr txBox="1">
                  <a:spLocks noChangeArrowheads="1"/>
                </p:cNvSpPr>
                <p:nvPr/>
              </p:nvSpPr>
              <p:spPr bwMode="auto">
                <a:xfrm>
                  <a:off x="4513" y="1117"/>
                  <a:ext cx="528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Loan</a:t>
                  </a:r>
                </a:p>
              </p:txBody>
            </p:sp>
            <p:sp>
              <p:nvSpPr>
                <p:cNvPr id="947489" name="Text Box 619"/>
                <p:cNvSpPr txBox="1">
                  <a:spLocks noChangeArrowheads="1"/>
                </p:cNvSpPr>
                <p:nvPr/>
              </p:nvSpPr>
              <p:spPr bwMode="auto">
                <a:xfrm>
                  <a:off x="3470" y="1117"/>
                  <a:ext cx="672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Money</a:t>
                  </a:r>
                </a:p>
              </p:txBody>
            </p:sp>
            <p:sp>
              <p:nvSpPr>
                <p:cNvPr id="947490" name="Text Box 620"/>
                <p:cNvSpPr txBox="1">
                  <a:spLocks noChangeArrowheads="1"/>
                </p:cNvSpPr>
                <p:nvPr/>
              </p:nvSpPr>
              <p:spPr bwMode="auto">
                <a:xfrm>
                  <a:off x="2608" y="1117"/>
                  <a:ext cx="528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Bank</a:t>
                  </a:r>
                </a:p>
              </p:txBody>
            </p:sp>
            <p:sp>
              <p:nvSpPr>
                <p:cNvPr id="947491" name="Text Box 621"/>
                <p:cNvSpPr txBox="1">
                  <a:spLocks noChangeArrowheads="1"/>
                </p:cNvSpPr>
                <p:nvPr/>
              </p:nvSpPr>
              <p:spPr bwMode="auto">
                <a:xfrm>
                  <a:off x="1519" y="1117"/>
                  <a:ext cx="81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Stream</a:t>
                  </a:r>
                </a:p>
              </p:txBody>
            </p:sp>
            <p:sp>
              <p:nvSpPr>
                <p:cNvPr id="947492" name="Line 5"/>
                <p:cNvSpPr>
                  <a:spLocks noChangeShapeType="1"/>
                </p:cNvSpPr>
                <p:nvPr/>
              </p:nvSpPr>
              <p:spPr bwMode="auto">
                <a:xfrm>
                  <a:off x="295" y="2225"/>
                  <a:ext cx="0" cy="36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947493" name="Oval 293"/>
            <p:cNvSpPr>
              <a:spLocks noChangeAspect="1" noChangeArrowheads="1"/>
            </p:cNvSpPr>
            <p:nvPr/>
          </p:nvSpPr>
          <p:spPr bwMode="auto">
            <a:xfrm>
              <a:off x="2145" y="315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</p:grpSp>
      <p:sp>
        <p:nvSpPr>
          <p:cNvPr id="947494" name="Rectangle 294"/>
          <p:cNvSpPr>
            <a:spLocks noGrp="1" noChangeArrowheads="1"/>
          </p:cNvSpPr>
          <p:nvPr>
            <p:ph type="body" idx="1"/>
          </p:nvPr>
        </p:nvSpPr>
        <p:spPr>
          <a:xfrm>
            <a:off x="594707" y="1268413"/>
            <a:ext cx="11290946" cy="45259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为每个词项随机分配主题</a:t>
            </a:r>
            <a:r>
              <a:rPr lang="en-US" altLang="zh-CN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  (</a:t>
            </a: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Lucida Grande"/>
              </a:rPr>
              <a:t>●</a:t>
            </a:r>
            <a:r>
              <a:rPr lang="en-US" altLang="zh-CN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=topic 1; </a:t>
            </a:r>
            <a:r>
              <a:rPr lang="en-US" altLang="zh-CN" sz="3200" dirty="0">
                <a:solidFill>
                  <a:srgbClr val="0000FF"/>
                </a:solidFill>
                <a:latin typeface="Times New Roman" panose="02020603050405020304" pitchFamily="18" charset="0"/>
                <a:cs typeface="Lucida Grande"/>
              </a:rPr>
              <a:t>●</a:t>
            </a:r>
            <a:r>
              <a:rPr lang="en-US" altLang="zh-CN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=topic 2  )</a:t>
            </a:r>
          </a:p>
        </p:txBody>
      </p:sp>
    </p:spTree>
    <p:extLst>
      <p:ext uri="{BB962C8B-B14F-4D97-AF65-F5344CB8AC3E}">
        <p14:creationId xmlns:p14="http://schemas.microsoft.com/office/powerpoint/2010/main" val="208188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吉布斯采样：实例（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3/5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4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8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6982" y="1385888"/>
            <a:ext cx="10565025" cy="44196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zh-CN" altLang="en-US" sz="3200" dirty="0">
                <a:latin typeface="Times New Roman" panose="02020603050405020304" pitchFamily="18" charset="0"/>
              </a:rPr>
              <a:t>迭代</a:t>
            </a:r>
            <a:r>
              <a:rPr lang="en-US" altLang="zh-CN" sz="3200" dirty="0">
                <a:latin typeface="Times New Roman" panose="02020603050405020304" pitchFamily="18" charset="0"/>
              </a:rPr>
              <a:t>1</a:t>
            </a:r>
            <a:r>
              <a:rPr lang="zh-CN" altLang="en-US" sz="3200" dirty="0">
                <a:latin typeface="Times New Roman" panose="02020603050405020304" pitchFamily="18" charset="0"/>
              </a:rPr>
              <a:t>次之后</a:t>
            </a:r>
          </a:p>
        </p:txBody>
      </p:sp>
      <p:grpSp>
        <p:nvGrpSpPr>
          <p:cNvPr id="948228" name="Group 4"/>
          <p:cNvGrpSpPr>
            <a:grpSpLocks/>
          </p:cNvGrpSpPr>
          <p:nvPr/>
        </p:nvGrpSpPr>
        <p:grpSpPr bwMode="auto">
          <a:xfrm>
            <a:off x="609521" y="2060575"/>
            <a:ext cx="10668728" cy="3816350"/>
            <a:chOff x="243" y="1117"/>
            <a:chExt cx="5041" cy="2404"/>
          </a:xfrm>
        </p:grpSpPr>
        <p:sp>
          <p:nvSpPr>
            <p:cNvPr id="948229" name="Oval 5"/>
            <p:cNvSpPr>
              <a:spLocks noChangeAspect="1" noChangeArrowheads="1"/>
            </p:cNvSpPr>
            <p:nvPr/>
          </p:nvSpPr>
          <p:spPr bwMode="auto">
            <a:xfrm>
              <a:off x="2449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30" name="Oval 6"/>
            <p:cNvSpPr>
              <a:spLocks noChangeAspect="1" noChangeArrowheads="1"/>
            </p:cNvSpPr>
            <p:nvPr/>
          </p:nvSpPr>
          <p:spPr bwMode="auto">
            <a:xfrm>
              <a:off x="2540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31" name="Oval 7"/>
            <p:cNvSpPr>
              <a:spLocks noChangeAspect="1" noChangeArrowheads="1"/>
            </p:cNvSpPr>
            <p:nvPr/>
          </p:nvSpPr>
          <p:spPr bwMode="auto">
            <a:xfrm>
              <a:off x="2631" y="138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32" name="Oval 8"/>
            <p:cNvSpPr>
              <a:spLocks noChangeAspect="1" noChangeArrowheads="1"/>
            </p:cNvSpPr>
            <p:nvPr/>
          </p:nvSpPr>
          <p:spPr bwMode="auto">
            <a:xfrm>
              <a:off x="2721" y="138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33" name="Oval 9"/>
            <p:cNvSpPr>
              <a:spLocks noChangeAspect="1" noChangeArrowheads="1"/>
            </p:cNvSpPr>
            <p:nvPr/>
          </p:nvSpPr>
          <p:spPr bwMode="auto">
            <a:xfrm>
              <a:off x="2812" y="152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34" name="Oval 10"/>
            <p:cNvSpPr>
              <a:spLocks noChangeAspect="1" noChangeArrowheads="1"/>
            </p:cNvSpPr>
            <p:nvPr/>
          </p:nvSpPr>
          <p:spPr bwMode="auto">
            <a:xfrm>
              <a:off x="2449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35" name="Oval 11"/>
            <p:cNvSpPr>
              <a:spLocks noChangeAspect="1" noChangeArrowheads="1"/>
            </p:cNvSpPr>
            <p:nvPr/>
          </p:nvSpPr>
          <p:spPr bwMode="auto">
            <a:xfrm>
              <a:off x="2540" y="152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36" name="Oval 12"/>
            <p:cNvSpPr>
              <a:spLocks noChangeAspect="1" noChangeArrowheads="1"/>
            </p:cNvSpPr>
            <p:nvPr/>
          </p:nvSpPr>
          <p:spPr bwMode="auto">
            <a:xfrm>
              <a:off x="2631" y="152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37" name="Oval 13"/>
            <p:cNvSpPr>
              <a:spLocks noChangeAspect="1" noChangeArrowheads="1"/>
            </p:cNvSpPr>
            <p:nvPr/>
          </p:nvSpPr>
          <p:spPr bwMode="auto">
            <a:xfrm>
              <a:off x="2721" y="152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38" name="Oval 14"/>
            <p:cNvSpPr>
              <a:spLocks noChangeAspect="1" noChangeArrowheads="1"/>
            </p:cNvSpPr>
            <p:nvPr/>
          </p:nvSpPr>
          <p:spPr bwMode="auto">
            <a:xfrm>
              <a:off x="2916" y="166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39" name="Oval 15"/>
            <p:cNvSpPr>
              <a:spLocks noChangeAspect="1" noChangeArrowheads="1"/>
            </p:cNvSpPr>
            <p:nvPr/>
          </p:nvSpPr>
          <p:spPr bwMode="auto">
            <a:xfrm>
              <a:off x="3007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40" name="Oval 16"/>
            <p:cNvSpPr>
              <a:spLocks noChangeAspect="1" noChangeArrowheads="1"/>
            </p:cNvSpPr>
            <p:nvPr/>
          </p:nvSpPr>
          <p:spPr bwMode="auto">
            <a:xfrm>
              <a:off x="2812" y="166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41" name="Oval 17"/>
            <p:cNvSpPr>
              <a:spLocks noChangeAspect="1" noChangeArrowheads="1"/>
            </p:cNvSpPr>
            <p:nvPr/>
          </p:nvSpPr>
          <p:spPr bwMode="auto">
            <a:xfrm>
              <a:off x="2449" y="166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42" name="Oval 18"/>
            <p:cNvSpPr>
              <a:spLocks noChangeAspect="1" noChangeArrowheads="1"/>
            </p:cNvSpPr>
            <p:nvPr/>
          </p:nvSpPr>
          <p:spPr bwMode="auto">
            <a:xfrm>
              <a:off x="2540" y="166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43" name="Oval 19"/>
            <p:cNvSpPr>
              <a:spLocks noChangeAspect="1" noChangeArrowheads="1"/>
            </p:cNvSpPr>
            <p:nvPr/>
          </p:nvSpPr>
          <p:spPr bwMode="auto">
            <a:xfrm>
              <a:off x="2631" y="166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44" name="Oval 20"/>
            <p:cNvSpPr>
              <a:spLocks noChangeAspect="1" noChangeArrowheads="1"/>
            </p:cNvSpPr>
            <p:nvPr/>
          </p:nvSpPr>
          <p:spPr bwMode="auto">
            <a:xfrm>
              <a:off x="2721" y="166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45" name="Oval 21"/>
            <p:cNvSpPr>
              <a:spLocks noChangeAspect="1" noChangeArrowheads="1"/>
            </p:cNvSpPr>
            <p:nvPr/>
          </p:nvSpPr>
          <p:spPr bwMode="auto">
            <a:xfrm>
              <a:off x="2921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46" name="Oval 22"/>
            <p:cNvSpPr>
              <a:spLocks noChangeAspect="1" noChangeArrowheads="1"/>
            </p:cNvSpPr>
            <p:nvPr/>
          </p:nvSpPr>
          <p:spPr bwMode="auto">
            <a:xfrm>
              <a:off x="3012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47" name="Oval 23"/>
            <p:cNvSpPr>
              <a:spLocks noChangeAspect="1" noChangeArrowheads="1"/>
            </p:cNvSpPr>
            <p:nvPr/>
          </p:nvSpPr>
          <p:spPr bwMode="auto">
            <a:xfrm>
              <a:off x="2817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48" name="Oval 24"/>
            <p:cNvSpPr>
              <a:spLocks noChangeAspect="1" noChangeArrowheads="1"/>
            </p:cNvSpPr>
            <p:nvPr/>
          </p:nvSpPr>
          <p:spPr bwMode="auto">
            <a:xfrm>
              <a:off x="2454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49" name="Oval 25"/>
            <p:cNvSpPr>
              <a:spLocks noChangeAspect="1" noChangeArrowheads="1"/>
            </p:cNvSpPr>
            <p:nvPr/>
          </p:nvSpPr>
          <p:spPr bwMode="auto">
            <a:xfrm>
              <a:off x="2545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50" name="Oval 26"/>
            <p:cNvSpPr>
              <a:spLocks noChangeAspect="1" noChangeArrowheads="1"/>
            </p:cNvSpPr>
            <p:nvPr/>
          </p:nvSpPr>
          <p:spPr bwMode="auto">
            <a:xfrm>
              <a:off x="2636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51" name="Oval 27"/>
            <p:cNvSpPr>
              <a:spLocks noChangeAspect="1" noChangeArrowheads="1"/>
            </p:cNvSpPr>
            <p:nvPr/>
          </p:nvSpPr>
          <p:spPr bwMode="auto">
            <a:xfrm>
              <a:off x="2726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52" name="Oval 28"/>
            <p:cNvSpPr>
              <a:spLocks noChangeAspect="1" noChangeArrowheads="1"/>
            </p:cNvSpPr>
            <p:nvPr/>
          </p:nvSpPr>
          <p:spPr bwMode="auto">
            <a:xfrm>
              <a:off x="2921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53" name="Oval 29"/>
            <p:cNvSpPr>
              <a:spLocks noChangeAspect="1" noChangeArrowheads="1"/>
            </p:cNvSpPr>
            <p:nvPr/>
          </p:nvSpPr>
          <p:spPr bwMode="auto">
            <a:xfrm>
              <a:off x="3012" y="193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54" name="Oval 30"/>
            <p:cNvSpPr>
              <a:spLocks noChangeAspect="1" noChangeArrowheads="1"/>
            </p:cNvSpPr>
            <p:nvPr/>
          </p:nvSpPr>
          <p:spPr bwMode="auto">
            <a:xfrm>
              <a:off x="2817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55" name="Oval 31"/>
            <p:cNvSpPr>
              <a:spLocks noChangeAspect="1" noChangeArrowheads="1"/>
            </p:cNvSpPr>
            <p:nvPr/>
          </p:nvSpPr>
          <p:spPr bwMode="auto">
            <a:xfrm>
              <a:off x="2454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56" name="Oval 32"/>
            <p:cNvSpPr>
              <a:spLocks noChangeAspect="1" noChangeArrowheads="1"/>
            </p:cNvSpPr>
            <p:nvPr/>
          </p:nvSpPr>
          <p:spPr bwMode="auto">
            <a:xfrm>
              <a:off x="2545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57" name="Oval 33"/>
            <p:cNvSpPr>
              <a:spLocks noChangeAspect="1" noChangeArrowheads="1"/>
            </p:cNvSpPr>
            <p:nvPr/>
          </p:nvSpPr>
          <p:spPr bwMode="auto">
            <a:xfrm>
              <a:off x="2636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58" name="Oval 34"/>
            <p:cNvSpPr>
              <a:spLocks noChangeAspect="1" noChangeArrowheads="1"/>
            </p:cNvSpPr>
            <p:nvPr/>
          </p:nvSpPr>
          <p:spPr bwMode="auto">
            <a:xfrm>
              <a:off x="2726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59" name="Oval 35"/>
            <p:cNvSpPr>
              <a:spLocks noChangeAspect="1" noChangeArrowheads="1"/>
            </p:cNvSpPr>
            <p:nvPr/>
          </p:nvSpPr>
          <p:spPr bwMode="auto">
            <a:xfrm>
              <a:off x="2921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60" name="Oval 36"/>
            <p:cNvSpPr>
              <a:spLocks noChangeAspect="1" noChangeArrowheads="1"/>
            </p:cNvSpPr>
            <p:nvPr/>
          </p:nvSpPr>
          <p:spPr bwMode="auto">
            <a:xfrm>
              <a:off x="3012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61" name="Oval 37"/>
            <p:cNvSpPr>
              <a:spLocks noChangeAspect="1" noChangeArrowheads="1"/>
            </p:cNvSpPr>
            <p:nvPr/>
          </p:nvSpPr>
          <p:spPr bwMode="auto">
            <a:xfrm>
              <a:off x="2817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62" name="Oval 38"/>
            <p:cNvSpPr>
              <a:spLocks noChangeAspect="1" noChangeArrowheads="1"/>
            </p:cNvSpPr>
            <p:nvPr/>
          </p:nvSpPr>
          <p:spPr bwMode="auto">
            <a:xfrm>
              <a:off x="2454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63" name="Oval 39"/>
            <p:cNvSpPr>
              <a:spLocks noChangeAspect="1" noChangeArrowheads="1"/>
            </p:cNvSpPr>
            <p:nvPr/>
          </p:nvSpPr>
          <p:spPr bwMode="auto">
            <a:xfrm>
              <a:off x="2545" y="206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64" name="Oval 40"/>
            <p:cNvSpPr>
              <a:spLocks noChangeAspect="1" noChangeArrowheads="1"/>
            </p:cNvSpPr>
            <p:nvPr/>
          </p:nvSpPr>
          <p:spPr bwMode="auto">
            <a:xfrm>
              <a:off x="2636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65" name="Oval 41"/>
            <p:cNvSpPr>
              <a:spLocks noChangeAspect="1" noChangeArrowheads="1"/>
            </p:cNvSpPr>
            <p:nvPr/>
          </p:nvSpPr>
          <p:spPr bwMode="auto">
            <a:xfrm>
              <a:off x="2726" y="206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66" name="Oval 42"/>
            <p:cNvSpPr>
              <a:spLocks noChangeAspect="1" noChangeArrowheads="1"/>
            </p:cNvSpPr>
            <p:nvPr/>
          </p:nvSpPr>
          <p:spPr bwMode="auto">
            <a:xfrm>
              <a:off x="3107" y="206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67" name="Oval 43"/>
            <p:cNvSpPr>
              <a:spLocks noChangeAspect="1" noChangeArrowheads="1"/>
            </p:cNvSpPr>
            <p:nvPr/>
          </p:nvSpPr>
          <p:spPr bwMode="auto">
            <a:xfrm>
              <a:off x="3198" y="206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68" name="Oval 44"/>
            <p:cNvSpPr>
              <a:spLocks noChangeAspect="1" noChangeArrowheads="1"/>
            </p:cNvSpPr>
            <p:nvPr/>
          </p:nvSpPr>
          <p:spPr bwMode="auto">
            <a:xfrm>
              <a:off x="2454" y="22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69" name="Oval 45"/>
            <p:cNvSpPr>
              <a:spLocks noChangeAspect="1" noChangeArrowheads="1"/>
            </p:cNvSpPr>
            <p:nvPr/>
          </p:nvSpPr>
          <p:spPr bwMode="auto">
            <a:xfrm>
              <a:off x="2545" y="22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70" name="Oval 46"/>
            <p:cNvSpPr>
              <a:spLocks noChangeAspect="1" noChangeArrowheads="1"/>
            </p:cNvSpPr>
            <p:nvPr/>
          </p:nvSpPr>
          <p:spPr bwMode="auto">
            <a:xfrm>
              <a:off x="2636" y="22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71" name="Oval 47"/>
            <p:cNvSpPr>
              <a:spLocks noChangeAspect="1" noChangeArrowheads="1"/>
            </p:cNvSpPr>
            <p:nvPr/>
          </p:nvSpPr>
          <p:spPr bwMode="auto">
            <a:xfrm>
              <a:off x="2726" y="22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72" name="Oval 48"/>
            <p:cNvSpPr>
              <a:spLocks noChangeAspect="1" noChangeArrowheads="1"/>
            </p:cNvSpPr>
            <p:nvPr/>
          </p:nvSpPr>
          <p:spPr bwMode="auto">
            <a:xfrm>
              <a:off x="2458" y="234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73" name="Oval 49"/>
            <p:cNvSpPr>
              <a:spLocks noChangeAspect="1" noChangeArrowheads="1"/>
            </p:cNvSpPr>
            <p:nvPr/>
          </p:nvSpPr>
          <p:spPr bwMode="auto">
            <a:xfrm>
              <a:off x="2549" y="234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74" name="Oval 50"/>
            <p:cNvSpPr>
              <a:spLocks noChangeAspect="1" noChangeArrowheads="1"/>
            </p:cNvSpPr>
            <p:nvPr/>
          </p:nvSpPr>
          <p:spPr bwMode="auto">
            <a:xfrm>
              <a:off x="2640" y="234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75" name="Oval 51"/>
            <p:cNvSpPr>
              <a:spLocks noChangeAspect="1" noChangeArrowheads="1"/>
            </p:cNvSpPr>
            <p:nvPr/>
          </p:nvSpPr>
          <p:spPr bwMode="auto">
            <a:xfrm>
              <a:off x="2730" y="234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76" name="Oval 52"/>
            <p:cNvSpPr>
              <a:spLocks noChangeAspect="1" noChangeArrowheads="1"/>
            </p:cNvSpPr>
            <p:nvPr/>
          </p:nvSpPr>
          <p:spPr bwMode="auto">
            <a:xfrm>
              <a:off x="2821" y="234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77" name="Oval 53"/>
            <p:cNvSpPr>
              <a:spLocks noChangeAspect="1" noChangeArrowheads="1"/>
            </p:cNvSpPr>
            <p:nvPr/>
          </p:nvSpPr>
          <p:spPr bwMode="auto">
            <a:xfrm>
              <a:off x="2912" y="234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78" name="Oval 54"/>
            <p:cNvSpPr>
              <a:spLocks noChangeAspect="1" noChangeArrowheads="1"/>
            </p:cNvSpPr>
            <p:nvPr/>
          </p:nvSpPr>
          <p:spPr bwMode="auto">
            <a:xfrm>
              <a:off x="2463" y="248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79" name="Oval 55"/>
            <p:cNvSpPr>
              <a:spLocks noChangeAspect="1" noChangeArrowheads="1"/>
            </p:cNvSpPr>
            <p:nvPr/>
          </p:nvSpPr>
          <p:spPr bwMode="auto">
            <a:xfrm>
              <a:off x="2554" y="248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80" name="Oval 56"/>
            <p:cNvSpPr>
              <a:spLocks noChangeAspect="1" noChangeArrowheads="1"/>
            </p:cNvSpPr>
            <p:nvPr/>
          </p:nvSpPr>
          <p:spPr bwMode="auto">
            <a:xfrm>
              <a:off x="2645" y="248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81" name="Oval 57"/>
            <p:cNvSpPr>
              <a:spLocks noChangeAspect="1" noChangeArrowheads="1"/>
            </p:cNvSpPr>
            <p:nvPr/>
          </p:nvSpPr>
          <p:spPr bwMode="auto">
            <a:xfrm>
              <a:off x="2735" y="248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82" name="Oval 58"/>
            <p:cNvSpPr>
              <a:spLocks noChangeAspect="1" noChangeArrowheads="1"/>
            </p:cNvSpPr>
            <p:nvPr/>
          </p:nvSpPr>
          <p:spPr bwMode="auto">
            <a:xfrm>
              <a:off x="2826" y="248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83" name="Oval 59"/>
            <p:cNvSpPr>
              <a:spLocks noChangeAspect="1" noChangeArrowheads="1"/>
            </p:cNvSpPr>
            <p:nvPr/>
          </p:nvSpPr>
          <p:spPr bwMode="auto">
            <a:xfrm>
              <a:off x="2917" y="248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84" name="Oval 60"/>
            <p:cNvSpPr>
              <a:spLocks noChangeAspect="1" noChangeArrowheads="1"/>
            </p:cNvSpPr>
            <p:nvPr/>
          </p:nvSpPr>
          <p:spPr bwMode="auto">
            <a:xfrm>
              <a:off x="2467" y="261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85" name="Oval 61"/>
            <p:cNvSpPr>
              <a:spLocks noChangeAspect="1" noChangeArrowheads="1"/>
            </p:cNvSpPr>
            <p:nvPr/>
          </p:nvSpPr>
          <p:spPr bwMode="auto">
            <a:xfrm>
              <a:off x="2558" y="261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86" name="Oval 62"/>
            <p:cNvSpPr>
              <a:spLocks noChangeAspect="1" noChangeArrowheads="1"/>
            </p:cNvSpPr>
            <p:nvPr/>
          </p:nvSpPr>
          <p:spPr bwMode="auto">
            <a:xfrm>
              <a:off x="2649" y="261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87" name="Oval 63"/>
            <p:cNvSpPr>
              <a:spLocks noChangeAspect="1" noChangeArrowheads="1"/>
            </p:cNvSpPr>
            <p:nvPr/>
          </p:nvSpPr>
          <p:spPr bwMode="auto">
            <a:xfrm>
              <a:off x="2739" y="261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88" name="Oval 64"/>
            <p:cNvSpPr>
              <a:spLocks noChangeAspect="1" noChangeArrowheads="1"/>
            </p:cNvSpPr>
            <p:nvPr/>
          </p:nvSpPr>
          <p:spPr bwMode="auto">
            <a:xfrm>
              <a:off x="2830" y="26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89" name="Oval 65"/>
            <p:cNvSpPr>
              <a:spLocks noChangeAspect="1" noChangeArrowheads="1"/>
            </p:cNvSpPr>
            <p:nvPr/>
          </p:nvSpPr>
          <p:spPr bwMode="auto">
            <a:xfrm>
              <a:off x="2921" y="261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90" name="Oval 66"/>
            <p:cNvSpPr>
              <a:spLocks noChangeAspect="1" noChangeArrowheads="1"/>
            </p:cNvSpPr>
            <p:nvPr/>
          </p:nvSpPr>
          <p:spPr bwMode="auto">
            <a:xfrm>
              <a:off x="2930" y="275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91" name="Oval 67"/>
            <p:cNvSpPr>
              <a:spLocks noChangeAspect="1" noChangeArrowheads="1"/>
            </p:cNvSpPr>
            <p:nvPr/>
          </p:nvSpPr>
          <p:spPr bwMode="auto">
            <a:xfrm>
              <a:off x="3021" y="27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92" name="Oval 68"/>
            <p:cNvSpPr>
              <a:spLocks noChangeAspect="1" noChangeArrowheads="1"/>
            </p:cNvSpPr>
            <p:nvPr/>
          </p:nvSpPr>
          <p:spPr bwMode="auto">
            <a:xfrm>
              <a:off x="2826" y="275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93" name="Oval 69"/>
            <p:cNvSpPr>
              <a:spLocks noChangeAspect="1" noChangeArrowheads="1"/>
            </p:cNvSpPr>
            <p:nvPr/>
          </p:nvSpPr>
          <p:spPr bwMode="auto">
            <a:xfrm>
              <a:off x="2463" y="275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94" name="Oval 70"/>
            <p:cNvSpPr>
              <a:spLocks noChangeAspect="1" noChangeArrowheads="1"/>
            </p:cNvSpPr>
            <p:nvPr/>
          </p:nvSpPr>
          <p:spPr bwMode="auto">
            <a:xfrm>
              <a:off x="2554" y="275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95" name="Oval 71"/>
            <p:cNvSpPr>
              <a:spLocks noChangeAspect="1" noChangeArrowheads="1"/>
            </p:cNvSpPr>
            <p:nvPr/>
          </p:nvSpPr>
          <p:spPr bwMode="auto">
            <a:xfrm>
              <a:off x="2645" y="275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96" name="Oval 72"/>
            <p:cNvSpPr>
              <a:spLocks noChangeAspect="1" noChangeArrowheads="1"/>
            </p:cNvSpPr>
            <p:nvPr/>
          </p:nvSpPr>
          <p:spPr bwMode="auto">
            <a:xfrm>
              <a:off x="2735" y="275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97" name="Oval 73"/>
            <p:cNvSpPr>
              <a:spLocks noChangeAspect="1" noChangeArrowheads="1"/>
            </p:cNvSpPr>
            <p:nvPr/>
          </p:nvSpPr>
          <p:spPr bwMode="auto">
            <a:xfrm>
              <a:off x="2472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98" name="Oval 74"/>
            <p:cNvSpPr>
              <a:spLocks noChangeAspect="1" noChangeArrowheads="1"/>
            </p:cNvSpPr>
            <p:nvPr/>
          </p:nvSpPr>
          <p:spPr bwMode="auto">
            <a:xfrm>
              <a:off x="2563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299" name="Oval 75"/>
            <p:cNvSpPr>
              <a:spLocks noChangeAspect="1" noChangeArrowheads="1"/>
            </p:cNvSpPr>
            <p:nvPr/>
          </p:nvSpPr>
          <p:spPr bwMode="auto">
            <a:xfrm>
              <a:off x="2654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00" name="Oval 76"/>
            <p:cNvSpPr>
              <a:spLocks noChangeAspect="1" noChangeArrowheads="1"/>
            </p:cNvSpPr>
            <p:nvPr/>
          </p:nvSpPr>
          <p:spPr bwMode="auto">
            <a:xfrm>
              <a:off x="2744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01" name="Oval 77"/>
            <p:cNvSpPr>
              <a:spLocks noChangeAspect="1" noChangeArrowheads="1"/>
            </p:cNvSpPr>
            <p:nvPr/>
          </p:nvSpPr>
          <p:spPr bwMode="auto">
            <a:xfrm>
              <a:off x="2835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02" name="Oval 78"/>
            <p:cNvSpPr>
              <a:spLocks noChangeAspect="1" noChangeArrowheads="1"/>
            </p:cNvSpPr>
            <p:nvPr/>
          </p:nvSpPr>
          <p:spPr bwMode="auto">
            <a:xfrm>
              <a:off x="2926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03" name="Oval 79"/>
            <p:cNvSpPr>
              <a:spLocks noChangeAspect="1" noChangeArrowheads="1"/>
            </p:cNvSpPr>
            <p:nvPr/>
          </p:nvSpPr>
          <p:spPr bwMode="auto">
            <a:xfrm>
              <a:off x="2477" y="302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04" name="Oval 80"/>
            <p:cNvSpPr>
              <a:spLocks noChangeAspect="1" noChangeArrowheads="1"/>
            </p:cNvSpPr>
            <p:nvPr/>
          </p:nvSpPr>
          <p:spPr bwMode="auto">
            <a:xfrm>
              <a:off x="2568" y="302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05" name="Oval 81"/>
            <p:cNvSpPr>
              <a:spLocks noChangeAspect="1" noChangeArrowheads="1"/>
            </p:cNvSpPr>
            <p:nvPr/>
          </p:nvSpPr>
          <p:spPr bwMode="auto">
            <a:xfrm>
              <a:off x="2659" y="302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06" name="Oval 82"/>
            <p:cNvSpPr>
              <a:spLocks noChangeAspect="1" noChangeArrowheads="1"/>
            </p:cNvSpPr>
            <p:nvPr/>
          </p:nvSpPr>
          <p:spPr bwMode="auto">
            <a:xfrm>
              <a:off x="2749" y="302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07" name="Oval 83"/>
            <p:cNvSpPr>
              <a:spLocks noChangeAspect="1" noChangeArrowheads="1"/>
            </p:cNvSpPr>
            <p:nvPr/>
          </p:nvSpPr>
          <p:spPr bwMode="auto">
            <a:xfrm>
              <a:off x="2840" y="302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08" name="Oval 84"/>
            <p:cNvSpPr>
              <a:spLocks noChangeAspect="1" noChangeArrowheads="1"/>
            </p:cNvSpPr>
            <p:nvPr/>
          </p:nvSpPr>
          <p:spPr bwMode="auto">
            <a:xfrm>
              <a:off x="2931" y="302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09" name="Oval 85"/>
            <p:cNvSpPr>
              <a:spLocks noChangeAspect="1" noChangeArrowheads="1"/>
            </p:cNvSpPr>
            <p:nvPr/>
          </p:nvSpPr>
          <p:spPr bwMode="auto">
            <a:xfrm>
              <a:off x="2481" y="31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10" name="Oval 86"/>
            <p:cNvSpPr>
              <a:spLocks noChangeAspect="1" noChangeArrowheads="1"/>
            </p:cNvSpPr>
            <p:nvPr/>
          </p:nvSpPr>
          <p:spPr bwMode="auto">
            <a:xfrm>
              <a:off x="2572" y="315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11" name="Oval 87"/>
            <p:cNvSpPr>
              <a:spLocks noChangeAspect="1" noChangeArrowheads="1"/>
            </p:cNvSpPr>
            <p:nvPr/>
          </p:nvSpPr>
          <p:spPr bwMode="auto">
            <a:xfrm>
              <a:off x="2663" y="315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12" name="Oval 88"/>
            <p:cNvSpPr>
              <a:spLocks noChangeAspect="1" noChangeArrowheads="1"/>
            </p:cNvSpPr>
            <p:nvPr/>
          </p:nvSpPr>
          <p:spPr bwMode="auto">
            <a:xfrm>
              <a:off x="2753" y="315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13" name="Oval 89"/>
            <p:cNvSpPr>
              <a:spLocks noChangeAspect="1" noChangeArrowheads="1"/>
            </p:cNvSpPr>
            <p:nvPr/>
          </p:nvSpPr>
          <p:spPr bwMode="auto">
            <a:xfrm>
              <a:off x="2844" y="31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14" name="Oval 90"/>
            <p:cNvSpPr>
              <a:spLocks noChangeAspect="1" noChangeArrowheads="1"/>
            </p:cNvSpPr>
            <p:nvPr/>
          </p:nvSpPr>
          <p:spPr bwMode="auto">
            <a:xfrm>
              <a:off x="2935" y="315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15" name="Oval 91"/>
            <p:cNvSpPr>
              <a:spLocks noChangeAspect="1" noChangeArrowheads="1"/>
            </p:cNvSpPr>
            <p:nvPr/>
          </p:nvSpPr>
          <p:spPr bwMode="auto">
            <a:xfrm>
              <a:off x="2835" y="329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16" name="Oval 92"/>
            <p:cNvSpPr>
              <a:spLocks noChangeAspect="1" noChangeArrowheads="1"/>
            </p:cNvSpPr>
            <p:nvPr/>
          </p:nvSpPr>
          <p:spPr bwMode="auto">
            <a:xfrm>
              <a:off x="2472" y="329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17" name="Oval 93"/>
            <p:cNvSpPr>
              <a:spLocks noChangeAspect="1" noChangeArrowheads="1"/>
            </p:cNvSpPr>
            <p:nvPr/>
          </p:nvSpPr>
          <p:spPr bwMode="auto">
            <a:xfrm>
              <a:off x="2563" y="329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18" name="Oval 94"/>
            <p:cNvSpPr>
              <a:spLocks noChangeAspect="1" noChangeArrowheads="1"/>
            </p:cNvSpPr>
            <p:nvPr/>
          </p:nvSpPr>
          <p:spPr bwMode="auto">
            <a:xfrm>
              <a:off x="2654" y="329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19" name="Oval 95"/>
            <p:cNvSpPr>
              <a:spLocks noChangeAspect="1" noChangeArrowheads="1"/>
            </p:cNvSpPr>
            <p:nvPr/>
          </p:nvSpPr>
          <p:spPr bwMode="auto">
            <a:xfrm>
              <a:off x="2744" y="329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20" name="Oval 96"/>
            <p:cNvSpPr>
              <a:spLocks noChangeAspect="1" noChangeArrowheads="1"/>
            </p:cNvSpPr>
            <p:nvPr/>
          </p:nvSpPr>
          <p:spPr bwMode="auto">
            <a:xfrm>
              <a:off x="2472" y="343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21" name="Oval 97"/>
            <p:cNvSpPr>
              <a:spLocks noChangeAspect="1" noChangeArrowheads="1"/>
            </p:cNvSpPr>
            <p:nvPr/>
          </p:nvSpPr>
          <p:spPr bwMode="auto">
            <a:xfrm>
              <a:off x="2563" y="343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22" name="Oval 98"/>
            <p:cNvSpPr>
              <a:spLocks noChangeAspect="1" noChangeArrowheads="1"/>
            </p:cNvSpPr>
            <p:nvPr/>
          </p:nvSpPr>
          <p:spPr bwMode="auto">
            <a:xfrm>
              <a:off x="2654" y="343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23" name="Oval 99"/>
            <p:cNvSpPr>
              <a:spLocks noChangeAspect="1" noChangeArrowheads="1"/>
            </p:cNvSpPr>
            <p:nvPr/>
          </p:nvSpPr>
          <p:spPr bwMode="auto">
            <a:xfrm>
              <a:off x="2744" y="343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24" name="Oval 100"/>
            <p:cNvSpPr>
              <a:spLocks noChangeAspect="1" noChangeArrowheads="1"/>
            </p:cNvSpPr>
            <p:nvPr/>
          </p:nvSpPr>
          <p:spPr bwMode="auto">
            <a:xfrm>
              <a:off x="3873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25" name="Oval 101"/>
            <p:cNvSpPr>
              <a:spLocks noChangeAspect="1" noChangeArrowheads="1"/>
            </p:cNvSpPr>
            <p:nvPr/>
          </p:nvSpPr>
          <p:spPr bwMode="auto">
            <a:xfrm>
              <a:off x="3769" y="138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26" name="Oval 102"/>
            <p:cNvSpPr>
              <a:spLocks noChangeAspect="1" noChangeArrowheads="1"/>
            </p:cNvSpPr>
            <p:nvPr/>
          </p:nvSpPr>
          <p:spPr bwMode="auto">
            <a:xfrm>
              <a:off x="3406" y="138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27" name="Oval 103"/>
            <p:cNvSpPr>
              <a:spLocks noChangeAspect="1" noChangeArrowheads="1"/>
            </p:cNvSpPr>
            <p:nvPr/>
          </p:nvSpPr>
          <p:spPr bwMode="auto">
            <a:xfrm>
              <a:off x="3497" y="138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28" name="Oval 104"/>
            <p:cNvSpPr>
              <a:spLocks noChangeAspect="1" noChangeArrowheads="1"/>
            </p:cNvSpPr>
            <p:nvPr/>
          </p:nvSpPr>
          <p:spPr bwMode="auto">
            <a:xfrm>
              <a:off x="3588" y="138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29" name="Oval 105"/>
            <p:cNvSpPr>
              <a:spLocks noChangeAspect="1" noChangeArrowheads="1"/>
            </p:cNvSpPr>
            <p:nvPr/>
          </p:nvSpPr>
          <p:spPr bwMode="auto">
            <a:xfrm>
              <a:off x="3678" y="138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30" name="Oval 106"/>
            <p:cNvSpPr>
              <a:spLocks noChangeAspect="1" noChangeArrowheads="1"/>
            </p:cNvSpPr>
            <p:nvPr/>
          </p:nvSpPr>
          <p:spPr bwMode="auto">
            <a:xfrm>
              <a:off x="3873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31" name="Oval 107"/>
            <p:cNvSpPr>
              <a:spLocks noChangeAspect="1" noChangeArrowheads="1"/>
            </p:cNvSpPr>
            <p:nvPr/>
          </p:nvSpPr>
          <p:spPr bwMode="auto">
            <a:xfrm>
              <a:off x="3964" y="152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32" name="Oval 108"/>
            <p:cNvSpPr>
              <a:spLocks noChangeAspect="1" noChangeArrowheads="1"/>
            </p:cNvSpPr>
            <p:nvPr/>
          </p:nvSpPr>
          <p:spPr bwMode="auto">
            <a:xfrm>
              <a:off x="3769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33" name="Oval 109"/>
            <p:cNvSpPr>
              <a:spLocks noChangeAspect="1" noChangeArrowheads="1"/>
            </p:cNvSpPr>
            <p:nvPr/>
          </p:nvSpPr>
          <p:spPr bwMode="auto">
            <a:xfrm>
              <a:off x="3406" y="152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34" name="Oval 110"/>
            <p:cNvSpPr>
              <a:spLocks noChangeAspect="1" noChangeArrowheads="1"/>
            </p:cNvSpPr>
            <p:nvPr/>
          </p:nvSpPr>
          <p:spPr bwMode="auto">
            <a:xfrm>
              <a:off x="3497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35" name="Oval 111"/>
            <p:cNvSpPr>
              <a:spLocks noChangeAspect="1" noChangeArrowheads="1"/>
            </p:cNvSpPr>
            <p:nvPr/>
          </p:nvSpPr>
          <p:spPr bwMode="auto">
            <a:xfrm>
              <a:off x="3588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36" name="Oval 112"/>
            <p:cNvSpPr>
              <a:spLocks noChangeAspect="1" noChangeArrowheads="1"/>
            </p:cNvSpPr>
            <p:nvPr/>
          </p:nvSpPr>
          <p:spPr bwMode="auto">
            <a:xfrm>
              <a:off x="3678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37" name="Oval 113"/>
            <p:cNvSpPr>
              <a:spLocks noChangeAspect="1" noChangeArrowheads="1"/>
            </p:cNvSpPr>
            <p:nvPr/>
          </p:nvSpPr>
          <p:spPr bwMode="auto">
            <a:xfrm>
              <a:off x="3406" y="166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38" name="Oval 114"/>
            <p:cNvSpPr>
              <a:spLocks noChangeAspect="1" noChangeArrowheads="1"/>
            </p:cNvSpPr>
            <p:nvPr/>
          </p:nvSpPr>
          <p:spPr bwMode="auto">
            <a:xfrm>
              <a:off x="3497" y="166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39" name="Oval 115"/>
            <p:cNvSpPr>
              <a:spLocks noChangeAspect="1" noChangeArrowheads="1"/>
            </p:cNvSpPr>
            <p:nvPr/>
          </p:nvSpPr>
          <p:spPr bwMode="auto">
            <a:xfrm>
              <a:off x="3588" y="166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40" name="Oval 116"/>
            <p:cNvSpPr>
              <a:spLocks noChangeAspect="1" noChangeArrowheads="1"/>
            </p:cNvSpPr>
            <p:nvPr/>
          </p:nvSpPr>
          <p:spPr bwMode="auto">
            <a:xfrm>
              <a:off x="3678" y="166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41" name="Oval 117"/>
            <p:cNvSpPr>
              <a:spLocks noChangeAspect="1" noChangeArrowheads="1"/>
            </p:cNvSpPr>
            <p:nvPr/>
          </p:nvSpPr>
          <p:spPr bwMode="auto">
            <a:xfrm>
              <a:off x="3769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42" name="Oval 118"/>
            <p:cNvSpPr>
              <a:spLocks noChangeAspect="1" noChangeArrowheads="1"/>
            </p:cNvSpPr>
            <p:nvPr/>
          </p:nvSpPr>
          <p:spPr bwMode="auto">
            <a:xfrm>
              <a:off x="3864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43" name="Oval 119"/>
            <p:cNvSpPr>
              <a:spLocks noChangeAspect="1" noChangeArrowheads="1"/>
            </p:cNvSpPr>
            <p:nvPr/>
          </p:nvSpPr>
          <p:spPr bwMode="auto">
            <a:xfrm>
              <a:off x="3760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44" name="Oval 120"/>
            <p:cNvSpPr>
              <a:spLocks noChangeAspect="1" noChangeArrowheads="1"/>
            </p:cNvSpPr>
            <p:nvPr/>
          </p:nvSpPr>
          <p:spPr bwMode="auto">
            <a:xfrm>
              <a:off x="3397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45" name="Oval 121"/>
            <p:cNvSpPr>
              <a:spLocks noChangeAspect="1" noChangeArrowheads="1"/>
            </p:cNvSpPr>
            <p:nvPr/>
          </p:nvSpPr>
          <p:spPr bwMode="auto">
            <a:xfrm>
              <a:off x="3488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46" name="Oval 122"/>
            <p:cNvSpPr>
              <a:spLocks noChangeAspect="1" noChangeArrowheads="1"/>
            </p:cNvSpPr>
            <p:nvPr/>
          </p:nvSpPr>
          <p:spPr bwMode="auto">
            <a:xfrm>
              <a:off x="3579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47" name="Oval 123"/>
            <p:cNvSpPr>
              <a:spLocks noChangeAspect="1" noChangeArrowheads="1"/>
            </p:cNvSpPr>
            <p:nvPr/>
          </p:nvSpPr>
          <p:spPr bwMode="auto">
            <a:xfrm>
              <a:off x="3669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48" name="Oval 124"/>
            <p:cNvSpPr>
              <a:spLocks noChangeAspect="1" noChangeArrowheads="1"/>
            </p:cNvSpPr>
            <p:nvPr/>
          </p:nvSpPr>
          <p:spPr bwMode="auto">
            <a:xfrm>
              <a:off x="3401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49" name="Oval 125"/>
            <p:cNvSpPr>
              <a:spLocks noChangeAspect="1" noChangeArrowheads="1"/>
            </p:cNvSpPr>
            <p:nvPr/>
          </p:nvSpPr>
          <p:spPr bwMode="auto">
            <a:xfrm>
              <a:off x="3492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50" name="Oval 126"/>
            <p:cNvSpPr>
              <a:spLocks noChangeAspect="1" noChangeArrowheads="1"/>
            </p:cNvSpPr>
            <p:nvPr/>
          </p:nvSpPr>
          <p:spPr bwMode="auto">
            <a:xfrm>
              <a:off x="3401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51" name="Oval 127"/>
            <p:cNvSpPr>
              <a:spLocks noChangeAspect="1" noChangeArrowheads="1"/>
            </p:cNvSpPr>
            <p:nvPr/>
          </p:nvSpPr>
          <p:spPr bwMode="auto">
            <a:xfrm>
              <a:off x="3492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52" name="Oval 128"/>
            <p:cNvSpPr>
              <a:spLocks noChangeAspect="1" noChangeArrowheads="1"/>
            </p:cNvSpPr>
            <p:nvPr/>
          </p:nvSpPr>
          <p:spPr bwMode="auto">
            <a:xfrm>
              <a:off x="3588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53" name="Oval 129"/>
            <p:cNvSpPr>
              <a:spLocks noChangeAspect="1" noChangeArrowheads="1"/>
            </p:cNvSpPr>
            <p:nvPr/>
          </p:nvSpPr>
          <p:spPr bwMode="auto">
            <a:xfrm>
              <a:off x="3873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54" name="Oval 130"/>
            <p:cNvSpPr>
              <a:spLocks noChangeAspect="1" noChangeArrowheads="1"/>
            </p:cNvSpPr>
            <p:nvPr/>
          </p:nvSpPr>
          <p:spPr bwMode="auto">
            <a:xfrm>
              <a:off x="3769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55" name="Oval 131"/>
            <p:cNvSpPr>
              <a:spLocks noChangeAspect="1" noChangeArrowheads="1"/>
            </p:cNvSpPr>
            <p:nvPr/>
          </p:nvSpPr>
          <p:spPr bwMode="auto">
            <a:xfrm>
              <a:off x="3406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56" name="Oval 132"/>
            <p:cNvSpPr>
              <a:spLocks noChangeAspect="1" noChangeArrowheads="1"/>
            </p:cNvSpPr>
            <p:nvPr/>
          </p:nvSpPr>
          <p:spPr bwMode="auto">
            <a:xfrm>
              <a:off x="3497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57" name="Oval 133"/>
            <p:cNvSpPr>
              <a:spLocks noChangeAspect="1" noChangeArrowheads="1"/>
            </p:cNvSpPr>
            <p:nvPr/>
          </p:nvSpPr>
          <p:spPr bwMode="auto">
            <a:xfrm>
              <a:off x="3588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58" name="Oval 134"/>
            <p:cNvSpPr>
              <a:spLocks noChangeAspect="1" noChangeArrowheads="1"/>
            </p:cNvSpPr>
            <p:nvPr/>
          </p:nvSpPr>
          <p:spPr bwMode="auto">
            <a:xfrm>
              <a:off x="3678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59" name="Oval 135"/>
            <p:cNvSpPr>
              <a:spLocks noChangeAspect="1" noChangeArrowheads="1"/>
            </p:cNvSpPr>
            <p:nvPr/>
          </p:nvSpPr>
          <p:spPr bwMode="auto">
            <a:xfrm>
              <a:off x="3402" y="234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60" name="Oval 136"/>
            <p:cNvSpPr>
              <a:spLocks noChangeAspect="1" noChangeArrowheads="1"/>
            </p:cNvSpPr>
            <p:nvPr/>
          </p:nvSpPr>
          <p:spPr bwMode="auto">
            <a:xfrm>
              <a:off x="3493" y="234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61" name="Oval 137"/>
            <p:cNvSpPr>
              <a:spLocks noChangeAspect="1" noChangeArrowheads="1"/>
            </p:cNvSpPr>
            <p:nvPr/>
          </p:nvSpPr>
          <p:spPr bwMode="auto">
            <a:xfrm>
              <a:off x="3584" y="234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62" name="Oval 138"/>
            <p:cNvSpPr>
              <a:spLocks noChangeAspect="1" noChangeArrowheads="1"/>
            </p:cNvSpPr>
            <p:nvPr/>
          </p:nvSpPr>
          <p:spPr bwMode="auto">
            <a:xfrm>
              <a:off x="3674" y="234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63" name="Oval 139"/>
            <p:cNvSpPr>
              <a:spLocks noChangeAspect="1" noChangeArrowheads="1"/>
            </p:cNvSpPr>
            <p:nvPr/>
          </p:nvSpPr>
          <p:spPr bwMode="auto">
            <a:xfrm>
              <a:off x="3402" y="247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64" name="Oval 140"/>
            <p:cNvSpPr>
              <a:spLocks noChangeAspect="1" noChangeArrowheads="1"/>
            </p:cNvSpPr>
            <p:nvPr/>
          </p:nvSpPr>
          <p:spPr bwMode="auto">
            <a:xfrm>
              <a:off x="3493" y="247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65" name="Oval 141"/>
            <p:cNvSpPr>
              <a:spLocks noChangeAspect="1" noChangeArrowheads="1"/>
            </p:cNvSpPr>
            <p:nvPr/>
          </p:nvSpPr>
          <p:spPr bwMode="auto">
            <a:xfrm>
              <a:off x="3584" y="247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66" name="Oval 142"/>
            <p:cNvSpPr>
              <a:spLocks noChangeAspect="1" noChangeArrowheads="1"/>
            </p:cNvSpPr>
            <p:nvPr/>
          </p:nvSpPr>
          <p:spPr bwMode="auto">
            <a:xfrm>
              <a:off x="3674" y="247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67" name="Oval 143"/>
            <p:cNvSpPr>
              <a:spLocks noChangeAspect="1" noChangeArrowheads="1"/>
            </p:cNvSpPr>
            <p:nvPr/>
          </p:nvSpPr>
          <p:spPr bwMode="auto">
            <a:xfrm>
              <a:off x="3406" y="261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68" name="Oval 144"/>
            <p:cNvSpPr>
              <a:spLocks noChangeAspect="1" noChangeArrowheads="1"/>
            </p:cNvSpPr>
            <p:nvPr/>
          </p:nvSpPr>
          <p:spPr bwMode="auto">
            <a:xfrm>
              <a:off x="3402" y="289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69" name="Oval 145"/>
            <p:cNvSpPr>
              <a:spLocks noChangeAspect="1" noChangeArrowheads="1"/>
            </p:cNvSpPr>
            <p:nvPr/>
          </p:nvSpPr>
          <p:spPr bwMode="auto">
            <a:xfrm>
              <a:off x="3406" y="275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70" name="Oval 146"/>
            <p:cNvSpPr>
              <a:spLocks noChangeAspect="1" noChangeArrowheads="1"/>
            </p:cNvSpPr>
            <p:nvPr/>
          </p:nvSpPr>
          <p:spPr bwMode="auto">
            <a:xfrm>
              <a:off x="3497" y="275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71" name="Oval 147"/>
            <p:cNvSpPr>
              <a:spLocks noChangeAspect="1" noChangeArrowheads="1"/>
            </p:cNvSpPr>
            <p:nvPr/>
          </p:nvSpPr>
          <p:spPr bwMode="auto">
            <a:xfrm>
              <a:off x="3593" y="275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72" name="Oval 148"/>
            <p:cNvSpPr>
              <a:spLocks noChangeAspect="1" noChangeArrowheads="1"/>
            </p:cNvSpPr>
            <p:nvPr/>
          </p:nvSpPr>
          <p:spPr bwMode="auto">
            <a:xfrm>
              <a:off x="4354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73" name="Oval 149"/>
            <p:cNvSpPr>
              <a:spLocks noChangeAspect="1" noChangeArrowheads="1"/>
            </p:cNvSpPr>
            <p:nvPr/>
          </p:nvSpPr>
          <p:spPr bwMode="auto">
            <a:xfrm>
              <a:off x="4445" y="138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74" name="Oval 150"/>
            <p:cNvSpPr>
              <a:spLocks noChangeAspect="1" noChangeArrowheads="1"/>
            </p:cNvSpPr>
            <p:nvPr/>
          </p:nvSpPr>
          <p:spPr bwMode="auto">
            <a:xfrm>
              <a:off x="4536" y="138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75" name="Oval 151"/>
            <p:cNvSpPr>
              <a:spLocks noChangeAspect="1" noChangeArrowheads="1"/>
            </p:cNvSpPr>
            <p:nvPr/>
          </p:nvSpPr>
          <p:spPr bwMode="auto">
            <a:xfrm>
              <a:off x="4626" y="138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76" name="Oval 152"/>
            <p:cNvSpPr>
              <a:spLocks noChangeAspect="1" noChangeArrowheads="1"/>
            </p:cNvSpPr>
            <p:nvPr/>
          </p:nvSpPr>
          <p:spPr bwMode="auto">
            <a:xfrm>
              <a:off x="4717" y="138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77" name="Oval 153"/>
            <p:cNvSpPr>
              <a:spLocks noChangeAspect="1" noChangeArrowheads="1"/>
            </p:cNvSpPr>
            <p:nvPr/>
          </p:nvSpPr>
          <p:spPr bwMode="auto">
            <a:xfrm>
              <a:off x="4808" y="138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78" name="Oval 154"/>
            <p:cNvSpPr>
              <a:spLocks noChangeAspect="1" noChangeArrowheads="1"/>
            </p:cNvSpPr>
            <p:nvPr/>
          </p:nvSpPr>
          <p:spPr bwMode="auto">
            <a:xfrm>
              <a:off x="4354" y="152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79" name="Oval 155"/>
            <p:cNvSpPr>
              <a:spLocks noChangeAspect="1" noChangeArrowheads="1"/>
            </p:cNvSpPr>
            <p:nvPr/>
          </p:nvSpPr>
          <p:spPr bwMode="auto">
            <a:xfrm>
              <a:off x="4445" y="152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80" name="Oval 156"/>
            <p:cNvSpPr>
              <a:spLocks noChangeAspect="1" noChangeArrowheads="1"/>
            </p:cNvSpPr>
            <p:nvPr/>
          </p:nvSpPr>
          <p:spPr bwMode="auto">
            <a:xfrm>
              <a:off x="4536" y="152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81" name="Oval 157"/>
            <p:cNvSpPr>
              <a:spLocks noChangeAspect="1" noChangeArrowheads="1"/>
            </p:cNvSpPr>
            <p:nvPr/>
          </p:nvSpPr>
          <p:spPr bwMode="auto">
            <a:xfrm>
              <a:off x="4626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82" name="Oval 158"/>
            <p:cNvSpPr>
              <a:spLocks noChangeAspect="1" noChangeArrowheads="1"/>
            </p:cNvSpPr>
            <p:nvPr/>
          </p:nvSpPr>
          <p:spPr bwMode="auto">
            <a:xfrm>
              <a:off x="4354" y="166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83" name="Oval 159"/>
            <p:cNvSpPr>
              <a:spLocks noChangeAspect="1" noChangeArrowheads="1"/>
            </p:cNvSpPr>
            <p:nvPr/>
          </p:nvSpPr>
          <p:spPr bwMode="auto">
            <a:xfrm>
              <a:off x="4445" y="166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84" name="Oval 160"/>
            <p:cNvSpPr>
              <a:spLocks noChangeAspect="1" noChangeArrowheads="1"/>
            </p:cNvSpPr>
            <p:nvPr/>
          </p:nvSpPr>
          <p:spPr bwMode="auto">
            <a:xfrm>
              <a:off x="4536" y="166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85" name="Oval 161"/>
            <p:cNvSpPr>
              <a:spLocks noChangeAspect="1" noChangeArrowheads="1"/>
            </p:cNvSpPr>
            <p:nvPr/>
          </p:nvSpPr>
          <p:spPr bwMode="auto">
            <a:xfrm>
              <a:off x="4626" y="166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86" name="Oval 162"/>
            <p:cNvSpPr>
              <a:spLocks noChangeAspect="1" noChangeArrowheads="1"/>
            </p:cNvSpPr>
            <p:nvPr/>
          </p:nvSpPr>
          <p:spPr bwMode="auto">
            <a:xfrm>
              <a:off x="4349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87" name="Oval 163"/>
            <p:cNvSpPr>
              <a:spLocks noChangeAspect="1" noChangeArrowheads="1"/>
            </p:cNvSpPr>
            <p:nvPr/>
          </p:nvSpPr>
          <p:spPr bwMode="auto">
            <a:xfrm>
              <a:off x="4440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88" name="Oval 164"/>
            <p:cNvSpPr>
              <a:spLocks noChangeAspect="1" noChangeArrowheads="1"/>
            </p:cNvSpPr>
            <p:nvPr/>
          </p:nvSpPr>
          <p:spPr bwMode="auto">
            <a:xfrm>
              <a:off x="4536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89" name="Oval 165"/>
            <p:cNvSpPr>
              <a:spLocks noChangeAspect="1" noChangeArrowheads="1"/>
            </p:cNvSpPr>
            <p:nvPr/>
          </p:nvSpPr>
          <p:spPr bwMode="auto">
            <a:xfrm>
              <a:off x="4817" y="192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90" name="Oval 166"/>
            <p:cNvSpPr>
              <a:spLocks noChangeAspect="1" noChangeArrowheads="1"/>
            </p:cNvSpPr>
            <p:nvPr/>
          </p:nvSpPr>
          <p:spPr bwMode="auto">
            <a:xfrm>
              <a:off x="4908" y="192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91" name="Oval 167"/>
            <p:cNvSpPr>
              <a:spLocks noChangeAspect="1" noChangeArrowheads="1"/>
            </p:cNvSpPr>
            <p:nvPr/>
          </p:nvSpPr>
          <p:spPr bwMode="auto">
            <a:xfrm>
              <a:off x="4713" y="192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92" name="Oval 168"/>
            <p:cNvSpPr>
              <a:spLocks noChangeAspect="1" noChangeArrowheads="1"/>
            </p:cNvSpPr>
            <p:nvPr/>
          </p:nvSpPr>
          <p:spPr bwMode="auto">
            <a:xfrm>
              <a:off x="4350" y="192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93" name="Oval 169"/>
            <p:cNvSpPr>
              <a:spLocks noChangeAspect="1" noChangeArrowheads="1"/>
            </p:cNvSpPr>
            <p:nvPr/>
          </p:nvSpPr>
          <p:spPr bwMode="auto">
            <a:xfrm>
              <a:off x="4441" y="192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94" name="Oval 170"/>
            <p:cNvSpPr>
              <a:spLocks noChangeAspect="1" noChangeArrowheads="1"/>
            </p:cNvSpPr>
            <p:nvPr/>
          </p:nvSpPr>
          <p:spPr bwMode="auto">
            <a:xfrm>
              <a:off x="4532" y="192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95" name="Oval 171"/>
            <p:cNvSpPr>
              <a:spLocks noChangeAspect="1" noChangeArrowheads="1"/>
            </p:cNvSpPr>
            <p:nvPr/>
          </p:nvSpPr>
          <p:spPr bwMode="auto">
            <a:xfrm>
              <a:off x="4622" y="192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96" name="Oval 172"/>
            <p:cNvSpPr>
              <a:spLocks noChangeAspect="1" noChangeArrowheads="1"/>
            </p:cNvSpPr>
            <p:nvPr/>
          </p:nvSpPr>
          <p:spPr bwMode="auto">
            <a:xfrm>
              <a:off x="4354" y="207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97" name="Oval 173"/>
            <p:cNvSpPr>
              <a:spLocks noChangeAspect="1" noChangeArrowheads="1"/>
            </p:cNvSpPr>
            <p:nvPr/>
          </p:nvSpPr>
          <p:spPr bwMode="auto">
            <a:xfrm>
              <a:off x="4445" y="207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98" name="Oval 174"/>
            <p:cNvSpPr>
              <a:spLocks noChangeAspect="1" noChangeArrowheads="1"/>
            </p:cNvSpPr>
            <p:nvPr/>
          </p:nvSpPr>
          <p:spPr bwMode="auto">
            <a:xfrm>
              <a:off x="4536" y="207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399" name="Oval 175"/>
            <p:cNvSpPr>
              <a:spLocks noChangeAspect="1" noChangeArrowheads="1"/>
            </p:cNvSpPr>
            <p:nvPr/>
          </p:nvSpPr>
          <p:spPr bwMode="auto">
            <a:xfrm>
              <a:off x="4626" y="207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00" name="Oval 176"/>
            <p:cNvSpPr>
              <a:spLocks noChangeAspect="1" noChangeArrowheads="1"/>
            </p:cNvSpPr>
            <p:nvPr/>
          </p:nvSpPr>
          <p:spPr bwMode="auto">
            <a:xfrm>
              <a:off x="4717" y="220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01" name="Oval 177"/>
            <p:cNvSpPr>
              <a:spLocks noChangeAspect="1" noChangeArrowheads="1"/>
            </p:cNvSpPr>
            <p:nvPr/>
          </p:nvSpPr>
          <p:spPr bwMode="auto">
            <a:xfrm>
              <a:off x="4354" y="220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02" name="Oval 178"/>
            <p:cNvSpPr>
              <a:spLocks noChangeAspect="1" noChangeArrowheads="1"/>
            </p:cNvSpPr>
            <p:nvPr/>
          </p:nvSpPr>
          <p:spPr bwMode="auto">
            <a:xfrm>
              <a:off x="4445" y="220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03" name="Oval 179"/>
            <p:cNvSpPr>
              <a:spLocks noChangeAspect="1" noChangeArrowheads="1"/>
            </p:cNvSpPr>
            <p:nvPr/>
          </p:nvSpPr>
          <p:spPr bwMode="auto">
            <a:xfrm>
              <a:off x="4536" y="220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04" name="Oval 180"/>
            <p:cNvSpPr>
              <a:spLocks noChangeAspect="1" noChangeArrowheads="1"/>
            </p:cNvSpPr>
            <p:nvPr/>
          </p:nvSpPr>
          <p:spPr bwMode="auto">
            <a:xfrm>
              <a:off x="4626" y="220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05" name="Oval 181"/>
            <p:cNvSpPr>
              <a:spLocks noChangeAspect="1" noChangeArrowheads="1"/>
            </p:cNvSpPr>
            <p:nvPr/>
          </p:nvSpPr>
          <p:spPr bwMode="auto">
            <a:xfrm>
              <a:off x="4359" y="234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06" name="Oval 182"/>
            <p:cNvSpPr>
              <a:spLocks noChangeAspect="1" noChangeArrowheads="1"/>
            </p:cNvSpPr>
            <p:nvPr/>
          </p:nvSpPr>
          <p:spPr bwMode="auto">
            <a:xfrm>
              <a:off x="4450" y="234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07" name="Oval 183"/>
            <p:cNvSpPr>
              <a:spLocks noChangeAspect="1" noChangeArrowheads="1"/>
            </p:cNvSpPr>
            <p:nvPr/>
          </p:nvSpPr>
          <p:spPr bwMode="auto">
            <a:xfrm>
              <a:off x="4546" y="234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08" name="Oval 184"/>
            <p:cNvSpPr>
              <a:spLocks noChangeAspect="1" noChangeArrowheads="1"/>
            </p:cNvSpPr>
            <p:nvPr/>
          </p:nvSpPr>
          <p:spPr bwMode="auto">
            <a:xfrm>
              <a:off x="4363" y="247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09" name="Oval 185"/>
            <p:cNvSpPr>
              <a:spLocks noChangeAspect="1" noChangeArrowheads="1"/>
            </p:cNvSpPr>
            <p:nvPr/>
          </p:nvSpPr>
          <p:spPr bwMode="auto">
            <a:xfrm>
              <a:off x="4454" y="247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10" name="Oval 186"/>
            <p:cNvSpPr>
              <a:spLocks noChangeAspect="1" noChangeArrowheads="1"/>
            </p:cNvSpPr>
            <p:nvPr/>
          </p:nvSpPr>
          <p:spPr bwMode="auto">
            <a:xfrm>
              <a:off x="4359" y="260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11" name="Oval 187"/>
            <p:cNvSpPr>
              <a:spLocks noChangeAspect="1" noChangeArrowheads="1"/>
            </p:cNvSpPr>
            <p:nvPr/>
          </p:nvSpPr>
          <p:spPr bwMode="auto">
            <a:xfrm>
              <a:off x="4450" y="260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12" name="Oval 188"/>
            <p:cNvSpPr>
              <a:spLocks noChangeAspect="1" noChangeArrowheads="1"/>
            </p:cNvSpPr>
            <p:nvPr/>
          </p:nvSpPr>
          <p:spPr bwMode="auto">
            <a:xfrm>
              <a:off x="4541" y="260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13" name="Oval 189"/>
            <p:cNvSpPr>
              <a:spLocks noChangeAspect="1" noChangeArrowheads="1"/>
            </p:cNvSpPr>
            <p:nvPr/>
          </p:nvSpPr>
          <p:spPr bwMode="auto">
            <a:xfrm>
              <a:off x="4631" y="260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14" name="Oval 190"/>
            <p:cNvSpPr>
              <a:spLocks noChangeAspect="1" noChangeArrowheads="1"/>
            </p:cNvSpPr>
            <p:nvPr/>
          </p:nvSpPr>
          <p:spPr bwMode="auto">
            <a:xfrm>
              <a:off x="4359" y="275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15" name="Oval 191"/>
            <p:cNvSpPr>
              <a:spLocks noChangeAspect="1" noChangeArrowheads="1"/>
            </p:cNvSpPr>
            <p:nvPr/>
          </p:nvSpPr>
          <p:spPr bwMode="auto">
            <a:xfrm>
              <a:off x="4354" y="302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16" name="Oval 192"/>
            <p:cNvSpPr>
              <a:spLocks noChangeAspect="1" noChangeArrowheads="1"/>
            </p:cNvSpPr>
            <p:nvPr/>
          </p:nvSpPr>
          <p:spPr bwMode="auto">
            <a:xfrm>
              <a:off x="544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17" name="Oval 193"/>
            <p:cNvSpPr>
              <a:spLocks noChangeAspect="1" noChangeArrowheads="1"/>
            </p:cNvSpPr>
            <p:nvPr/>
          </p:nvSpPr>
          <p:spPr bwMode="auto">
            <a:xfrm>
              <a:off x="540" y="234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18" name="Oval 194"/>
            <p:cNvSpPr>
              <a:spLocks noChangeAspect="1" noChangeArrowheads="1"/>
            </p:cNvSpPr>
            <p:nvPr/>
          </p:nvSpPr>
          <p:spPr bwMode="auto">
            <a:xfrm>
              <a:off x="544" y="248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19" name="Oval 195"/>
            <p:cNvSpPr>
              <a:spLocks noChangeAspect="1" noChangeArrowheads="1"/>
            </p:cNvSpPr>
            <p:nvPr/>
          </p:nvSpPr>
          <p:spPr bwMode="auto">
            <a:xfrm>
              <a:off x="549" y="27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20" name="Oval 196"/>
            <p:cNvSpPr>
              <a:spLocks noChangeAspect="1" noChangeArrowheads="1"/>
            </p:cNvSpPr>
            <p:nvPr/>
          </p:nvSpPr>
          <p:spPr bwMode="auto">
            <a:xfrm>
              <a:off x="640" y="275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21" name="Oval 197"/>
            <p:cNvSpPr>
              <a:spLocks noChangeAspect="1" noChangeArrowheads="1"/>
            </p:cNvSpPr>
            <p:nvPr/>
          </p:nvSpPr>
          <p:spPr bwMode="auto">
            <a:xfrm>
              <a:off x="549" y="289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22" name="Oval 198"/>
            <p:cNvSpPr>
              <a:spLocks noChangeAspect="1" noChangeArrowheads="1"/>
            </p:cNvSpPr>
            <p:nvPr/>
          </p:nvSpPr>
          <p:spPr bwMode="auto">
            <a:xfrm>
              <a:off x="640" y="289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23" name="Oval 199"/>
            <p:cNvSpPr>
              <a:spLocks noChangeAspect="1" noChangeArrowheads="1"/>
            </p:cNvSpPr>
            <p:nvPr/>
          </p:nvSpPr>
          <p:spPr bwMode="auto">
            <a:xfrm>
              <a:off x="736" y="289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24" name="Oval 200"/>
            <p:cNvSpPr>
              <a:spLocks noChangeAspect="1" noChangeArrowheads="1"/>
            </p:cNvSpPr>
            <p:nvPr/>
          </p:nvSpPr>
          <p:spPr bwMode="auto">
            <a:xfrm>
              <a:off x="549" y="260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25" name="Oval 201"/>
            <p:cNvSpPr>
              <a:spLocks noChangeAspect="1" noChangeArrowheads="1"/>
            </p:cNvSpPr>
            <p:nvPr/>
          </p:nvSpPr>
          <p:spPr bwMode="auto">
            <a:xfrm>
              <a:off x="640" y="26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26" name="Oval 202"/>
            <p:cNvSpPr>
              <a:spLocks noChangeAspect="1" noChangeArrowheads="1"/>
            </p:cNvSpPr>
            <p:nvPr/>
          </p:nvSpPr>
          <p:spPr bwMode="auto">
            <a:xfrm>
              <a:off x="544" y="302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27" name="Oval 203"/>
            <p:cNvSpPr>
              <a:spLocks noChangeAspect="1" noChangeArrowheads="1"/>
            </p:cNvSpPr>
            <p:nvPr/>
          </p:nvSpPr>
          <p:spPr bwMode="auto">
            <a:xfrm>
              <a:off x="635" y="302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28" name="Oval 204"/>
            <p:cNvSpPr>
              <a:spLocks noChangeAspect="1" noChangeArrowheads="1"/>
            </p:cNvSpPr>
            <p:nvPr/>
          </p:nvSpPr>
          <p:spPr bwMode="auto">
            <a:xfrm>
              <a:off x="726" y="302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29" name="Oval 205"/>
            <p:cNvSpPr>
              <a:spLocks noChangeAspect="1" noChangeArrowheads="1"/>
            </p:cNvSpPr>
            <p:nvPr/>
          </p:nvSpPr>
          <p:spPr bwMode="auto">
            <a:xfrm>
              <a:off x="816" y="302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30" name="Oval 206"/>
            <p:cNvSpPr>
              <a:spLocks noChangeAspect="1" noChangeArrowheads="1"/>
            </p:cNvSpPr>
            <p:nvPr/>
          </p:nvSpPr>
          <p:spPr bwMode="auto">
            <a:xfrm>
              <a:off x="907" y="302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31" name="Oval 207"/>
            <p:cNvSpPr>
              <a:spLocks noChangeAspect="1" noChangeArrowheads="1"/>
            </p:cNvSpPr>
            <p:nvPr/>
          </p:nvSpPr>
          <p:spPr bwMode="auto">
            <a:xfrm>
              <a:off x="998" y="302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32" name="Oval 208"/>
            <p:cNvSpPr>
              <a:spLocks noChangeAspect="1" noChangeArrowheads="1"/>
            </p:cNvSpPr>
            <p:nvPr/>
          </p:nvSpPr>
          <p:spPr bwMode="auto">
            <a:xfrm>
              <a:off x="535" y="316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33" name="Oval 209"/>
            <p:cNvSpPr>
              <a:spLocks noChangeAspect="1" noChangeArrowheads="1"/>
            </p:cNvSpPr>
            <p:nvPr/>
          </p:nvSpPr>
          <p:spPr bwMode="auto">
            <a:xfrm>
              <a:off x="626" y="316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34" name="Oval 210"/>
            <p:cNvSpPr>
              <a:spLocks noChangeAspect="1" noChangeArrowheads="1"/>
            </p:cNvSpPr>
            <p:nvPr/>
          </p:nvSpPr>
          <p:spPr bwMode="auto">
            <a:xfrm>
              <a:off x="539" y="330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35" name="Oval 211"/>
            <p:cNvSpPr>
              <a:spLocks noChangeAspect="1" noChangeArrowheads="1"/>
            </p:cNvSpPr>
            <p:nvPr/>
          </p:nvSpPr>
          <p:spPr bwMode="auto">
            <a:xfrm>
              <a:off x="630" y="330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36" name="Oval 212"/>
            <p:cNvSpPr>
              <a:spLocks noChangeAspect="1" noChangeArrowheads="1"/>
            </p:cNvSpPr>
            <p:nvPr/>
          </p:nvSpPr>
          <p:spPr bwMode="auto">
            <a:xfrm>
              <a:off x="721" y="330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37" name="Oval 213"/>
            <p:cNvSpPr>
              <a:spLocks noChangeAspect="1" noChangeArrowheads="1"/>
            </p:cNvSpPr>
            <p:nvPr/>
          </p:nvSpPr>
          <p:spPr bwMode="auto">
            <a:xfrm>
              <a:off x="811" y="330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38" name="Oval 214"/>
            <p:cNvSpPr>
              <a:spLocks noChangeAspect="1" noChangeArrowheads="1"/>
            </p:cNvSpPr>
            <p:nvPr/>
          </p:nvSpPr>
          <p:spPr bwMode="auto">
            <a:xfrm>
              <a:off x="902" y="343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39" name="Oval 215"/>
            <p:cNvSpPr>
              <a:spLocks noChangeAspect="1" noChangeArrowheads="1"/>
            </p:cNvSpPr>
            <p:nvPr/>
          </p:nvSpPr>
          <p:spPr bwMode="auto">
            <a:xfrm>
              <a:off x="539" y="343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40" name="Oval 216"/>
            <p:cNvSpPr>
              <a:spLocks noChangeAspect="1" noChangeArrowheads="1"/>
            </p:cNvSpPr>
            <p:nvPr/>
          </p:nvSpPr>
          <p:spPr bwMode="auto">
            <a:xfrm>
              <a:off x="630" y="343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41" name="Oval 217"/>
            <p:cNvSpPr>
              <a:spLocks noChangeAspect="1" noChangeArrowheads="1"/>
            </p:cNvSpPr>
            <p:nvPr/>
          </p:nvSpPr>
          <p:spPr bwMode="auto">
            <a:xfrm>
              <a:off x="721" y="343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42" name="Oval 218"/>
            <p:cNvSpPr>
              <a:spLocks noChangeAspect="1" noChangeArrowheads="1"/>
            </p:cNvSpPr>
            <p:nvPr/>
          </p:nvSpPr>
          <p:spPr bwMode="auto">
            <a:xfrm>
              <a:off x="811" y="343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43" name="Oval 219"/>
            <p:cNvSpPr>
              <a:spLocks noChangeAspect="1" noChangeArrowheads="1"/>
            </p:cNvSpPr>
            <p:nvPr/>
          </p:nvSpPr>
          <p:spPr bwMode="auto">
            <a:xfrm>
              <a:off x="1500" y="234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44" name="Oval 220"/>
            <p:cNvSpPr>
              <a:spLocks noChangeAspect="1" noChangeArrowheads="1"/>
            </p:cNvSpPr>
            <p:nvPr/>
          </p:nvSpPr>
          <p:spPr bwMode="auto">
            <a:xfrm>
              <a:off x="1591" y="234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45" name="Oval 221"/>
            <p:cNvSpPr>
              <a:spLocks noChangeAspect="1" noChangeArrowheads="1"/>
            </p:cNvSpPr>
            <p:nvPr/>
          </p:nvSpPr>
          <p:spPr bwMode="auto">
            <a:xfrm>
              <a:off x="1500" y="247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46" name="Oval 222"/>
            <p:cNvSpPr>
              <a:spLocks noChangeAspect="1" noChangeArrowheads="1"/>
            </p:cNvSpPr>
            <p:nvPr/>
          </p:nvSpPr>
          <p:spPr bwMode="auto">
            <a:xfrm>
              <a:off x="1591" y="247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47" name="Oval 223"/>
            <p:cNvSpPr>
              <a:spLocks noChangeAspect="1" noChangeArrowheads="1"/>
            </p:cNvSpPr>
            <p:nvPr/>
          </p:nvSpPr>
          <p:spPr bwMode="auto">
            <a:xfrm>
              <a:off x="1687" y="247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48" name="Oval 224"/>
            <p:cNvSpPr>
              <a:spLocks noChangeAspect="1" noChangeArrowheads="1"/>
            </p:cNvSpPr>
            <p:nvPr/>
          </p:nvSpPr>
          <p:spPr bwMode="auto">
            <a:xfrm>
              <a:off x="1500" y="261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49" name="Oval 225"/>
            <p:cNvSpPr>
              <a:spLocks noChangeAspect="1" noChangeArrowheads="1"/>
            </p:cNvSpPr>
            <p:nvPr/>
          </p:nvSpPr>
          <p:spPr bwMode="auto">
            <a:xfrm>
              <a:off x="1591" y="261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50" name="Oval 226"/>
            <p:cNvSpPr>
              <a:spLocks noChangeAspect="1" noChangeArrowheads="1"/>
            </p:cNvSpPr>
            <p:nvPr/>
          </p:nvSpPr>
          <p:spPr bwMode="auto">
            <a:xfrm>
              <a:off x="1687" y="261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51" name="Oval 227"/>
            <p:cNvSpPr>
              <a:spLocks noChangeAspect="1" noChangeArrowheads="1"/>
            </p:cNvSpPr>
            <p:nvPr/>
          </p:nvSpPr>
          <p:spPr bwMode="auto">
            <a:xfrm>
              <a:off x="1492" y="275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52" name="Oval 228"/>
            <p:cNvSpPr>
              <a:spLocks noChangeAspect="1" noChangeArrowheads="1"/>
            </p:cNvSpPr>
            <p:nvPr/>
          </p:nvSpPr>
          <p:spPr bwMode="auto">
            <a:xfrm>
              <a:off x="1583" y="275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53" name="Oval 229"/>
            <p:cNvSpPr>
              <a:spLocks noChangeAspect="1" noChangeArrowheads="1"/>
            </p:cNvSpPr>
            <p:nvPr/>
          </p:nvSpPr>
          <p:spPr bwMode="auto">
            <a:xfrm>
              <a:off x="1679" y="275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54" name="Oval 230"/>
            <p:cNvSpPr>
              <a:spLocks noChangeAspect="1" noChangeArrowheads="1"/>
            </p:cNvSpPr>
            <p:nvPr/>
          </p:nvSpPr>
          <p:spPr bwMode="auto">
            <a:xfrm>
              <a:off x="1496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55" name="Oval 231"/>
            <p:cNvSpPr>
              <a:spLocks noChangeAspect="1" noChangeArrowheads="1"/>
            </p:cNvSpPr>
            <p:nvPr/>
          </p:nvSpPr>
          <p:spPr bwMode="auto">
            <a:xfrm>
              <a:off x="1587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56" name="Oval 232"/>
            <p:cNvSpPr>
              <a:spLocks noChangeAspect="1" noChangeArrowheads="1"/>
            </p:cNvSpPr>
            <p:nvPr/>
          </p:nvSpPr>
          <p:spPr bwMode="auto">
            <a:xfrm>
              <a:off x="1678" y="288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57" name="Oval 233"/>
            <p:cNvSpPr>
              <a:spLocks noChangeAspect="1" noChangeArrowheads="1"/>
            </p:cNvSpPr>
            <p:nvPr/>
          </p:nvSpPr>
          <p:spPr bwMode="auto">
            <a:xfrm>
              <a:off x="1768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58" name="Oval 234"/>
            <p:cNvSpPr>
              <a:spLocks noChangeAspect="1" noChangeArrowheads="1"/>
            </p:cNvSpPr>
            <p:nvPr/>
          </p:nvSpPr>
          <p:spPr bwMode="auto">
            <a:xfrm>
              <a:off x="1859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59" name="Oval 235"/>
            <p:cNvSpPr>
              <a:spLocks noChangeAspect="1" noChangeArrowheads="1"/>
            </p:cNvSpPr>
            <p:nvPr/>
          </p:nvSpPr>
          <p:spPr bwMode="auto">
            <a:xfrm>
              <a:off x="1950" y="288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60" name="Oval 236"/>
            <p:cNvSpPr>
              <a:spLocks noChangeAspect="1" noChangeArrowheads="1"/>
            </p:cNvSpPr>
            <p:nvPr/>
          </p:nvSpPr>
          <p:spPr bwMode="auto">
            <a:xfrm>
              <a:off x="1491" y="301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61" name="Oval 237"/>
            <p:cNvSpPr>
              <a:spLocks noChangeAspect="1" noChangeArrowheads="1"/>
            </p:cNvSpPr>
            <p:nvPr/>
          </p:nvSpPr>
          <p:spPr bwMode="auto">
            <a:xfrm>
              <a:off x="1582" y="301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62" name="Oval 238"/>
            <p:cNvSpPr>
              <a:spLocks noChangeAspect="1" noChangeArrowheads="1"/>
            </p:cNvSpPr>
            <p:nvPr/>
          </p:nvSpPr>
          <p:spPr bwMode="auto">
            <a:xfrm>
              <a:off x="1678" y="301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63" name="Oval 239"/>
            <p:cNvSpPr>
              <a:spLocks noChangeAspect="1" noChangeArrowheads="1"/>
            </p:cNvSpPr>
            <p:nvPr/>
          </p:nvSpPr>
          <p:spPr bwMode="auto">
            <a:xfrm>
              <a:off x="1959" y="315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64" name="Oval 240"/>
            <p:cNvSpPr>
              <a:spLocks noChangeAspect="1" noChangeArrowheads="1"/>
            </p:cNvSpPr>
            <p:nvPr/>
          </p:nvSpPr>
          <p:spPr bwMode="auto">
            <a:xfrm>
              <a:off x="2050" y="315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65" name="Oval 241"/>
            <p:cNvSpPr>
              <a:spLocks noChangeAspect="1" noChangeArrowheads="1"/>
            </p:cNvSpPr>
            <p:nvPr/>
          </p:nvSpPr>
          <p:spPr bwMode="auto">
            <a:xfrm>
              <a:off x="1855" y="315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66" name="Oval 242"/>
            <p:cNvSpPr>
              <a:spLocks noChangeAspect="1" noChangeArrowheads="1"/>
            </p:cNvSpPr>
            <p:nvPr/>
          </p:nvSpPr>
          <p:spPr bwMode="auto">
            <a:xfrm>
              <a:off x="1492" y="315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67" name="Oval 243"/>
            <p:cNvSpPr>
              <a:spLocks noChangeAspect="1" noChangeArrowheads="1"/>
            </p:cNvSpPr>
            <p:nvPr/>
          </p:nvSpPr>
          <p:spPr bwMode="auto">
            <a:xfrm>
              <a:off x="1583" y="315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68" name="Oval 244"/>
            <p:cNvSpPr>
              <a:spLocks noChangeAspect="1" noChangeArrowheads="1"/>
            </p:cNvSpPr>
            <p:nvPr/>
          </p:nvSpPr>
          <p:spPr bwMode="auto">
            <a:xfrm>
              <a:off x="1674" y="315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69" name="Oval 245"/>
            <p:cNvSpPr>
              <a:spLocks noChangeAspect="1" noChangeArrowheads="1"/>
            </p:cNvSpPr>
            <p:nvPr/>
          </p:nvSpPr>
          <p:spPr bwMode="auto">
            <a:xfrm>
              <a:off x="1764" y="315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70" name="Oval 246"/>
            <p:cNvSpPr>
              <a:spLocks noChangeAspect="1" noChangeArrowheads="1"/>
            </p:cNvSpPr>
            <p:nvPr/>
          </p:nvSpPr>
          <p:spPr bwMode="auto">
            <a:xfrm>
              <a:off x="1959" y="329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71" name="Oval 247"/>
            <p:cNvSpPr>
              <a:spLocks noChangeAspect="1" noChangeArrowheads="1"/>
            </p:cNvSpPr>
            <p:nvPr/>
          </p:nvSpPr>
          <p:spPr bwMode="auto">
            <a:xfrm>
              <a:off x="2050" y="329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72" name="Oval 248"/>
            <p:cNvSpPr>
              <a:spLocks noChangeAspect="1" noChangeArrowheads="1"/>
            </p:cNvSpPr>
            <p:nvPr/>
          </p:nvSpPr>
          <p:spPr bwMode="auto">
            <a:xfrm>
              <a:off x="1855" y="329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73" name="Oval 249"/>
            <p:cNvSpPr>
              <a:spLocks noChangeAspect="1" noChangeArrowheads="1"/>
            </p:cNvSpPr>
            <p:nvPr/>
          </p:nvSpPr>
          <p:spPr bwMode="auto">
            <a:xfrm>
              <a:off x="1492" y="329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74" name="Oval 250"/>
            <p:cNvSpPr>
              <a:spLocks noChangeAspect="1" noChangeArrowheads="1"/>
            </p:cNvSpPr>
            <p:nvPr/>
          </p:nvSpPr>
          <p:spPr bwMode="auto">
            <a:xfrm>
              <a:off x="1583" y="329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75" name="Oval 251"/>
            <p:cNvSpPr>
              <a:spLocks noChangeAspect="1" noChangeArrowheads="1"/>
            </p:cNvSpPr>
            <p:nvPr/>
          </p:nvSpPr>
          <p:spPr bwMode="auto">
            <a:xfrm>
              <a:off x="1674" y="329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76" name="Oval 252"/>
            <p:cNvSpPr>
              <a:spLocks noChangeAspect="1" noChangeArrowheads="1"/>
            </p:cNvSpPr>
            <p:nvPr/>
          </p:nvSpPr>
          <p:spPr bwMode="auto">
            <a:xfrm>
              <a:off x="1764" y="329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77" name="Oval 253"/>
            <p:cNvSpPr>
              <a:spLocks noChangeAspect="1" noChangeArrowheads="1"/>
            </p:cNvSpPr>
            <p:nvPr/>
          </p:nvSpPr>
          <p:spPr bwMode="auto">
            <a:xfrm>
              <a:off x="1964" y="343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78" name="Oval 254"/>
            <p:cNvSpPr>
              <a:spLocks noChangeAspect="1" noChangeArrowheads="1"/>
            </p:cNvSpPr>
            <p:nvPr/>
          </p:nvSpPr>
          <p:spPr bwMode="auto">
            <a:xfrm>
              <a:off x="2055" y="343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79" name="Oval 255"/>
            <p:cNvSpPr>
              <a:spLocks noChangeAspect="1" noChangeArrowheads="1"/>
            </p:cNvSpPr>
            <p:nvPr/>
          </p:nvSpPr>
          <p:spPr bwMode="auto">
            <a:xfrm>
              <a:off x="1860" y="343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80" name="Oval 256"/>
            <p:cNvSpPr>
              <a:spLocks noChangeAspect="1" noChangeArrowheads="1"/>
            </p:cNvSpPr>
            <p:nvPr/>
          </p:nvSpPr>
          <p:spPr bwMode="auto">
            <a:xfrm>
              <a:off x="1497" y="343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81" name="Oval 257"/>
            <p:cNvSpPr>
              <a:spLocks noChangeAspect="1" noChangeArrowheads="1"/>
            </p:cNvSpPr>
            <p:nvPr/>
          </p:nvSpPr>
          <p:spPr bwMode="auto">
            <a:xfrm>
              <a:off x="1588" y="343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82" name="Oval 258"/>
            <p:cNvSpPr>
              <a:spLocks noChangeAspect="1" noChangeArrowheads="1"/>
            </p:cNvSpPr>
            <p:nvPr/>
          </p:nvSpPr>
          <p:spPr bwMode="auto">
            <a:xfrm>
              <a:off x="1679" y="343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83" name="Oval 259"/>
            <p:cNvSpPr>
              <a:spLocks noChangeAspect="1" noChangeArrowheads="1"/>
            </p:cNvSpPr>
            <p:nvPr/>
          </p:nvSpPr>
          <p:spPr bwMode="auto">
            <a:xfrm>
              <a:off x="1769" y="343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8484" name="Oval 260"/>
            <p:cNvSpPr>
              <a:spLocks noChangeAspect="1" noChangeArrowheads="1"/>
            </p:cNvSpPr>
            <p:nvPr/>
          </p:nvSpPr>
          <p:spPr bwMode="auto">
            <a:xfrm>
              <a:off x="2145" y="315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grpSp>
          <p:nvGrpSpPr>
            <p:cNvPr id="948485" name="Group 261"/>
            <p:cNvGrpSpPr>
              <a:grpSpLocks/>
            </p:cNvGrpSpPr>
            <p:nvPr/>
          </p:nvGrpSpPr>
          <p:grpSpPr bwMode="auto">
            <a:xfrm>
              <a:off x="243" y="1117"/>
              <a:ext cx="5041" cy="2404"/>
              <a:chOff x="243" y="1117"/>
              <a:chExt cx="5041" cy="2404"/>
            </a:xfrm>
          </p:grpSpPr>
          <p:grpSp>
            <p:nvGrpSpPr>
              <p:cNvPr id="948486" name="Group 262"/>
              <p:cNvGrpSpPr>
                <a:grpSpLocks/>
              </p:cNvGrpSpPr>
              <p:nvPr/>
            </p:nvGrpSpPr>
            <p:grpSpPr bwMode="auto">
              <a:xfrm>
                <a:off x="521" y="1162"/>
                <a:ext cx="4763" cy="2359"/>
                <a:chOff x="521" y="1162"/>
                <a:chExt cx="4763" cy="2359"/>
              </a:xfrm>
            </p:grpSpPr>
            <p:grpSp>
              <p:nvGrpSpPr>
                <p:cNvPr id="948487" name="Group 263"/>
                <p:cNvGrpSpPr>
                  <a:grpSpLocks/>
                </p:cNvGrpSpPr>
                <p:nvPr/>
              </p:nvGrpSpPr>
              <p:grpSpPr bwMode="auto">
                <a:xfrm>
                  <a:off x="521" y="1480"/>
                  <a:ext cx="4763" cy="2041"/>
                  <a:chOff x="521" y="1480"/>
                  <a:chExt cx="4718" cy="2041"/>
                </a:xfrm>
              </p:grpSpPr>
              <p:sp>
                <p:nvSpPr>
                  <p:cNvPr id="948488" name="Line 264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480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8489" name="Line 265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616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8490" name="Line 266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752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8491" name="Line 267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888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8492" name="Line 268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024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8493" name="Line 269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160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8494" name="Line 270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297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8495" name="Line 271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433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8496" name="Line 272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569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8497" name="Line 273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705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8498" name="Line 274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841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8499" name="Line 275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977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8500" name="Line 276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3113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8501" name="Line 277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3249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8502" name="Line 278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3385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8503" name="Line 279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3521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948504" name="Group 280"/>
                <p:cNvGrpSpPr>
                  <a:grpSpLocks/>
                </p:cNvGrpSpPr>
                <p:nvPr/>
              </p:nvGrpSpPr>
              <p:grpSpPr bwMode="auto">
                <a:xfrm>
                  <a:off x="521" y="1162"/>
                  <a:ext cx="4763" cy="2359"/>
                  <a:chOff x="521" y="1162"/>
                  <a:chExt cx="4763" cy="2359"/>
                </a:xfrm>
              </p:grpSpPr>
              <p:sp>
                <p:nvSpPr>
                  <p:cNvPr id="948505" name="Line 281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8506" name="Line 282"/>
                  <p:cNvSpPr>
                    <a:spLocks noChangeShapeType="1"/>
                  </p:cNvSpPr>
                  <p:nvPr/>
                </p:nvSpPr>
                <p:spPr bwMode="auto">
                  <a:xfrm>
                    <a:off x="5284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8507" name="Line 283"/>
                  <p:cNvSpPr>
                    <a:spLocks noChangeShapeType="1"/>
                  </p:cNvSpPr>
                  <p:nvPr/>
                </p:nvSpPr>
                <p:spPr bwMode="auto">
                  <a:xfrm>
                    <a:off x="1474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8508" name="Line 284"/>
                  <p:cNvSpPr>
                    <a:spLocks noChangeShapeType="1"/>
                  </p:cNvSpPr>
                  <p:nvPr/>
                </p:nvSpPr>
                <p:spPr bwMode="auto">
                  <a:xfrm>
                    <a:off x="2426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8509" name="Line 285"/>
                  <p:cNvSpPr>
                    <a:spLocks noChangeShapeType="1"/>
                  </p:cNvSpPr>
                  <p:nvPr/>
                </p:nvSpPr>
                <p:spPr bwMode="auto">
                  <a:xfrm>
                    <a:off x="4332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8510" name="Line 286"/>
                  <p:cNvSpPr>
                    <a:spLocks noChangeShapeType="1"/>
                  </p:cNvSpPr>
                  <p:nvPr/>
                </p:nvSpPr>
                <p:spPr bwMode="auto">
                  <a:xfrm>
                    <a:off x="3379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948511" name="Group 287"/>
              <p:cNvGrpSpPr>
                <a:grpSpLocks/>
              </p:cNvGrpSpPr>
              <p:nvPr/>
            </p:nvGrpSpPr>
            <p:grpSpPr bwMode="auto">
              <a:xfrm>
                <a:off x="243" y="1117"/>
                <a:ext cx="4798" cy="1474"/>
                <a:chOff x="243" y="1117"/>
                <a:chExt cx="4798" cy="1474"/>
              </a:xfrm>
            </p:grpSpPr>
            <p:sp>
              <p:nvSpPr>
                <p:cNvPr id="948512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243" y="1356"/>
                  <a:ext cx="233" cy="7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zh-CN" sz="2000" b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documents</a:t>
                  </a:r>
                </a:p>
              </p:txBody>
            </p:sp>
            <p:sp>
              <p:nvSpPr>
                <p:cNvPr id="948513" name="Text Box 617"/>
                <p:cNvSpPr txBox="1">
                  <a:spLocks noChangeArrowheads="1"/>
                </p:cNvSpPr>
                <p:nvPr/>
              </p:nvSpPr>
              <p:spPr bwMode="auto">
                <a:xfrm>
                  <a:off x="703" y="1117"/>
                  <a:ext cx="528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River</a:t>
                  </a:r>
                </a:p>
              </p:txBody>
            </p:sp>
            <p:sp>
              <p:nvSpPr>
                <p:cNvPr id="948514" name="Text Box 618"/>
                <p:cNvSpPr txBox="1">
                  <a:spLocks noChangeArrowheads="1"/>
                </p:cNvSpPr>
                <p:nvPr/>
              </p:nvSpPr>
              <p:spPr bwMode="auto">
                <a:xfrm>
                  <a:off x="4513" y="1117"/>
                  <a:ext cx="528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Loan</a:t>
                  </a:r>
                </a:p>
              </p:txBody>
            </p:sp>
            <p:sp>
              <p:nvSpPr>
                <p:cNvPr id="948515" name="Text Box 619"/>
                <p:cNvSpPr txBox="1">
                  <a:spLocks noChangeArrowheads="1"/>
                </p:cNvSpPr>
                <p:nvPr/>
              </p:nvSpPr>
              <p:spPr bwMode="auto">
                <a:xfrm>
                  <a:off x="3470" y="1117"/>
                  <a:ext cx="672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Money</a:t>
                  </a:r>
                </a:p>
              </p:txBody>
            </p:sp>
            <p:sp>
              <p:nvSpPr>
                <p:cNvPr id="948516" name="Text Box 620"/>
                <p:cNvSpPr txBox="1">
                  <a:spLocks noChangeArrowheads="1"/>
                </p:cNvSpPr>
                <p:nvPr/>
              </p:nvSpPr>
              <p:spPr bwMode="auto">
                <a:xfrm>
                  <a:off x="2608" y="1117"/>
                  <a:ext cx="528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Bank</a:t>
                  </a:r>
                </a:p>
              </p:txBody>
            </p:sp>
            <p:sp>
              <p:nvSpPr>
                <p:cNvPr id="948517" name="Text Box 621"/>
                <p:cNvSpPr txBox="1">
                  <a:spLocks noChangeArrowheads="1"/>
                </p:cNvSpPr>
                <p:nvPr/>
              </p:nvSpPr>
              <p:spPr bwMode="auto">
                <a:xfrm>
                  <a:off x="1519" y="1117"/>
                  <a:ext cx="81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Stream</a:t>
                  </a:r>
                </a:p>
              </p:txBody>
            </p:sp>
            <p:sp>
              <p:nvSpPr>
                <p:cNvPr id="948518" name="Line 5"/>
                <p:cNvSpPr>
                  <a:spLocks noChangeShapeType="1"/>
                </p:cNvSpPr>
                <p:nvPr/>
              </p:nvSpPr>
              <p:spPr bwMode="auto">
                <a:xfrm>
                  <a:off x="295" y="2225"/>
                  <a:ext cx="0" cy="36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98372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吉布斯采样：实例（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4/5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4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9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6982" y="1385888"/>
            <a:ext cx="10565025" cy="4419600"/>
          </a:xfrm>
          <a:noFill/>
          <a:ln/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zh-CN" altLang="en-US" dirty="0">
                <a:latin typeface="Times New Roman" panose="02020603050405020304" pitchFamily="18" charset="0"/>
              </a:rPr>
              <a:t>迭代</a:t>
            </a:r>
            <a:r>
              <a:rPr lang="en-US" altLang="zh-CN" dirty="0">
                <a:latin typeface="Times New Roman" panose="02020603050405020304" pitchFamily="18" charset="0"/>
              </a:rPr>
              <a:t>4</a:t>
            </a:r>
            <a:r>
              <a:rPr lang="zh-CN" altLang="en-US" dirty="0">
                <a:latin typeface="Times New Roman" panose="02020603050405020304" pitchFamily="18" charset="0"/>
              </a:rPr>
              <a:t>次之后</a:t>
            </a:r>
            <a:endParaRPr lang="en-US" altLang="zh-CN" dirty="0">
              <a:latin typeface="Times New Roman" panose="02020603050405020304" pitchFamily="18" charset="0"/>
            </a:endParaRPr>
          </a:p>
        </p:txBody>
      </p:sp>
      <p:grpSp>
        <p:nvGrpSpPr>
          <p:cNvPr id="949252" name="Group 4"/>
          <p:cNvGrpSpPr>
            <a:grpSpLocks/>
          </p:cNvGrpSpPr>
          <p:nvPr/>
        </p:nvGrpSpPr>
        <p:grpSpPr bwMode="auto">
          <a:xfrm>
            <a:off x="514283" y="1989138"/>
            <a:ext cx="10668728" cy="3816350"/>
            <a:chOff x="243" y="1253"/>
            <a:chExt cx="5041" cy="2404"/>
          </a:xfrm>
        </p:grpSpPr>
        <p:sp>
          <p:nvSpPr>
            <p:cNvPr id="949253" name="Oval 5"/>
            <p:cNvSpPr>
              <a:spLocks noChangeAspect="1" noChangeArrowheads="1"/>
            </p:cNvSpPr>
            <p:nvPr/>
          </p:nvSpPr>
          <p:spPr bwMode="auto">
            <a:xfrm>
              <a:off x="2449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54" name="Oval 6"/>
            <p:cNvSpPr>
              <a:spLocks noChangeAspect="1" noChangeArrowheads="1"/>
            </p:cNvSpPr>
            <p:nvPr/>
          </p:nvSpPr>
          <p:spPr bwMode="auto">
            <a:xfrm>
              <a:off x="2540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55" name="Oval 7"/>
            <p:cNvSpPr>
              <a:spLocks noChangeAspect="1" noChangeArrowheads="1"/>
            </p:cNvSpPr>
            <p:nvPr/>
          </p:nvSpPr>
          <p:spPr bwMode="auto">
            <a:xfrm>
              <a:off x="2631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56" name="Oval 8"/>
            <p:cNvSpPr>
              <a:spLocks noChangeAspect="1" noChangeArrowheads="1"/>
            </p:cNvSpPr>
            <p:nvPr/>
          </p:nvSpPr>
          <p:spPr bwMode="auto">
            <a:xfrm>
              <a:off x="2721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57" name="Oval 9"/>
            <p:cNvSpPr>
              <a:spLocks noChangeAspect="1" noChangeArrowheads="1"/>
            </p:cNvSpPr>
            <p:nvPr/>
          </p:nvSpPr>
          <p:spPr bwMode="auto">
            <a:xfrm>
              <a:off x="2812" y="166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58" name="Oval 10"/>
            <p:cNvSpPr>
              <a:spLocks noChangeAspect="1" noChangeArrowheads="1"/>
            </p:cNvSpPr>
            <p:nvPr/>
          </p:nvSpPr>
          <p:spPr bwMode="auto">
            <a:xfrm>
              <a:off x="2449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59" name="Oval 11"/>
            <p:cNvSpPr>
              <a:spLocks noChangeAspect="1" noChangeArrowheads="1"/>
            </p:cNvSpPr>
            <p:nvPr/>
          </p:nvSpPr>
          <p:spPr bwMode="auto">
            <a:xfrm>
              <a:off x="2540" y="166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60" name="Oval 12"/>
            <p:cNvSpPr>
              <a:spLocks noChangeAspect="1" noChangeArrowheads="1"/>
            </p:cNvSpPr>
            <p:nvPr/>
          </p:nvSpPr>
          <p:spPr bwMode="auto">
            <a:xfrm>
              <a:off x="2631" y="166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61" name="Oval 13"/>
            <p:cNvSpPr>
              <a:spLocks noChangeAspect="1" noChangeArrowheads="1"/>
            </p:cNvSpPr>
            <p:nvPr/>
          </p:nvSpPr>
          <p:spPr bwMode="auto">
            <a:xfrm>
              <a:off x="2721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62" name="Oval 14"/>
            <p:cNvSpPr>
              <a:spLocks noChangeAspect="1" noChangeArrowheads="1"/>
            </p:cNvSpPr>
            <p:nvPr/>
          </p:nvSpPr>
          <p:spPr bwMode="auto">
            <a:xfrm>
              <a:off x="2916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63" name="Oval 15"/>
            <p:cNvSpPr>
              <a:spLocks noChangeAspect="1" noChangeArrowheads="1"/>
            </p:cNvSpPr>
            <p:nvPr/>
          </p:nvSpPr>
          <p:spPr bwMode="auto">
            <a:xfrm>
              <a:off x="3007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64" name="Oval 16"/>
            <p:cNvSpPr>
              <a:spLocks noChangeAspect="1" noChangeArrowheads="1"/>
            </p:cNvSpPr>
            <p:nvPr/>
          </p:nvSpPr>
          <p:spPr bwMode="auto">
            <a:xfrm>
              <a:off x="2812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65" name="Oval 17"/>
            <p:cNvSpPr>
              <a:spLocks noChangeAspect="1" noChangeArrowheads="1"/>
            </p:cNvSpPr>
            <p:nvPr/>
          </p:nvSpPr>
          <p:spPr bwMode="auto">
            <a:xfrm>
              <a:off x="2449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66" name="Oval 18"/>
            <p:cNvSpPr>
              <a:spLocks noChangeAspect="1" noChangeArrowheads="1"/>
            </p:cNvSpPr>
            <p:nvPr/>
          </p:nvSpPr>
          <p:spPr bwMode="auto">
            <a:xfrm>
              <a:off x="2540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67" name="Oval 19"/>
            <p:cNvSpPr>
              <a:spLocks noChangeAspect="1" noChangeArrowheads="1"/>
            </p:cNvSpPr>
            <p:nvPr/>
          </p:nvSpPr>
          <p:spPr bwMode="auto">
            <a:xfrm>
              <a:off x="2631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68" name="Oval 20"/>
            <p:cNvSpPr>
              <a:spLocks noChangeAspect="1" noChangeArrowheads="1"/>
            </p:cNvSpPr>
            <p:nvPr/>
          </p:nvSpPr>
          <p:spPr bwMode="auto">
            <a:xfrm>
              <a:off x="2721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69" name="Oval 21"/>
            <p:cNvSpPr>
              <a:spLocks noChangeAspect="1" noChangeArrowheads="1"/>
            </p:cNvSpPr>
            <p:nvPr/>
          </p:nvSpPr>
          <p:spPr bwMode="auto">
            <a:xfrm>
              <a:off x="2921" y="193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70" name="Oval 22"/>
            <p:cNvSpPr>
              <a:spLocks noChangeAspect="1" noChangeArrowheads="1"/>
            </p:cNvSpPr>
            <p:nvPr/>
          </p:nvSpPr>
          <p:spPr bwMode="auto">
            <a:xfrm>
              <a:off x="3012" y="193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71" name="Oval 23"/>
            <p:cNvSpPr>
              <a:spLocks noChangeAspect="1" noChangeArrowheads="1"/>
            </p:cNvSpPr>
            <p:nvPr/>
          </p:nvSpPr>
          <p:spPr bwMode="auto">
            <a:xfrm>
              <a:off x="2817" y="193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72" name="Oval 24"/>
            <p:cNvSpPr>
              <a:spLocks noChangeAspect="1" noChangeArrowheads="1"/>
            </p:cNvSpPr>
            <p:nvPr/>
          </p:nvSpPr>
          <p:spPr bwMode="auto">
            <a:xfrm>
              <a:off x="2454" y="193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73" name="Oval 25"/>
            <p:cNvSpPr>
              <a:spLocks noChangeAspect="1" noChangeArrowheads="1"/>
            </p:cNvSpPr>
            <p:nvPr/>
          </p:nvSpPr>
          <p:spPr bwMode="auto">
            <a:xfrm>
              <a:off x="2545" y="193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74" name="Oval 26"/>
            <p:cNvSpPr>
              <a:spLocks noChangeAspect="1" noChangeArrowheads="1"/>
            </p:cNvSpPr>
            <p:nvPr/>
          </p:nvSpPr>
          <p:spPr bwMode="auto">
            <a:xfrm>
              <a:off x="2636" y="193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75" name="Oval 27"/>
            <p:cNvSpPr>
              <a:spLocks noChangeAspect="1" noChangeArrowheads="1"/>
            </p:cNvSpPr>
            <p:nvPr/>
          </p:nvSpPr>
          <p:spPr bwMode="auto">
            <a:xfrm>
              <a:off x="2726" y="193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76" name="Oval 28"/>
            <p:cNvSpPr>
              <a:spLocks noChangeAspect="1" noChangeArrowheads="1"/>
            </p:cNvSpPr>
            <p:nvPr/>
          </p:nvSpPr>
          <p:spPr bwMode="auto">
            <a:xfrm>
              <a:off x="2921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77" name="Oval 29"/>
            <p:cNvSpPr>
              <a:spLocks noChangeAspect="1" noChangeArrowheads="1"/>
            </p:cNvSpPr>
            <p:nvPr/>
          </p:nvSpPr>
          <p:spPr bwMode="auto">
            <a:xfrm>
              <a:off x="3012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78" name="Oval 30"/>
            <p:cNvSpPr>
              <a:spLocks noChangeAspect="1" noChangeArrowheads="1"/>
            </p:cNvSpPr>
            <p:nvPr/>
          </p:nvSpPr>
          <p:spPr bwMode="auto">
            <a:xfrm>
              <a:off x="2817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79" name="Oval 31"/>
            <p:cNvSpPr>
              <a:spLocks noChangeAspect="1" noChangeArrowheads="1"/>
            </p:cNvSpPr>
            <p:nvPr/>
          </p:nvSpPr>
          <p:spPr bwMode="auto">
            <a:xfrm>
              <a:off x="2454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80" name="Oval 32"/>
            <p:cNvSpPr>
              <a:spLocks noChangeAspect="1" noChangeArrowheads="1"/>
            </p:cNvSpPr>
            <p:nvPr/>
          </p:nvSpPr>
          <p:spPr bwMode="auto">
            <a:xfrm>
              <a:off x="2545" y="206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81" name="Oval 33"/>
            <p:cNvSpPr>
              <a:spLocks noChangeAspect="1" noChangeArrowheads="1"/>
            </p:cNvSpPr>
            <p:nvPr/>
          </p:nvSpPr>
          <p:spPr bwMode="auto">
            <a:xfrm>
              <a:off x="2636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82" name="Oval 34"/>
            <p:cNvSpPr>
              <a:spLocks noChangeAspect="1" noChangeArrowheads="1"/>
            </p:cNvSpPr>
            <p:nvPr/>
          </p:nvSpPr>
          <p:spPr bwMode="auto">
            <a:xfrm>
              <a:off x="2726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83" name="Oval 35"/>
            <p:cNvSpPr>
              <a:spLocks noChangeAspect="1" noChangeArrowheads="1"/>
            </p:cNvSpPr>
            <p:nvPr/>
          </p:nvSpPr>
          <p:spPr bwMode="auto">
            <a:xfrm>
              <a:off x="2921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84" name="Oval 36"/>
            <p:cNvSpPr>
              <a:spLocks noChangeAspect="1" noChangeArrowheads="1"/>
            </p:cNvSpPr>
            <p:nvPr/>
          </p:nvSpPr>
          <p:spPr bwMode="auto">
            <a:xfrm>
              <a:off x="3012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85" name="Oval 37"/>
            <p:cNvSpPr>
              <a:spLocks noChangeAspect="1" noChangeArrowheads="1"/>
            </p:cNvSpPr>
            <p:nvPr/>
          </p:nvSpPr>
          <p:spPr bwMode="auto">
            <a:xfrm>
              <a:off x="2817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86" name="Oval 38"/>
            <p:cNvSpPr>
              <a:spLocks noChangeAspect="1" noChangeArrowheads="1"/>
            </p:cNvSpPr>
            <p:nvPr/>
          </p:nvSpPr>
          <p:spPr bwMode="auto">
            <a:xfrm>
              <a:off x="2454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87" name="Oval 39"/>
            <p:cNvSpPr>
              <a:spLocks noChangeAspect="1" noChangeArrowheads="1"/>
            </p:cNvSpPr>
            <p:nvPr/>
          </p:nvSpPr>
          <p:spPr bwMode="auto">
            <a:xfrm>
              <a:off x="2545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88" name="Oval 40"/>
            <p:cNvSpPr>
              <a:spLocks noChangeAspect="1" noChangeArrowheads="1"/>
            </p:cNvSpPr>
            <p:nvPr/>
          </p:nvSpPr>
          <p:spPr bwMode="auto">
            <a:xfrm>
              <a:off x="2636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89" name="Oval 41"/>
            <p:cNvSpPr>
              <a:spLocks noChangeAspect="1" noChangeArrowheads="1"/>
            </p:cNvSpPr>
            <p:nvPr/>
          </p:nvSpPr>
          <p:spPr bwMode="auto">
            <a:xfrm>
              <a:off x="2726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90" name="Oval 42"/>
            <p:cNvSpPr>
              <a:spLocks noChangeAspect="1" noChangeArrowheads="1"/>
            </p:cNvSpPr>
            <p:nvPr/>
          </p:nvSpPr>
          <p:spPr bwMode="auto">
            <a:xfrm>
              <a:off x="3107" y="220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91" name="Oval 43"/>
            <p:cNvSpPr>
              <a:spLocks noChangeAspect="1" noChangeArrowheads="1"/>
            </p:cNvSpPr>
            <p:nvPr/>
          </p:nvSpPr>
          <p:spPr bwMode="auto">
            <a:xfrm>
              <a:off x="3198" y="220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92" name="Oval 44"/>
            <p:cNvSpPr>
              <a:spLocks noChangeAspect="1" noChangeArrowheads="1"/>
            </p:cNvSpPr>
            <p:nvPr/>
          </p:nvSpPr>
          <p:spPr bwMode="auto">
            <a:xfrm>
              <a:off x="2454" y="235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93" name="Oval 45"/>
            <p:cNvSpPr>
              <a:spLocks noChangeAspect="1" noChangeArrowheads="1"/>
            </p:cNvSpPr>
            <p:nvPr/>
          </p:nvSpPr>
          <p:spPr bwMode="auto">
            <a:xfrm>
              <a:off x="2545" y="235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94" name="Oval 46"/>
            <p:cNvSpPr>
              <a:spLocks noChangeAspect="1" noChangeArrowheads="1"/>
            </p:cNvSpPr>
            <p:nvPr/>
          </p:nvSpPr>
          <p:spPr bwMode="auto">
            <a:xfrm>
              <a:off x="2636" y="235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95" name="Oval 47"/>
            <p:cNvSpPr>
              <a:spLocks noChangeAspect="1" noChangeArrowheads="1"/>
            </p:cNvSpPr>
            <p:nvPr/>
          </p:nvSpPr>
          <p:spPr bwMode="auto">
            <a:xfrm>
              <a:off x="2726" y="235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96" name="Oval 48"/>
            <p:cNvSpPr>
              <a:spLocks noChangeAspect="1" noChangeArrowheads="1"/>
            </p:cNvSpPr>
            <p:nvPr/>
          </p:nvSpPr>
          <p:spPr bwMode="auto">
            <a:xfrm>
              <a:off x="2458" y="248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97" name="Oval 49"/>
            <p:cNvSpPr>
              <a:spLocks noChangeAspect="1" noChangeArrowheads="1"/>
            </p:cNvSpPr>
            <p:nvPr/>
          </p:nvSpPr>
          <p:spPr bwMode="auto">
            <a:xfrm>
              <a:off x="2549" y="248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98" name="Oval 50"/>
            <p:cNvSpPr>
              <a:spLocks noChangeAspect="1" noChangeArrowheads="1"/>
            </p:cNvSpPr>
            <p:nvPr/>
          </p:nvSpPr>
          <p:spPr bwMode="auto">
            <a:xfrm>
              <a:off x="2640" y="248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299" name="Oval 51"/>
            <p:cNvSpPr>
              <a:spLocks noChangeAspect="1" noChangeArrowheads="1"/>
            </p:cNvSpPr>
            <p:nvPr/>
          </p:nvSpPr>
          <p:spPr bwMode="auto">
            <a:xfrm>
              <a:off x="2730" y="248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00" name="Oval 52"/>
            <p:cNvSpPr>
              <a:spLocks noChangeAspect="1" noChangeArrowheads="1"/>
            </p:cNvSpPr>
            <p:nvPr/>
          </p:nvSpPr>
          <p:spPr bwMode="auto">
            <a:xfrm>
              <a:off x="2821" y="248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01" name="Oval 53"/>
            <p:cNvSpPr>
              <a:spLocks noChangeAspect="1" noChangeArrowheads="1"/>
            </p:cNvSpPr>
            <p:nvPr/>
          </p:nvSpPr>
          <p:spPr bwMode="auto">
            <a:xfrm>
              <a:off x="2912" y="248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02" name="Oval 54"/>
            <p:cNvSpPr>
              <a:spLocks noChangeAspect="1" noChangeArrowheads="1"/>
            </p:cNvSpPr>
            <p:nvPr/>
          </p:nvSpPr>
          <p:spPr bwMode="auto">
            <a:xfrm>
              <a:off x="2463" y="261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03" name="Oval 55"/>
            <p:cNvSpPr>
              <a:spLocks noChangeAspect="1" noChangeArrowheads="1"/>
            </p:cNvSpPr>
            <p:nvPr/>
          </p:nvSpPr>
          <p:spPr bwMode="auto">
            <a:xfrm>
              <a:off x="2554" y="261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04" name="Oval 56"/>
            <p:cNvSpPr>
              <a:spLocks noChangeAspect="1" noChangeArrowheads="1"/>
            </p:cNvSpPr>
            <p:nvPr/>
          </p:nvSpPr>
          <p:spPr bwMode="auto">
            <a:xfrm>
              <a:off x="2645" y="261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05" name="Oval 57"/>
            <p:cNvSpPr>
              <a:spLocks noChangeAspect="1" noChangeArrowheads="1"/>
            </p:cNvSpPr>
            <p:nvPr/>
          </p:nvSpPr>
          <p:spPr bwMode="auto">
            <a:xfrm>
              <a:off x="2735" y="261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06" name="Oval 58"/>
            <p:cNvSpPr>
              <a:spLocks noChangeAspect="1" noChangeArrowheads="1"/>
            </p:cNvSpPr>
            <p:nvPr/>
          </p:nvSpPr>
          <p:spPr bwMode="auto">
            <a:xfrm>
              <a:off x="2826" y="261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07" name="Oval 59"/>
            <p:cNvSpPr>
              <a:spLocks noChangeAspect="1" noChangeArrowheads="1"/>
            </p:cNvSpPr>
            <p:nvPr/>
          </p:nvSpPr>
          <p:spPr bwMode="auto">
            <a:xfrm>
              <a:off x="2917" y="261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08" name="Oval 60"/>
            <p:cNvSpPr>
              <a:spLocks noChangeAspect="1" noChangeArrowheads="1"/>
            </p:cNvSpPr>
            <p:nvPr/>
          </p:nvSpPr>
          <p:spPr bwMode="auto">
            <a:xfrm>
              <a:off x="2467" y="275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09" name="Oval 61"/>
            <p:cNvSpPr>
              <a:spLocks noChangeAspect="1" noChangeArrowheads="1"/>
            </p:cNvSpPr>
            <p:nvPr/>
          </p:nvSpPr>
          <p:spPr bwMode="auto">
            <a:xfrm>
              <a:off x="2558" y="275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10" name="Oval 62"/>
            <p:cNvSpPr>
              <a:spLocks noChangeAspect="1" noChangeArrowheads="1"/>
            </p:cNvSpPr>
            <p:nvPr/>
          </p:nvSpPr>
          <p:spPr bwMode="auto">
            <a:xfrm>
              <a:off x="2649" y="275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11" name="Oval 63"/>
            <p:cNvSpPr>
              <a:spLocks noChangeAspect="1" noChangeArrowheads="1"/>
            </p:cNvSpPr>
            <p:nvPr/>
          </p:nvSpPr>
          <p:spPr bwMode="auto">
            <a:xfrm>
              <a:off x="2739" y="275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12" name="Oval 64"/>
            <p:cNvSpPr>
              <a:spLocks noChangeAspect="1" noChangeArrowheads="1"/>
            </p:cNvSpPr>
            <p:nvPr/>
          </p:nvSpPr>
          <p:spPr bwMode="auto">
            <a:xfrm>
              <a:off x="2830" y="275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13" name="Oval 65"/>
            <p:cNvSpPr>
              <a:spLocks noChangeAspect="1" noChangeArrowheads="1"/>
            </p:cNvSpPr>
            <p:nvPr/>
          </p:nvSpPr>
          <p:spPr bwMode="auto">
            <a:xfrm>
              <a:off x="2921" y="275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14" name="Oval 66"/>
            <p:cNvSpPr>
              <a:spLocks noChangeAspect="1" noChangeArrowheads="1"/>
            </p:cNvSpPr>
            <p:nvPr/>
          </p:nvSpPr>
          <p:spPr bwMode="auto">
            <a:xfrm>
              <a:off x="2930" y="289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15" name="Oval 67"/>
            <p:cNvSpPr>
              <a:spLocks noChangeAspect="1" noChangeArrowheads="1"/>
            </p:cNvSpPr>
            <p:nvPr/>
          </p:nvSpPr>
          <p:spPr bwMode="auto">
            <a:xfrm>
              <a:off x="3021" y="289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16" name="Oval 68"/>
            <p:cNvSpPr>
              <a:spLocks noChangeAspect="1" noChangeArrowheads="1"/>
            </p:cNvSpPr>
            <p:nvPr/>
          </p:nvSpPr>
          <p:spPr bwMode="auto">
            <a:xfrm>
              <a:off x="2826" y="289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17" name="Oval 69"/>
            <p:cNvSpPr>
              <a:spLocks noChangeAspect="1" noChangeArrowheads="1"/>
            </p:cNvSpPr>
            <p:nvPr/>
          </p:nvSpPr>
          <p:spPr bwMode="auto">
            <a:xfrm>
              <a:off x="2463" y="289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18" name="Oval 70"/>
            <p:cNvSpPr>
              <a:spLocks noChangeAspect="1" noChangeArrowheads="1"/>
            </p:cNvSpPr>
            <p:nvPr/>
          </p:nvSpPr>
          <p:spPr bwMode="auto">
            <a:xfrm>
              <a:off x="2554" y="289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19" name="Oval 71"/>
            <p:cNvSpPr>
              <a:spLocks noChangeAspect="1" noChangeArrowheads="1"/>
            </p:cNvSpPr>
            <p:nvPr/>
          </p:nvSpPr>
          <p:spPr bwMode="auto">
            <a:xfrm>
              <a:off x="2645" y="289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20" name="Oval 72"/>
            <p:cNvSpPr>
              <a:spLocks noChangeAspect="1" noChangeArrowheads="1"/>
            </p:cNvSpPr>
            <p:nvPr/>
          </p:nvSpPr>
          <p:spPr bwMode="auto">
            <a:xfrm>
              <a:off x="2735" y="289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21" name="Oval 73"/>
            <p:cNvSpPr>
              <a:spLocks noChangeAspect="1" noChangeArrowheads="1"/>
            </p:cNvSpPr>
            <p:nvPr/>
          </p:nvSpPr>
          <p:spPr bwMode="auto">
            <a:xfrm>
              <a:off x="2472" y="302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22" name="Oval 74"/>
            <p:cNvSpPr>
              <a:spLocks noChangeAspect="1" noChangeArrowheads="1"/>
            </p:cNvSpPr>
            <p:nvPr/>
          </p:nvSpPr>
          <p:spPr bwMode="auto">
            <a:xfrm>
              <a:off x="2563" y="302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23" name="Oval 75"/>
            <p:cNvSpPr>
              <a:spLocks noChangeAspect="1" noChangeArrowheads="1"/>
            </p:cNvSpPr>
            <p:nvPr/>
          </p:nvSpPr>
          <p:spPr bwMode="auto">
            <a:xfrm>
              <a:off x="2654" y="302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24" name="Oval 76"/>
            <p:cNvSpPr>
              <a:spLocks noChangeAspect="1" noChangeArrowheads="1"/>
            </p:cNvSpPr>
            <p:nvPr/>
          </p:nvSpPr>
          <p:spPr bwMode="auto">
            <a:xfrm>
              <a:off x="2744" y="302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25" name="Oval 77"/>
            <p:cNvSpPr>
              <a:spLocks noChangeAspect="1" noChangeArrowheads="1"/>
            </p:cNvSpPr>
            <p:nvPr/>
          </p:nvSpPr>
          <p:spPr bwMode="auto">
            <a:xfrm>
              <a:off x="2835" y="302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26" name="Oval 78"/>
            <p:cNvSpPr>
              <a:spLocks noChangeAspect="1" noChangeArrowheads="1"/>
            </p:cNvSpPr>
            <p:nvPr/>
          </p:nvSpPr>
          <p:spPr bwMode="auto">
            <a:xfrm>
              <a:off x="2926" y="302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27" name="Oval 79"/>
            <p:cNvSpPr>
              <a:spLocks noChangeAspect="1" noChangeArrowheads="1"/>
            </p:cNvSpPr>
            <p:nvPr/>
          </p:nvSpPr>
          <p:spPr bwMode="auto">
            <a:xfrm>
              <a:off x="2477" y="315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28" name="Oval 80"/>
            <p:cNvSpPr>
              <a:spLocks noChangeAspect="1" noChangeArrowheads="1"/>
            </p:cNvSpPr>
            <p:nvPr/>
          </p:nvSpPr>
          <p:spPr bwMode="auto">
            <a:xfrm>
              <a:off x="2568" y="315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29" name="Oval 81"/>
            <p:cNvSpPr>
              <a:spLocks noChangeAspect="1" noChangeArrowheads="1"/>
            </p:cNvSpPr>
            <p:nvPr/>
          </p:nvSpPr>
          <p:spPr bwMode="auto">
            <a:xfrm>
              <a:off x="2659" y="315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30" name="Oval 82"/>
            <p:cNvSpPr>
              <a:spLocks noChangeAspect="1" noChangeArrowheads="1"/>
            </p:cNvSpPr>
            <p:nvPr/>
          </p:nvSpPr>
          <p:spPr bwMode="auto">
            <a:xfrm>
              <a:off x="2749" y="315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31" name="Oval 83"/>
            <p:cNvSpPr>
              <a:spLocks noChangeAspect="1" noChangeArrowheads="1"/>
            </p:cNvSpPr>
            <p:nvPr/>
          </p:nvSpPr>
          <p:spPr bwMode="auto">
            <a:xfrm>
              <a:off x="2840" y="315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32" name="Oval 84"/>
            <p:cNvSpPr>
              <a:spLocks noChangeAspect="1" noChangeArrowheads="1"/>
            </p:cNvSpPr>
            <p:nvPr/>
          </p:nvSpPr>
          <p:spPr bwMode="auto">
            <a:xfrm>
              <a:off x="2931" y="315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33" name="Oval 85"/>
            <p:cNvSpPr>
              <a:spLocks noChangeAspect="1" noChangeArrowheads="1"/>
            </p:cNvSpPr>
            <p:nvPr/>
          </p:nvSpPr>
          <p:spPr bwMode="auto">
            <a:xfrm>
              <a:off x="2481" y="329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34" name="Oval 86"/>
            <p:cNvSpPr>
              <a:spLocks noChangeAspect="1" noChangeArrowheads="1"/>
            </p:cNvSpPr>
            <p:nvPr/>
          </p:nvSpPr>
          <p:spPr bwMode="auto">
            <a:xfrm>
              <a:off x="2572" y="329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35" name="Oval 87"/>
            <p:cNvSpPr>
              <a:spLocks noChangeAspect="1" noChangeArrowheads="1"/>
            </p:cNvSpPr>
            <p:nvPr/>
          </p:nvSpPr>
          <p:spPr bwMode="auto">
            <a:xfrm>
              <a:off x="2663" y="329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36" name="Oval 88"/>
            <p:cNvSpPr>
              <a:spLocks noChangeAspect="1" noChangeArrowheads="1"/>
            </p:cNvSpPr>
            <p:nvPr/>
          </p:nvSpPr>
          <p:spPr bwMode="auto">
            <a:xfrm>
              <a:off x="2753" y="329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37" name="Oval 89"/>
            <p:cNvSpPr>
              <a:spLocks noChangeAspect="1" noChangeArrowheads="1"/>
            </p:cNvSpPr>
            <p:nvPr/>
          </p:nvSpPr>
          <p:spPr bwMode="auto">
            <a:xfrm>
              <a:off x="2844" y="329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38" name="Oval 90"/>
            <p:cNvSpPr>
              <a:spLocks noChangeAspect="1" noChangeArrowheads="1"/>
            </p:cNvSpPr>
            <p:nvPr/>
          </p:nvSpPr>
          <p:spPr bwMode="auto">
            <a:xfrm>
              <a:off x="2935" y="329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39" name="Oval 91"/>
            <p:cNvSpPr>
              <a:spLocks noChangeAspect="1" noChangeArrowheads="1"/>
            </p:cNvSpPr>
            <p:nvPr/>
          </p:nvSpPr>
          <p:spPr bwMode="auto">
            <a:xfrm>
              <a:off x="2835" y="343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40" name="Oval 92"/>
            <p:cNvSpPr>
              <a:spLocks noChangeAspect="1" noChangeArrowheads="1"/>
            </p:cNvSpPr>
            <p:nvPr/>
          </p:nvSpPr>
          <p:spPr bwMode="auto">
            <a:xfrm>
              <a:off x="2472" y="343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41" name="Oval 93"/>
            <p:cNvSpPr>
              <a:spLocks noChangeAspect="1" noChangeArrowheads="1"/>
            </p:cNvSpPr>
            <p:nvPr/>
          </p:nvSpPr>
          <p:spPr bwMode="auto">
            <a:xfrm>
              <a:off x="2563" y="343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42" name="Oval 94"/>
            <p:cNvSpPr>
              <a:spLocks noChangeAspect="1" noChangeArrowheads="1"/>
            </p:cNvSpPr>
            <p:nvPr/>
          </p:nvSpPr>
          <p:spPr bwMode="auto">
            <a:xfrm>
              <a:off x="2654" y="343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43" name="Oval 95"/>
            <p:cNvSpPr>
              <a:spLocks noChangeAspect="1" noChangeArrowheads="1"/>
            </p:cNvSpPr>
            <p:nvPr/>
          </p:nvSpPr>
          <p:spPr bwMode="auto">
            <a:xfrm>
              <a:off x="2744" y="343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44" name="Oval 96"/>
            <p:cNvSpPr>
              <a:spLocks noChangeAspect="1" noChangeArrowheads="1"/>
            </p:cNvSpPr>
            <p:nvPr/>
          </p:nvSpPr>
          <p:spPr bwMode="auto">
            <a:xfrm>
              <a:off x="2472" y="356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45" name="Oval 97"/>
            <p:cNvSpPr>
              <a:spLocks noChangeAspect="1" noChangeArrowheads="1"/>
            </p:cNvSpPr>
            <p:nvPr/>
          </p:nvSpPr>
          <p:spPr bwMode="auto">
            <a:xfrm>
              <a:off x="2563" y="356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46" name="Oval 98"/>
            <p:cNvSpPr>
              <a:spLocks noChangeAspect="1" noChangeArrowheads="1"/>
            </p:cNvSpPr>
            <p:nvPr/>
          </p:nvSpPr>
          <p:spPr bwMode="auto">
            <a:xfrm>
              <a:off x="2654" y="356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47" name="Oval 99"/>
            <p:cNvSpPr>
              <a:spLocks noChangeAspect="1" noChangeArrowheads="1"/>
            </p:cNvSpPr>
            <p:nvPr/>
          </p:nvSpPr>
          <p:spPr bwMode="auto">
            <a:xfrm>
              <a:off x="2744" y="356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48" name="Oval 100"/>
            <p:cNvSpPr>
              <a:spLocks noChangeAspect="1" noChangeArrowheads="1"/>
            </p:cNvSpPr>
            <p:nvPr/>
          </p:nvSpPr>
          <p:spPr bwMode="auto">
            <a:xfrm>
              <a:off x="3873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49" name="Oval 101"/>
            <p:cNvSpPr>
              <a:spLocks noChangeAspect="1" noChangeArrowheads="1"/>
            </p:cNvSpPr>
            <p:nvPr/>
          </p:nvSpPr>
          <p:spPr bwMode="auto">
            <a:xfrm>
              <a:off x="3769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50" name="Oval 102"/>
            <p:cNvSpPr>
              <a:spLocks noChangeAspect="1" noChangeArrowheads="1"/>
            </p:cNvSpPr>
            <p:nvPr/>
          </p:nvSpPr>
          <p:spPr bwMode="auto">
            <a:xfrm>
              <a:off x="3406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51" name="Oval 103"/>
            <p:cNvSpPr>
              <a:spLocks noChangeAspect="1" noChangeArrowheads="1"/>
            </p:cNvSpPr>
            <p:nvPr/>
          </p:nvSpPr>
          <p:spPr bwMode="auto">
            <a:xfrm>
              <a:off x="3497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52" name="Oval 104"/>
            <p:cNvSpPr>
              <a:spLocks noChangeAspect="1" noChangeArrowheads="1"/>
            </p:cNvSpPr>
            <p:nvPr/>
          </p:nvSpPr>
          <p:spPr bwMode="auto">
            <a:xfrm>
              <a:off x="3588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53" name="Oval 105"/>
            <p:cNvSpPr>
              <a:spLocks noChangeAspect="1" noChangeArrowheads="1"/>
            </p:cNvSpPr>
            <p:nvPr/>
          </p:nvSpPr>
          <p:spPr bwMode="auto">
            <a:xfrm>
              <a:off x="3678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54" name="Oval 106"/>
            <p:cNvSpPr>
              <a:spLocks noChangeAspect="1" noChangeArrowheads="1"/>
            </p:cNvSpPr>
            <p:nvPr/>
          </p:nvSpPr>
          <p:spPr bwMode="auto">
            <a:xfrm>
              <a:off x="3873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55" name="Oval 107"/>
            <p:cNvSpPr>
              <a:spLocks noChangeAspect="1" noChangeArrowheads="1"/>
            </p:cNvSpPr>
            <p:nvPr/>
          </p:nvSpPr>
          <p:spPr bwMode="auto">
            <a:xfrm>
              <a:off x="3964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56" name="Oval 108"/>
            <p:cNvSpPr>
              <a:spLocks noChangeAspect="1" noChangeArrowheads="1"/>
            </p:cNvSpPr>
            <p:nvPr/>
          </p:nvSpPr>
          <p:spPr bwMode="auto">
            <a:xfrm>
              <a:off x="3769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57" name="Oval 109"/>
            <p:cNvSpPr>
              <a:spLocks noChangeAspect="1" noChangeArrowheads="1"/>
            </p:cNvSpPr>
            <p:nvPr/>
          </p:nvSpPr>
          <p:spPr bwMode="auto">
            <a:xfrm>
              <a:off x="3406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58" name="Oval 110"/>
            <p:cNvSpPr>
              <a:spLocks noChangeAspect="1" noChangeArrowheads="1"/>
            </p:cNvSpPr>
            <p:nvPr/>
          </p:nvSpPr>
          <p:spPr bwMode="auto">
            <a:xfrm>
              <a:off x="3497" y="166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59" name="Oval 111"/>
            <p:cNvSpPr>
              <a:spLocks noChangeAspect="1" noChangeArrowheads="1"/>
            </p:cNvSpPr>
            <p:nvPr/>
          </p:nvSpPr>
          <p:spPr bwMode="auto">
            <a:xfrm>
              <a:off x="3588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60" name="Oval 112"/>
            <p:cNvSpPr>
              <a:spLocks noChangeAspect="1" noChangeArrowheads="1"/>
            </p:cNvSpPr>
            <p:nvPr/>
          </p:nvSpPr>
          <p:spPr bwMode="auto">
            <a:xfrm>
              <a:off x="3678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61" name="Oval 113"/>
            <p:cNvSpPr>
              <a:spLocks noChangeAspect="1" noChangeArrowheads="1"/>
            </p:cNvSpPr>
            <p:nvPr/>
          </p:nvSpPr>
          <p:spPr bwMode="auto">
            <a:xfrm>
              <a:off x="3406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62" name="Oval 114"/>
            <p:cNvSpPr>
              <a:spLocks noChangeAspect="1" noChangeArrowheads="1"/>
            </p:cNvSpPr>
            <p:nvPr/>
          </p:nvSpPr>
          <p:spPr bwMode="auto">
            <a:xfrm>
              <a:off x="3497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63" name="Oval 115"/>
            <p:cNvSpPr>
              <a:spLocks noChangeAspect="1" noChangeArrowheads="1"/>
            </p:cNvSpPr>
            <p:nvPr/>
          </p:nvSpPr>
          <p:spPr bwMode="auto">
            <a:xfrm>
              <a:off x="3588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64" name="Oval 116"/>
            <p:cNvSpPr>
              <a:spLocks noChangeAspect="1" noChangeArrowheads="1"/>
            </p:cNvSpPr>
            <p:nvPr/>
          </p:nvSpPr>
          <p:spPr bwMode="auto">
            <a:xfrm>
              <a:off x="3678" y="179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65" name="Oval 117"/>
            <p:cNvSpPr>
              <a:spLocks noChangeAspect="1" noChangeArrowheads="1"/>
            </p:cNvSpPr>
            <p:nvPr/>
          </p:nvSpPr>
          <p:spPr bwMode="auto">
            <a:xfrm>
              <a:off x="3769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66" name="Oval 118"/>
            <p:cNvSpPr>
              <a:spLocks noChangeAspect="1" noChangeArrowheads="1"/>
            </p:cNvSpPr>
            <p:nvPr/>
          </p:nvSpPr>
          <p:spPr bwMode="auto">
            <a:xfrm>
              <a:off x="3864" y="193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67" name="Oval 119"/>
            <p:cNvSpPr>
              <a:spLocks noChangeAspect="1" noChangeArrowheads="1"/>
            </p:cNvSpPr>
            <p:nvPr/>
          </p:nvSpPr>
          <p:spPr bwMode="auto">
            <a:xfrm>
              <a:off x="3760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68" name="Oval 120"/>
            <p:cNvSpPr>
              <a:spLocks noChangeAspect="1" noChangeArrowheads="1"/>
            </p:cNvSpPr>
            <p:nvPr/>
          </p:nvSpPr>
          <p:spPr bwMode="auto">
            <a:xfrm>
              <a:off x="3397" y="193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69" name="Oval 121"/>
            <p:cNvSpPr>
              <a:spLocks noChangeAspect="1" noChangeArrowheads="1"/>
            </p:cNvSpPr>
            <p:nvPr/>
          </p:nvSpPr>
          <p:spPr bwMode="auto">
            <a:xfrm>
              <a:off x="3488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70" name="Oval 122"/>
            <p:cNvSpPr>
              <a:spLocks noChangeAspect="1" noChangeArrowheads="1"/>
            </p:cNvSpPr>
            <p:nvPr/>
          </p:nvSpPr>
          <p:spPr bwMode="auto">
            <a:xfrm>
              <a:off x="3579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71" name="Oval 123"/>
            <p:cNvSpPr>
              <a:spLocks noChangeAspect="1" noChangeArrowheads="1"/>
            </p:cNvSpPr>
            <p:nvPr/>
          </p:nvSpPr>
          <p:spPr bwMode="auto">
            <a:xfrm>
              <a:off x="3669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72" name="Oval 124"/>
            <p:cNvSpPr>
              <a:spLocks noChangeAspect="1" noChangeArrowheads="1"/>
            </p:cNvSpPr>
            <p:nvPr/>
          </p:nvSpPr>
          <p:spPr bwMode="auto">
            <a:xfrm>
              <a:off x="3401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73" name="Oval 125"/>
            <p:cNvSpPr>
              <a:spLocks noChangeAspect="1" noChangeArrowheads="1"/>
            </p:cNvSpPr>
            <p:nvPr/>
          </p:nvSpPr>
          <p:spPr bwMode="auto">
            <a:xfrm>
              <a:off x="3492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74" name="Oval 126"/>
            <p:cNvSpPr>
              <a:spLocks noChangeAspect="1" noChangeArrowheads="1"/>
            </p:cNvSpPr>
            <p:nvPr/>
          </p:nvSpPr>
          <p:spPr bwMode="auto">
            <a:xfrm>
              <a:off x="3401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75" name="Oval 127"/>
            <p:cNvSpPr>
              <a:spLocks noChangeAspect="1" noChangeArrowheads="1"/>
            </p:cNvSpPr>
            <p:nvPr/>
          </p:nvSpPr>
          <p:spPr bwMode="auto">
            <a:xfrm>
              <a:off x="3492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76" name="Oval 128"/>
            <p:cNvSpPr>
              <a:spLocks noChangeAspect="1" noChangeArrowheads="1"/>
            </p:cNvSpPr>
            <p:nvPr/>
          </p:nvSpPr>
          <p:spPr bwMode="auto">
            <a:xfrm>
              <a:off x="3588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77" name="Oval 129"/>
            <p:cNvSpPr>
              <a:spLocks noChangeAspect="1" noChangeArrowheads="1"/>
            </p:cNvSpPr>
            <p:nvPr/>
          </p:nvSpPr>
          <p:spPr bwMode="auto">
            <a:xfrm>
              <a:off x="3873" y="234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78" name="Oval 130"/>
            <p:cNvSpPr>
              <a:spLocks noChangeAspect="1" noChangeArrowheads="1"/>
            </p:cNvSpPr>
            <p:nvPr/>
          </p:nvSpPr>
          <p:spPr bwMode="auto">
            <a:xfrm>
              <a:off x="3769" y="234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79" name="Oval 131"/>
            <p:cNvSpPr>
              <a:spLocks noChangeAspect="1" noChangeArrowheads="1"/>
            </p:cNvSpPr>
            <p:nvPr/>
          </p:nvSpPr>
          <p:spPr bwMode="auto">
            <a:xfrm>
              <a:off x="3406" y="234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80" name="Oval 132"/>
            <p:cNvSpPr>
              <a:spLocks noChangeAspect="1" noChangeArrowheads="1"/>
            </p:cNvSpPr>
            <p:nvPr/>
          </p:nvSpPr>
          <p:spPr bwMode="auto">
            <a:xfrm>
              <a:off x="3497" y="234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81" name="Oval 133"/>
            <p:cNvSpPr>
              <a:spLocks noChangeAspect="1" noChangeArrowheads="1"/>
            </p:cNvSpPr>
            <p:nvPr/>
          </p:nvSpPr>
          <p:spPr bwMode="auto">
            <a:xfrm>
              <a:off x="3588" y="234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82" name="Oval 134"/>
            <p:cNvSpPr>
              <a:spLocks noChangeAspect="1" noChangeArrowheads="1"/>
            </p:cNvSpPr>
            <p:nvPr/>
          </p:nvSpPr>
          <p:spPr bwMode="auto">
            <a:xfrm>
              <a:off x="3678" y="234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83" name="Oval 135"/>
            <p:cNvSpPr>
              <a:spLocks noChangeAspect="1" noChangeArrowheads="1"/>
            </p:cNvSpPr>
            <p:nvPr/>
          </p:nvSpPr>
          <p:spPr bwMode="auto">
            <a:xfrm>
              <a:off x="3402" y="247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84" name="Oval 136"/>
            <p:cNvSpPr>
              <a:spLocks noChangeAspect="1" noChangeArrowheads="1"/>
            </p:cNvSpPr>
            <p:nvPr/>
          </p:nvSpPr>
          <p:spPr bwMode="auto">
            <a:xfrm>
              <a:off x="3493" y="247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85" name="Oval 137"/>
            <p:cNvSpPr>
              <a:spLocks noChangeAspect="1" noChangeArrowheads="1"/>
            </p:cNvSpPr>
            <p:nvPr/>
          </p:nvSpPr>
          <p:spPr bwMode="auto">
            <a:xfrm>
              <a:off x="3584" y="247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86" name="Oval 138"/>
            <p:cNvSpPr>
              <a:spLocks noChangeAspect="1" noChangeArrowheads="1"/>
            </p:cNvSpPr>
            <p:nvPr/>
          </p:nvSpPr>
          <p:spPr bwMode="auto">
            <a:xfrm>
              <a:off x="3674" y="247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87" name="Oval 139"/>
            <p:cNvSpPr>
              <a:spLocks noChangeAspect="1" noChangeArrowheads="1"/>
            </p:cNvSpPr>
            <p:nvPr/>
          </p:nvSpPr>
          <p:spPr bwMode="auto">
            <a:xfrm>
              <a:off x="3402" y="26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88" name="Oval 140"/>
            <p:cNvSpPr>
              <a:spLocks noChangeAspect="1" noChangeArrowheads="1"/>
            </p:cNvSpPr>
            <p:nvPr/>
          </p:nvSpPr>
          <p:spPr bwMode="auto">
            <a:xfrm>
              <a:off x="3493" y="26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89" name="Oval 141"/>
            <p:cNvSpPr>
              <a:spLocks noChangeAspect="1" noChangeArrowheads="1"/>
            </p:cNvSpPr>
            <p:nvPr/>
          </p:nvSpPr>
          <p:spPr bwMode="auto">
            <a:xfrm>
              <a:off x="3584" y="26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90" name="Oval 142"/>
            <p:cNvSpPr>
              <a:spLocks noChangeAspect="1" noChangeArrowheads="1"/>
            </p:cNvSpPr>
            <p:nvPr/>
          </p:nvSpPr>
          <p:spPr bwMode="auto">
            <a:xfrm>
              <a:off x="3674" y="26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91" name="Oval 143"/>
            <p:cNvSpPr>
              <a:spLocks noChangeAspect="1" noChangeArrowheads="1"/>
            </p:cNvSpPr>
            <p:nvPr/>
          </p:nvSpPr>
          <p:spPr bwMode="auto">
            <a:xfrm>
              <a:off x="3406" y="275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92" name="Oval 144"/>
            <p:cNvSpPr>
              <a:spLocks noChangeAspect="1" noChangeArrowheads="1"/>
            </p:cNvSpPr>
            <p:nvPr/>
          </p:nvSpPr>
          <p:spPr bwMode="auto">
            <a:xfrm>
              <a:off x="3402" y="302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93" name="Oval 145"/>
            <p:cNvSpPr>
              <a:spLocks noChangeAspect="1" noChangeArrowheads="1"/>
            </p:cNvSpPr>
            <p:nvPr/>
          </p:nvSpPr>
          <p:spPr bwMode="auto">
            <a:xfrm>
              <a:off x="3406" y="288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94" name="Oval 146"/>
            <p:cNvSpPr>
              <a:spLocks noChangeAspect="1" noChangeArrowheads="1"/>
            </p:cNvSpPr>
            <p:nvPr/>
          </p:nvSpPr>
          <p:spPr bwMode="auto">
            <a:xfrm>
              <a:off x="3497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95" name="Oval 147"/>
            <p:cNvSpPr>
              <a:spLocks noChangeAspect="1" noChangeArrowheads="1"/>
            </p:cNvSpPr>
            <p:nvPr/>
          </p:nvSpPr>
          <p:spPr bwMode="auto">
            <a:xfrm>
              <a:off x="3593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96" name="Oval 148"/>
            <p:cNvSpPr>
              <a:spLocks noChangeAspect="1" noChangeArrowheads="1"/>
            </p:cNvSpPr>
            <p:nvPr/>
          </p:nvSpPr>
          <p:spPr bwMode="auto">
            <a:xfrm>
              <a:off x="4354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97" name="Oval 149"/>
            <p:cNvSpPr>
              <a:spLocks noChangeAspect="1" noChangeArrowheads="1"/>
            </p:cNvSpPr>
            <p:nvPr/>
          </p:nvSpPr>
          <p:spPr bwMode="auto">
            <a:xfrm>
              <a:off x="4445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98" name="Oval 150"/>
            <p:cNvSpPr>
              <a:spLocks noChangeAspect="1" noChangeArrowheads="1"/>
            </p:cNvSpPr>
            <p:nvPr/>
          </p:nvSpPr>
          <p:spPr bwMode="auto">
            <a:xfrm>
              <a:off x="4536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399" name="Oval 151"/>
            <p:cNvSpPr>
              <a:spLocks noChangeAspect="1" noChangeArrowheads="1"/>
            </p:cNvSpPr>
            <p:nvPr/>
          </p:nvSpPr>
          <p:spPr bwMode="auto">
            <a:xfrm>
              <a:off x="4626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00" name="Oval 152"/>
            <p:cNvSpPr>
              <a:spLocks noChangeAspect="1" noChangeArrowheads="1"/>
            </p:cNvSpPr>
            <p:nvPr/>
          </p:nvSpPr>
          <p:spPr bwMode="auto">
            <a:xfrm>
              <a:off x="4717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01" name="Oval 153"/>
            <p:cNvSpPr>
              <a:spLocks noChangeAspect="1" noChangeArrowheads="1"/>
            </p:cNvSpPr>
            <p:nvPr/>
          </p:nvSpPr>
          <p:spPr bwMode="auto">
            <a:xfrm>
              <a:off x="4808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02" name="Oval 154"/>
            <p:cNvSpPr>
              <a:spLocks noChangeAspect="1" noChangeArrowheads="1"/>
            </p:cNvSpPr>
            <p:nvPr/>
          </p:nvSpPr>
          <p:spPr bwMode="auto">
            <a:xfrm>
              <a:off x="4354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03" name="Oval 155"/>
            <p:cNvSpPr>
              <a:spLocks noChangeAspect="1" noChangeArrowheads="1"/>
            </p:cNvSpPr>
            <p:nvPr/>
          </p:nvSpPr>
          <p:spPr bwMode="auto">
            <a:xfrm>
              <a:off x="4445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04" name="Oval 156"/>
            <p:cNvSpPr>
              <a:spLocks noChangeAspect="1" noChangeArrowheads="1"/>
            </p:cNvSpPr>
            <p:nvPr/>
          </p:nvSpPr>
          <p:spPr bwMode="auto">
            <a:xfrm>
              <a:off x="4536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05" name="Oval 157"/>
            <p:cNvSpPr>
              <a:spLocks noChangeAspect="1" noChangeArrowheads="1"/>
            </p:cNvSpPr>
            <p:nvPr/>
          </p:nvSpPr>
          <p:spPr bwMode="auto">
            <a:xfrm>
              <a:off x="4626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06" name="Oval 158"/>
            <p:cNvSpPr>
              <a:spLocks noChangeAspect="1" noChangeArrowheads="1"/>
            </p:cNvSpPr>
            <p:nvPr/>
          </p:nvSpPr>
          <p:spPr bwMode="auto">
            <a:xfrm>
              <a:off x="4354" y="179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07" name="Oval 159"/>
            <p:cNvSpPr>
              <a:spLocks noChangeAspect="1" noChangeArrowheads="1"/>
            </p:cNvSpPr>
            <p:nvPr/>
          </p:nvSpPr>
          <p:spPr bwMode="auto">
            <a:xfrm>
              <a:off x="4445" y="179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08" name="Oval 160"/>
            <p:cNvSpPr>
              <a:spLocks noChangeAspect="1" noChangeArrowheads="1"/>
            </p:cNvSpPr>
            <p:nvPr/>
          </p:nvSpPr>
          <p:spPr bwMode="auto">
            <a:xfrm>
              <a:off x="4536" y="179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09" name="Oval 161"/>
            <p:cNvSpPr>
              <a:spLocks noChangeAspect="1" noChangeArrowheads="1"/>
            </p:cNvSpPr>
            <p:nvPr/>
          </p:nvSpPr>
          <p:spPr bwMode="auto">
            <a:xfrm>
              <a:off x="4626" y="179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10" name="Oval 162"/>
            <p:cNvSpPr>
              <a:spLocks noChangeAspect="1" noChangeArrowheads="1"/>
            </p:cNvSpPr>
            <p:nvPr/>
          </p:nvSpPr>
          <p:spPr bwMode="auto">
            <a:xfrm>
              <a:off x="4349" y="193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11" name="Oval 163"/>
            <p:cNvSpPr>
              <a:spLocks noChangeAspect="1" noChangeArrowheads="1"/>
            </p:cNvSpPr>
            <p:nvPr/>
          </p:nvSpPr>
          <p:spPr bwMode="auto">
            <a:xfrm>
              <a:off x="4440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12" name="Oval 164"/>
            <p:cNvSpPr>
              <a:spLocks noChangeAspect="1" noChangeArrowheads="1"/>
            </p:cNvSpPr>
            <p:nvPr/>
          </p:nvSpPr>
          <p:spPr bwMode="auto">
            <a:xfrm>
              <a:off x="4536" y="193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13" name="Oval 165"/>
            <p:cNvSpPr>
              <a:spLocks noChangeAspect="1" noChangeArrowheads="1"/>
            </p:cNvSpPr>
            <p:nvPr/>
          </p:nvSpPr>
          <p:spPr bwMode="auto">
            <a:xfrm>
              <a:off x="4817" y="206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14" name="Oval 166"/>
            <p:cNvSpPr>
              <a:spLocks noChangeAspect="1" noChangeArrowheads="1"/>
            </p:cNvSpPr>
            <p:nvPr/>
          </p:nvSpPr>
          <p:spPr bwMode="auto">
            <a:xfrm>
              <a:off x="4908" y="206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15" name="Oval 167"/>
            <p:cNvSpPr>
              <a:spLocks noChangeAspect="1" noChangeArrowheads="1"/>
            </p:cNvSpPr>
            <p:nvPr/>
          </p:nvSpPr>
          <p:spPr bwMode="auto">
            <a:xfrm>
              <a:off x="4713" y="206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16" name="Oval 168"/>
            <p:cNvSpPr>
              <a:spLocks noChangeAspect="1" noChangeArrowheads="1"/>
            </p:cNvSpPr>
            <p:nvPr/>
          </p:nvSpPr>
          <p:spPr bwMode="auto">
            <a:xfrm>
              <a:off x="4350" y="206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17" name="Oval 169"/>
            <p:cNvSpPr>
              <a:spLocks noChangeAspect="1" noChangeArrowheads="1"/>
            </p:cNvSpPr>
            <p:nvPr/>
          </p:nvSpPr>
          <p:spPr bwMode="auto">
            <a:xfrm>
              <a:off x="4441" y="206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18" name="Oval 170"/>
            <p:cNvSpPr>
              <a:spLocks noChangeAspect="1" noChangeArrowheads="1"/>
            </p:cNvSpPr>
            <p:nvPr/>
          </p:nvSpPr>
          <p:spPr bwMode="auto">
            <a:xfrm>
              <a:off x="4532" y="206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19" name="Oval 171"/>
            <p:cNvSpPr>
              <a:spLocks noChangeAspect="1" noChangeArrowheads="1"/>
            </p:cNvSpPr>
            <p:nvPr/>
          </p:nvSpPr>
          <p:spPr bwMode="auto">
            <a:xfrm>
              <a:off x="4622" y="206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20" name="Oval 172"/>
            <p:cNvSpPr>
              <a:spLocks noChangeAspect="1" noChangeArrowheads="1"/>
            </p:cNvSpPr>
            <p:nvPr/>
          </p:nvSpPr>
          <p:spPr bwMode="auto">
            <a:xfrm>
              <a:off x="4354" y="221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21" name="Oval 173"/>
            <p:cNvSpPr>
              <a:spLocks noChangeAspect="1" noChangeArrowheads="1"/>
            </p:cNvSpPr>
            <p:nvPr/>
          </p:nvSpPr>
          <p:spPr bwMode="auto">
            <a:xfrm>
              <a:off x="4445" y="221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22" name="Oval 174"/>
            <p:cNvSpPr>
              <a:spLocks noChangeAspect="1" noChangeArrowheads="1"/>
            </p:cNvSpPr>
            <p:nvPr/>
          </p:nvSpPr>
          <p:spPr bwMode="auto">
            <a:xfrm>
              <a:off x="4536" y="221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23" name="Oval 175"/>
            <p:cNvSpPr>
              <a:spLocks noChangeAspect="1" noChangeArrowheads="1"/>
            </p:cNvSpPr>
            <p:nvPr/>
          </p:nvSpPr>
          <p:spPr bwMode="auto">
            <a:xfrm>
              <a:off x="4626" y="221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24" name="Oval 176"/>
            <p:cNvSpPr>
              <a:spLocks noChangeAspect="1" noChangeArrowheads="1"/>
            </p:cNvSpPr>
            <p:nvPr/>
          </p:nvSpPr>
          <p:spPr bwMode="auto">
            <a:xfrm>
              <a:off x="4717" y="233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25" name="Oval 177"/>
            <p:cNvSpPr>
              <a:spLocks noChangeAspect="1" noChangeArrowheads="1"/>
            </p:cNvSpPr>
            <p:nvPr/>
          </p:nvSpPr>
          <p:spPr bwMode="auto">
            <a:xfrm>
              <a:off x="4354" y="233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26" name="Oval 178"/>
            <p:cNvSpPr>
              <a:spLocks noChangeAspect="1" noChangeArrowheads="1"/>
            </p:cNvSpPr>
            <p:nvPr/>
          </p:nvSpPr>
          <p:spPr bwMode="auto">
            <a:xfrm>
              <a:off x="4445" y="233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27" name="Oval 179"/>
            <p:cNvSpPr>
              <a:spLocks noChangeAspect="1" noChangeArrowheads="1"/>
            </p:cNvSpPr>
            <p:nvPr/>
          </p:nvSpPr>
          <p:spPr bwMode="auto">
            <a:xfrm>
              <a:off x="4536" y="233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28" name="Oval 180"/>
            <p:cNvSpPr>
              <a:spLocks noChangeAspect="1" noChangeArrowheads="1"/>
            </p:cNvSpPr>
            <p:nvPr/>
          </p:nvSpPr>
          <p:spPr bwMode="auto">
            <a:xfrm>
              <a:off x="4626" y="233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29" name="Oval 181"/>
            <p:cNvSpPr>
              <a:spLocks noChangeAspect="1" noChangeArrowheads="1"/>
            </p:cNvSpPr>
            <p:nvPr/>
          </p:nvSpPr>
          <p:spPr bwMode="auto">
            <a:xfrm>
              <a:off x="4359" y="248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30" name="Oval 182"/>
            <p:cNvSpPr>
              <a:spLocks noChangeAspect="1" noChangeArrowheads="1"/>
            </p:cNvSpPr>
            <p:nvPr/>
          </p:nvSpPr>
          <p:spPr bwMode="auto">
            <a:xfrm>
              <a:off x="4450" y="248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31" name="Oval 183"/>
            <p:cNvSpPr>
              <a:spLocks noChangeAspect="1" noChangeArrowheads="1"/>
            </p:cNvSpPr>
            <p:nvPr/>
          </p:nvSpPr>
          <p:spPr bwMode="auto">
            <a:xfrm>
              <a:off x="4546" y="248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32" name="Oval 184"/>
            <p:cNvSpPr>
              <a:spLocks noChangeAspect="1" noChangeArrowheads="1"/>
            </p:cNvSpPr>
            <p:nvPr/>
          </p:nvSpPr>
          <p:spPr bwMode="auto">
            <a:xfrm>
              <a:off x="4363" y="26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33" name="Oval 185"/>
            <p:cNvSpPr>
              <a:spLocks noChangeAspect="1" noChangeArrowheads="1"/>
            </p:cNvSpPr>
            <p:nvPr/>
          </p:nvSpPr>
          <p:spPr bwMode="auto">
            <a:xfrm>
              <a:off x="4454" y="26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34" name="Oval 186"/>
            <p:cNvSpPr>
              <a:spLocks noChangeAspect="1" noChangeArrowheads="1"/>
            </p:cNvSpPr>
            <p:nvPr/>
          </p:nvSpPr>
          <p:spPr bwMode="auto">
            <a:xfrm>
              <a:off x="4359" y="274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35" name="Oval 187"/>
            <p:cNvSpPr>
              <a:spLocks noChangeAspect="1" noChangeArrowheads="1"/>
            </p:cNvSpPr>
            <p:nvPr/>
          </p:nvSpPr>
          <p:spPr bwMode="auto">
            <a:xfrm>
              <a:off x="4450" y="274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36" name="Oval 188"/>
            <p:cNvSpPr>
              <a:spLocks noChangeAspect="1" noChangeArrowheads="1"/>
            </p:cNvSpPr>
            <p:nvPr/>
          </p:nvSpPr>
          <p:spPr bwMode="auto">
            <a:xfrm>
              <a:off x="4541" y="274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37" name="Oval 189"/>
            <p:cNvSpPr>
              <a:spLocks noChangeAspect="1" noChangeArrowheads="1"/>
            </p:cNvSpPr>
            <p:nvPr/>
          </p:nvSpPr>
          <p:spPr bwMode="auto">
            <a:xfrm>
              <a:off x="4631" y="274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38" name="Oval 190"/>
            <p:cNvSpPr>
              <a:spLocks noChangeAspect="1" noChangeArrowheads="1"/>
            </p:cNvSpPr>
            <p:nvPr/>
          </p:nvSpPr>
          <p:spPr bwMode="auto">
            <a:xfrm>
              <a:off x="4359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39" name="Oval 191"/>
            <p:cNvSpPr>
              <a:spLocks noChangeAspect="1" noChangeArrowheads="1"/>
            </p:cNvSpPr>
            <p:nvPr/>
          </p:nvSpPr>
          <p:spPr bwMode="auto">
            <a:xfrm>
              <a:off x="4354" y="316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40" name="Oval 192"/>
            <p:cNvSpPr>
              <a:spLocks noChangeAspect="1" noChangeArrowheads="1"/>
            </p:cNvSpPr>
            <p:nvPr/>
          </p:nvSpPr>
          <p:spPr bwMode="auto">
            <a:xfrm>
              <a:off x="544" y="234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41" name="Oval 193"/>
            <p:cNvSpPr>
              <a:spLocks noChangeAspect="1" noChangeArrowheads="1"/>
            </p:cNvSpPr>
            <p:nvPr/>
          </p:nvSpPr>
          <p:spPr bwMode="auto">
            <a:xfrm>
              <a:off x="540" y="248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42" name="Oval 194"/>
            <p:cNvSpPr>
              <a:spLocks noChangeAspect="1" noChangeArrowheads="1"/>
            </p:cNvSpPr>
            <p:nvPr/>
          </p:nvSpPr>
          <p:spPr bwMode="auto">
            <a:xfrm>
              <a:off x="544" y="261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43" name="Oval 195"/>
            <p:cNvSpPr>
              <a:spLocks noChangeAspect="1" noChangeArrowheads="1"/>
            </p:cNvSpPr>
            <p:nvPr/>
          </p:nvSpPr>
          <p:spPr bwMode="auto">
            <a:xfrm>
              <a:off x="549" y="289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44" name="Oval 196"/>
            <p:cNvSpPr>
              <a:spLocks noChangeAspect="1" noChangeArrowheads="1"/>
            </p:cNvSpPr>
            <p:nvPr/>
          </p:nvSpPr>
          <p:spPr bwMode="auto">
            <a:xfrm>
              <a:off x="640" y="289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45" name="Oval 197"/>
            <p:cNvSpPr>
              <a:spLocks noChangeAspect="1" noChangeArrowheads="1"/>
            </p:cNvSpPr>
            <p:nvPr/>
          </p:nvSpPr>
          <p:spPr bwMode="auto">
            <a:xfrm>
              <a:off x="549" y="302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46" name="Oval 198"/>
            <p:cNvSpPr>
              <a:spLocks noChangeAspect="1" noChangeArrowheads="1"/>
            </p:cNvSpPr>
            <p:nvPr/>
          </p:nvSpPr>
          <p:spPr bwMode="auto">
            <a:xfrm>
              <a:off x="640" y="302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47" name="Oval 199"/>
            <p:cNvSpPr>
              <a:spLocks noChangeAspect="1" noChangeArrowheads="1"/>
            </p:cNvSpPr>
            <p:nvPr/>
          </p:nvSpPr>
          <p:spPr bwMode="auto">
            <a:xfrm>
              <a:off x="736" y="302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48" name="Oval 200"/>
            <p:cNvSpPr>
              <a:spLocks noChangeAspect="1" noChangeArrowheads="1"/>
            </p:cNvSpPr>
            <p:nvPr/>
          </p:nvSpPr>
          <p:spPr bwMode="auto">
            <a:xfrm>
              <a:off x="549" y="274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49" name="Oval 201"/>
            <p:cNvSpPr>
              <a:spLocks noChangeAspect="1" noChangeArrowheads="1"/>
            </p:cNvSpPr>
            <p:nvPr/>
          </p:nvSpPr>
          <p:spPr bwMode="auto">
            <a:xfrm>
              <a:off x="640" y="274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50" name="Oval 202"/>
            <p:cNvSpPr>
              <a:spLocks noChangeAspect="1" noChangeArrowheads="1"/>
            </p:cNvSpPr>
            <p:nvPr/>
          </p:nvSpPr>
          <p:spPr bwMode="auto">
            <a:xfrm>
              <a:off x="544" y="316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51" name="Oval 203"/>
            <p:cNvSpPr>
              <a:spLocks noChangeAspect="1" noChangeArrowheads="1"/>
            </p:cNvSpPr>
            <p:nvPr/>
          </p:nvSpPr>
          <p:spPr bwMode="auto">
            <a:xfrm>
              <a:off x="635" y="316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52" name="Oval 204"/>
            <p:cNvSpPr>
              <a:spLocks noChangeAspect="1" noChangeArrowheads="1"/>
            </p:cNvSpPr>
            <p:nvPr/>
          </p:nvSpPr>
          <p:spPr bwMode="auto">
            <a:xfrm>
              <a:off x="726" y="316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53" name="Oval 205"/>
            <p:cNvSpPr>
              <a:spLocks noChangeAspect="1" noChangeArrowheads="1"/>
            </p:cNvSpPr>
            <p:nvPr/>
          </p:nvSpPr>
          <p:spPr bwMode="auto">
            <a:xfrm>
              <a:off x="816" y="316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54" name="Oval 206"/>
            <p:cNvSpPr>
              <a:spLocks noChangeAspect="1" noChangeArrowheads="1"/>
            </p:cNvSpPr>
            <p:nvPr/>
          </p:nvSpPr>
          <p:spPr bwMode="auto">
            <a:xfrm>
              <a:off x="907" y="316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55" name="Oval 207"/>
            <p:cNvSpPr>
              <a:spLocks noChangeAspect="1" noChangeArrowheads="1"/>
            </p:cNvSpPr>
            <p:nvPr/>
          </p:nvSpPr>
          <p:spPr bwMode="auto">
            <a:xfrm>
              <a:off x="998" y="316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56" name="Oval 208"/>
            <p:cNvSpPr>
              <a:spLocks noChangeAspect="1" noChangeArrowheads="1"/>
            </p:cNvSpPr>
            <p:nvPr/>
          </p:nvSpPr>
          <p:spPr bwMode="auto">
            <a:xfrm>
              <a:off x="535" y="329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57" name="Oval 209"/>
            <p:cNvSpPr>
              <a:spLocks noChangeAspect="1" noChangeArrowheads="1"/>
            </p:cNvSpPr>
            <p:nvPr/>
          </p:nvSpPr>
          <p:spPr bwMode="auto">
            <a:xfrm>
              <a:off x="626" y="329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58" name="Oval 210"/>
            <p:cNvSpPr>
              <a:spLocks noChangeAspect="1" noChangeArrowheads="1"/>
            </p:cNvSpPr>
            <p:nvPr/>
          </p:nvSpPr>
          <p:spPr bwMode="auto">
            <a:xfrm>
              <a:off x="539" y="343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59" name="Oval 211"/>
            <p:cNvSpPr>
              <a:spLocks noChangeAspect="1" noChangeArrowheads="1"/>
            </p:cNvSpPr>
            <p:nvPr/>
          </p:nvSpPr>
          <p:spPr bwMode="auto">
            <a:xfrm>
              <a:off x="630" y="343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60" name="Oval 212"/>
            <p:cNvSpPr>
              <a:spLocks noChangeAspect="1" noChangeArrowheads="1"/>
            </p:cNvSpPr>
            <p:nvPr/>
          </p:nvSpPr>
          <p:spPr bwMode="auto">
            <a:xfrm>
              <a:off x="721" y="343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61" name="Oval 213"/>
            <p:cNvSpPr>
              <a:spLocks noChangeAspect="1" noChangeArrowheads="1"/>
            </p:cNvSpPr>
            <p:nvPr/>
          </p:nvSpPr>
          <p:spPr bwMode="auto">
            <a:xfrm>
              <a:off x="811" y="343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62" name="Oval 214"/>
            <p:cNvSpPr>
              <a:spLocks noChangeAspect="1" noChangeArrowheads="1"/>
            </p:cNvSpPr>
            <p:nvPr/>
          </p:nvSpPr>
          <p:spPr bwMode="auto">
            <a:xfrm>
              <a:off x="902" y="356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63" name="Oval 215"/>
            <p:cNvSpPr>
              <a:spLocks noChangeAspect="1" noChangeArrowheads="1"/>
            </p:cNvSpPr>
            <p:nvPr/>
          </p:nvSpPr>
          <p:spPr bwMode="auto">
            <a:xfrm>
              <a:off x="539" y="356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64" name="Oval 216"/>
            <p:cNvSpPr>
              <a:spLocks noChangeAspect="1" noChangeArrowheads="1"/>
            </p:cNvSpPr>
            <p:nvPr/>
          </p:nvSpPr>
          <p:spPr bwMode="auto">
            <a:xfrm>
              <a:off x="630" y="356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65" name="Oval 217"/>
            <p:cNvSpPr>
              <a:spLocks noChangeAspect="1" noChangeArrowheads="1"/>
            </p:cNvSpPr>
            <p:nvPr/>
          </p:nvSpPr>
          <p:spPr bwMode="auto">
            <a:xfrm>
              <a:off x="721" y="356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66" name="Oval 218"/>
            <p:cNvSpPr>
              <a:spLocks noChangeAspect="1" noChangeArrowheads="1"/>
            </p:cNvSpPr>
            <p:nvPr/>
          </p:nvSpPr>
          <p:spPr bwMode="auto">
            <a:xfrm>
              <a:off x="811" y="356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67" name="Oval 219"/>
            <p:cNvSpPr>
              <a:spLocks noChangeAspect="1" noChangeArrowheads="1"/>
            </p:cNvSpPr>
            <p:nvPr/>
          </p:nvSpPr>
          <p:spPr bwMode="auto">
            <a:xfrm>
              <a:off x="1500" y="247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68" name="Oval 220"/>
            <p:cNvSpPr>
              <a:spLocks noChangeAspect="1" noChangeArrowheads="1"/>
            </p:cNvSpPr>
            <p:nvPr/>
          </p:nvSpPr>
          <p:spPr bwMode="auto">
            <a:xfrm>
              <a:off x="1591" y="247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69" name="Oval 221"/>
            <p:cNvSpPr>
              <a:spLocks noChangeAspect="1" noChangeArrowheads="1"/>
            </p:cNvSpPr>
            <p:nvPr/>
          </p:nvSpPr>
          <p:spPr bwMode="auto">
            <a:xfrm>
              <a:off x="1500" y="261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70" name="Oval 222"/>
            <p:cNvSpPr>
              <a:spLocks noChangeAspect="1" noChangeArrowheads="1"/>
            </p:cNvSpPr>
            <p:nvPr/>
          </p:nvSpPr>
          <p:spPr bwMode="auto">
            <a:xfrm>
              <a:off x="1591" y="261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71" name="Oval 223"/>
            <p:cNvSpPr>
              <a:spLocks noChangeAspect="1" noChangeArrowheads="1"/>
            </p:cNvSpPr>
            <p:nvPr/>
          </p:nvSpPr>
          <p:spPr bwMode="auto">
            <a:xfrm>
              <a:off x="1687" y="261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72" name="Oval 224"/>
            <p:cNvSpPr>
              <a:spLocks noChangeAspect="1" noChangeArrowheads="1"/>
            </p:cNvSpPr>
            <p:nvPr/>
          </p:nvSpPr>
          <p:spPr bwMode="auto">
            <a:xfrm>
              <a:off x="1500" y="274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73" name="Oval 225"/>
            <p:cNvSpPr>
              <a:spLocks noChangeAspect="1" noChangeArrowheads="1"/>
            </p:cNvSpPr>
            <p:nvPr/>
          </p:nvSpPr>
          <p:spPr bwMode="auto">
            <a:xfrm>
              <a:off x="1591" y="274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74" name="Oval 226"/>
            <p:cNvSpPr>
              <a:spLocks noChangeAspect="1" noChangeArrowheads="1"/>
            </p:cNvSpPr>
            <p:nvPr/>
          </p:nvSpPr>
          <p:spPr bwMode="auto">
            <a:xfrm>
              <a:off x="1687" y="2749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75" name="Oval 227"/>
            <p:cNvSpPr>
              <a:spLocks noChangeAspect="1" noChangeArrowheads="1"/>
            </p:cNvSpPr>
            <p:nvPr/>
          </p:nvSpPr>
          <p:spPr bwMode="auto">
            <a:xfrm>
              <a:off x="1492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76" name="Oval 228"/>
            <p:cNvSpPr>
              <a:spLocks noChangeAspect="1" noChangeArrowheads="1"/>
            </p:cNvSpPr>
            <p:nvPr/>
          </p:nvSpPr>
          <p:spPr bwMode="auto">
            <a:xfrm>
              <a:off x="1583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77" name="Oval 229"/>
            <p:cNvSpPr>
              <a:spLocks noChangeAspect="1" noChangeArrowheads="1"/>
            </p:cNvSpPr>
            <p:nvPr/>
          </p:nvSpPr>
          <p:spPr bwMode="auto">
            <a:xfrm>
              <a:off x="1679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78" name="Oval 230"/>
            <p:cNvSpPr>
              <a:spLocks noChangeAspect="1" noChangeArrowheads="1"/>
            </p:cNvSpPr>
            <p:nvPr/>
          </p:nvSpPr>
          <p:spPr bwMode="auto">
            <a:xfrm>
              <a:off x="1496" y="302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79" name="Oval 231"/>
            <p:cNvSpPr>
              <a:spLocks noChangeAspect="1" noChangeArrowheads="1"/>
            </p:cNvSpPr>
            <p:nvPr/>
          </p:nvSpPr>
          <p:spPr bwMode="auto">
            <a:xfrm>
              <a:off x="1587" y="302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80" name="Oval 232"/>
            <p:cNvSpPr>
              <a:spLocks noChangeAspect="1" noChangeArrowheads="1"/>
            </p:cNvSpPr>
            <p:nvPr/>
          </p:nvSpPr>
          <p:spPr bwMode="auto">
            <a:xfrm>
              <a:off x="1678" y="302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81" name="Oval 233"/>
            <p:cNvSpPr>
              <a:spLocks noChangeAspect="1" noChangeArrowheads="1"/>
            </p:cNvSpPr>
            <p:nvPr/>
          </p:nvSpPr>
          <p:spPr bwMode="auto">
            <a:xfrm>
              <a:off x="1768" y="302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82" name="Oval 234"/>
            <p:cNvSpPr>
              <a:spLocks noChangeAspect="1" noChangeArrowheads="1"/>
            </p:cNvSpPr>
            <p:nvPr/>
          </p:nvSpPr>
          <p:spPr bwMode="auto">
            <a:xfrm>
              <a:off x="1859" y="302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83" name="Oval 235"/>
            <p:cNvSpPr>
              <a:spLocks noChangeAspect="1" noChangeArrowheads="1"/>
            </p:cNvSpPr>
            <p:nvPr/>
          </p:nvSpPr>
          <p:spPr bwMode="auto">
            <a:xfrm>
              <a:off x="1950" y="302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84" name="Oval 236"/>
            <p:cNvSpPr>
              <a:spLocks noChangeAspect="1" noChangeArrowheads="1"/>
            </p:cNvSpPr>
            <p:nvPr/>
          </p:nvSpPr>
          <p:spPr bwMode="auto">
            <a:xfrm>
              <a:off x="1491" y="315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85" name="Oval 237"/>
            <p:cNvSpPr>
              <a:spLocks noChangeAspect="1" noChangeArrowheads="1"/>
            </p:cNvSpPr>
            <p:nvPr/>
          </p:nvSpPr>
          <p:spPr bwMode="auto">
            <a:xfrm>
              <a:off x="1582" y="315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86" name="Oval 238"/>
            <p:cNvSpPr>
              <a:spLocks noChangeAspect="1" noChangeArrowheads="1"/>
            </p:cNvSpPr>
            <p:nvPr/>
          </p:nvSpPr>
          <p:spPr bwMode="auto">
            <a:xfrm>
              <a:off x="1678" y="315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87" name="Oval 239"/>
            <p:cNvSpPr>
              <a:spLocks noChangeAspect="1" noChangeArrowheads="1"/>
            </p:cNvSpPr>
            <p:nvPr/>
          </p:nvSpPr>
          <p:spPr bwMode="auto">
            <a:xfrm>
              <a:off x="1959" y="329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88" name="Oval 240"/>
            <p:cNvSpPr>
              <a:spLocks noChangeAspect="1" noChangeArrowheads="1"/>
            </p:cNvSpPr>
            <p:nvPr/>
          </p:nvSpPr>
          <p:spPr bwMode="auto">
            <a:xfrm>
              <a:off x="2050" y="329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89" name="Oval 241"/>
            <p:cNvSpPr>
              <a:spLocks noChangeAspect="1" noChangeArrowheads="1"/>
            </p:cNvSpPr>
            <p:nvPr/>
          </p:nvSpPr>
          <p:spPr bwMode="auto">
            <a:xfrm>
              <a:off x="1855" y="329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90" name="Oval 242"/>
            <p:cNvSpPr>
              <a:spLocks noChangeAspect="1" noChangeArrowheads="1"/>
            </p:cNvSpPr>
            <p:nvPr/>
          </p:nvSpPr>
          <p:spPr bwMode="auto">
            <a:xfrm>
              <a:off x="1492" y="329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91" name="Oval 243"/>
            <p:cNvSpPr>
              <a:spLocks noChangeAspect="1" noChangeArrowheads="1"/>
            </p:cNvSpPr>
            <p:nvPr/>
          </p:nvSpPr>
          <p:spPr bwMode="auto">
            <a:xfrm>
              <a:off x="1583" y="329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92" name="Oval 244"/>
            <p:cNvSpPr>
              <a:spLocks noChangeAspect="1" noChangeArrowheads="1"/>
            </p:cNvSpPr>
            <p:nvPr/>
          </p:nvSpPr>
          <p:spPr bwMode="auto">
            <a:xfrm>
              <a:off x="1674" y="329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93" name="Oval 245"/>
            <p:cNvSpPr>
              <a:spLocks noChangeAspect="1" noChangeArrowheads="1"/>
            </p:cNvSpPr>
            <p:nvPr/>
          </p:nvSpPr>
          <p:spPr bwMode="auto">
            <a:xfrm>
              <a:off x="1764" y="329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94" name="Oval 246"/>
            <p:cNvSpPr>
              <a:spLocks noChangeAspect="1" noChangeArrowheads="1"/>
            </p:cNvSpPr>
            <p:nvPr/>
          </p:nvSpPr>
          <p:spPr bwMode="auto">
            <a:xfrm>
              <a:off x="1959" y="343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95" name="Oval 247"/>
            <p:cNvSpPr>
              <a:spLocks noChangeAspect="1" noChangeArrowheads="1"/>
            </p:cNvSpPr>
            <p:nvPr/>
          </p:nvSpPr>
          <p:spPr bwMode="auto">
            <a:xfrm>
              <a:off x="2050" y="343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96" name="Oval 248"/>
            <p:cNvSpPr>
              <a:spLocks noChangeAspect="1" noChangeArrowheads="1"/>
            </p:cNvSpPr>
            <p:nvPr/>
          </p:nvSpPr>
          <p:spPr bwMode="auto">
            <a:xfrm>
              <a:off x="1855" y="343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97" name="Oval 249"/>
            <p:cNvSpPr>
              <a:spLocks noChangeAspect="1" noChangeArrowheads="1"/>
            </p:cNvSpPr>
            <p:nvPr/>
          </p:nvSpPr>
          <p:spPr bwMode="auto">
            <a:xfrm>
              <a:off x="1492" y="343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98" name="Oval 250"/>
            <p:cNvSpPr>
              <a:spLocks noChangeAspect="1" noChangeArrowheads="1"/>
            </p:cNvSpPr>
            <p:nvPr/>
          </p:nvSpPr>
          <p:spPr bwMode="auto">
            <a:xfrm>
              <a:off x="1583" y="343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499" name="Oval 251"/>
            <p:cNvSpPr>
              <a:spLocks noChangeAspect="1" noChangeArrowheads="1"/>
            </p:cNvSpPr>
            <p:nvPr/>
          </p:nvSpPr>
          <p:spPr bwMode="auto">
            <a:xfrm>
              <a:off x="1674" y="343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500" name="Oval 252"/>
            <p:cNvSpPr>
              <a:spLocks noChangeAspect="1" noChangeArrowheads="1"/>
            </p:cNvSpPr>
            <p:nvPr/>
          </p:nvSpPr>
          <p:spPr bwMode="auto">
            <a:xfrm>
              <a:off x="1764" y="343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501" name="Oval 253"/>
            <p:cNvSpPr>
              <a:spLocks noChangeAspect="1" noChangeArrowheads="1"/>
            </p:cNvSpPr>
            <p:nvPr/>
          </p:nvSpPr>
          <p:spPr bwMode="auto">
            <a:xfrm>
              <a:off x="1964" y="357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502" name="Oval 254"/>
            <p:cNvSpPr>
              <a:spLocks noChangeAspect="1" noChangeArrowheads="1"/>
            </p:cNvSpPr>
            <p:nvPr/>
          </p:nvSpPr>
          <p:spPr bwMode="auto">
            <a:xfrm>
              <a:off x="2055" y="357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503" name="Oval 255"/>
            <p:cNvSpPr>
              <a:spLocks noChangeAspect="1" noChangeArrowheads="1"/>
            </p:cNvSpPr>
            <p:nvPr/>
          </p:nvSpPr>
          <p:spPr bwMode="auto">
            <a:xfrm>
              <a:off x="1860" y="357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504" name="Oval 256"/>
            <p:cNvSpPr>
              <a:spLocks noChangeAspect="1" noChangeArrowheads="1"/>
            </p:cNvSpPr>
            <p:nvPr/>
          </p:nvSpPr>
          <p:spPr bwMode="auto">
            <a:xfrm>
              <a:off x="1497" y="357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505" name="Oval 257"/>
            <p:cNvSpPr>
              <a:spLocks noChangeAspect="1" noChangeArrowheads="1"/>
            </p:cNvSpPr>
            <p:nvPr/>
          </p:nvSpPr>
          <p:spPr bwMode="auto">
            <a:xfrm>
              <a:off x="1588" y="357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506" name="Oval 258"/>
            <p:cNvSpPr>
              <a:spLocks noChangeAspect="1" noChangeArrowheads="1"/>
            </p:cNvSpPr>
            <p:nvPr/>
          </p:nvSpPr>
          <p:spPr bwMode="auto">
            <a:xfrm>
              <a:off x="1679" y="357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507" name="Oval 259"/>
            <p:cNvSpPr>
              <a:spLocks noChangeAspect="1" noChangeArrowheads="1"/>
            </p:cNvSpPr>
            <p:nvPr/>
          </p:nvSpPr>
          <p:spPr bwMode="auto">
            <a:xfrm>
              <a:off x="1769" y="357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49508" name="Oval 260"/>
            <p:cNvSpPr>
              <a:spLocks noChangeAspect="1" noChangeArrowheads="1"/>
            </p:cNvSpPr>
            <p:nvPr/>
          </p:nvSpPr>
          <p:spPr bwMode="auto">
            <a:xfrm>
              <a:off x="2145" y="329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grpSp>
          <p:nvGrpSpPr>
            <p:cNvPr id="949509" name="Group 261"/>
            <p:cNvGrpSpPr>
              <a:grpSpLocks/>
            </p:cNvGrpSpPr>
            <p:nvPr/>
          </p:nvGrpSpPr>
          <p:grpSpPr bwMode="auto">
            <a:xfrm>
              <a:off x="243" y="1253"/>
              <a:ext cx="5041" cy="2404"/>
              <a:chOff x="243" y="1117"/>
              <a:chExt cx="5041" cy="2404"/>
            </a:xfrm>
          </p:grpSpPr>
          <p:grpSp>
            <p:nvGrpSpPr>
              <p:cNvPr id="949510" name="Group 262"/>
              <p:cNvGrpSpPr>
                <a:grpSpLocks/>
              </p:cNvGrpSpPr>
              <p:nvPr/>
            </p:nvGrpSpPr>
            <p:grpSpPr bwMode="auto">
              <a:xfrm>
                <a:off x="521" y="1162"/>
                <a:ext cx="4763" cy="2359"/>
                <a:chOff x="521" y="1162"/>
                <a:chExt cx="4763" cy="2359"/>
              </a:xfrm>
            </p:grpSpPr>
            <p:grpSp>
              <p:nvGrpSpPr>
                <p:cNvPr id="949511" name="Group 263"/>
                <p:cNvGrpSpPr>
                  <a:grpSpLocks/>
                </p:cNvGrpSpPr>
                <p:nvPr/>
              </p:nvGrpSpPr>
              <p:grpSpPr bwMode="auto">
                <a:xfrm>
                  <a:off x="521" y="1480"/>
                  <a:ext cx="4763" cy="2041"/>
                  <a:chOff x="521" y="1480"/>
                  <a:chExt cx="4718" cy="2041"/>
                </a:xfrm>
              </p:grpSpPr>
              <p:sp>
                <p:nvSpPr>
                  <p:cNvPr id="949512" name="Line 264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480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9513" name="Line 265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616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9514" name="Line 266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752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9515" name="Line 267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888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9516" name="Line 268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024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9517" name="Line 269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160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9518" name="Line 270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297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9519" name="Line 271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433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9520" name="Line 272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569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9521" name="Line 273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705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9522" name="Line 274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841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9523" name="Line 275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977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9524" name="Line 276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3113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9525" name="Line 277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3249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9526" name="Line 278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3385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9527" name="Line 279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3521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949528" name="Group 280"/>
                <p:cNvGrpSpPr>
                  <a:grpSpLocks/>
                </p:cNvGrpSpPr>
                <p:nvPr/>
              </p:nvGrpSpPr>
              <p:grpSpPr bwMode="auto">
                <a:xfrm>
                  <a:off x="521" y="1162"/>
                  <a:ext cx="4763" cy="2359"/>
                  <a:chOff x="521" y="1162"/>
                  <a:chExt cx="4763" cy="2359"/>
                </a:xfrm>
              </p:grpSpPr>
              <p:sp>
                <p:nvSpPr>
                  <p:cNvPr id="949529" name="Line 281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9530" name="Line 282"/>
                  <p:cNvSpPr>
                    <a:spLocks noChangeShapeType="1"/>
                  </p:cNvSpPr>
                  <p:nvPr/>
                </p:nvSpPr>
                <p:spPr bwMode="auto">
                  <a:xfrm>
                    <a:off x="5284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9531" name="Line 283"/>
                  <p:cNvSpPr>
                    <a:spLocks noChangeShapeType="1"/>
                  </p:cNvSpPr>
                  <p:nvPr/>
                </p:nvSpPr>
                <p:spPr bwMode="auto">
                  <a:xfrm>
                    <a:off x="1474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9532" name="Line 284"/>
                  <p:cNvSpPr>
                    <a:spLocks noChangeShapeType="1"/>
                  </p:cNvSpPr>
                  <p:nvPr/>
                </p:nvSpPr>
                <p:spPr bwMode="auto">
                  <a:xfrm>
                    <a:off x="2426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9533" name="Line 285"/>
                  <p:cNvSpPr>
                    <a:spLocks noChangeShapeType="1"/>
                  </p:cNvSpPr>
                  <p:nvPr/>
                </p:nvSpPr>
                <p:spPr bwMode="auto">
                  <a:xfrm>
                    <a:off x="4332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9534" name="Line 286"/>
                  <p:cNvSpPr>
                    <a:spLocks noChangeShapeType="1"/>
                  </p:cNvSpPr>
                  <p:nvPr/>
                </p:nvSpPr>
                <p:spPr bwMode="auto">
                  <a:xfrm>
                    <a:off x="3379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949535" name="Group 287"/>
              <p:cNvGrpSpPr>
                <a:grpSpLocks/>
              </p:cNvGrpSpPr>
              <p:nvPr/>
            </p:nvGrpSpPr>
            <p:grpSpPr bwMode="auto">
              <a:xfrm>
                <a:off x="243" y="1117"/>
                <a:ext cx="4798" cy="1474"/>
                <a:chOff x="243" y="1117"/>
                <a:chExt cx="4798" cy="1474"/>
              </a:xfrm>
            </p:grpSpPr>
            <p:sp>
              <p:nvSpPr>
                <p:cNvPr id="949536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243" y="1356"/>
                  <a:ext cx="233" cy="7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zh-CN" sz="2000" b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documents</a:t>
                  </a:r>
                </a:p>
              </p:txBody>
            </p:sp>
            <p:sp>
              <p:nvSpPr>
                <p:cNvPr id="949537" name="Text Box 617"/>
                <p:cNvSpPr txBox="1">
                  <a:spLocks noChangeArrowheads="1"/>
                </p:cNvSpPr>
                <p:nvPr/>
              </p:nvSpPr>
              <p:spPr bwMode="auto">
                <a:xfrm>
                  <a:off x="703" y="1117"/>
                  <a:ext cx="528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River</a:t>
                  </a:r>
                </a:p>
              </p:txBody>
            </p:sp>
            <p:sp>
              <p:nvSpPr>
                <p:cNvPr id="949538" name="Text Box 618"/>
                <p:cNvSpPr txBox="1">
                  <a:spLocks noChangeArrowheads="1"/>
                </p:cNvSpPr>
                <p:nvPr/>
              </p:nvSpPr>
              <p:spPr bwMode="auto">
                <a:xfrm>
                  <a:off x="4513" y="1117"/>
                  <a:ext cx="528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Loan</a:t>
                  </a:r>
                </a:p>
              </p:txBody>
            </p:sp>
            <p:sp>
              <p:nvSpPr>
                <p:cNvPr id="949539" name="Text Box 619"/>
                <p:cNvSpPr txBox="1">
                  <a:spLocks noChangeArrowheads="1"/>
                </p:cNvSpPr>
                <p:nvPr/>
              </p:nvSpPr>
              <p:spPr bwMode="auto">
                <a:xfrm>
                  <a:off x="3470" y="1117"/>
                  <a:ext cx="672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Money</a:t>
                  </a:r>
                </a:p>
              </p:txBody>
            </p:sp>
            <p:sp>
              <p:nvSpPr>
                <p:cNvPr id="949540" name="Text Box 620"/>
                <p:cNvSpPr txBox="1">
                  <a:spLocks noChangeArrowheads="1"/>
                </p:cNvSpPr>
                <p:nvPr/>
              </p:nvSpPr>
              <p:spPr bwMode="auto">
                <a:xfrm>
                  <a:off x="2608" y="1117"/>
                  <a:ext cx="528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Bank</a:t>
                  </a:r>
                </a:p>
              </p:txBody>
            </p:sp>
            <p:sp>
              <p:nvSpPr>
                <p:cNvPr id="949541" name="Text Box 621"/>
                <p:cNvSpPr txBox="1">
                  <a:spLocks noChangeArrowheads="1"/>
                </p:cNvSpPr>
                <p:nvPr/>
              </p:nvSpPr>
              <p:spPr bwMode="auto">
                <a:xfrm>
                  <a:off x="1519" y="1117"/>
                  <a:ext cx="81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Stream</a:t>
                  </a:r>
                </a:p>
              </p:txBody>
            </p:sp>
            <p:sp>
              <p:nvSpPr>
                <p:cNvPr id="949542" name="Line 5"/>
                <p:cNvSpPr>
                  <a:spLocks noChangeShapeType="1"/>
                </p:cNvSpPr>
                <p:nvPr/>
              </p:nvSpPr>
              <p:spPr bwMode="auto">
                <a:xfrm>
                  <a:off x="295" y="2225"/>
                  <a:ext cx="0" cy="36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2437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吉布斯采样：实例（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5/5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4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0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3224" y="5373689"/>
            <a:ext cx="10565025" cy="720725"/>
          </a:xfrm>
          <a:noFill/>
          <a:ln/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zh-CN" altLang="en-US" sz="3200" dirty="0">
                <a:latin typeface="Times New Roman" panose="02020603050405020304" pitchFamily="18" charset="0"/>
              </a:rPr>
              <a:t>迭代</a:t>
            </a:r>
            <a:r>
              <a:rPr lang="en-US" altLang="zh-CN" sz="3200" dirty="0">
                <a:latin typeface="Times New Roman" panose="02020603050405020304" pitchFamily="18" charset="0"/>
              </a:rPr>
              <a:t>32</a:t>
            </a:r>
            <a:r>
              <a:rPr lang="zh-CN" altLang="en-US" sz="3200" dirty="0">
                <a:latin typeface="Times New Roman" panose="02020603050405020304" pitchFamily="18" charset="0"/>
              </a:rPr>
              <a:t>次之后</a:t>
            </a:r>
          </a:p>
        </p:txBody>
      </p:sp>
      <p:grpSp>
        <p:nvGrpSpPr>
          <p:cNvPr id="950276" name="Group 4"/>
          <p:cNvGrpSpPr>
            <a:grpSpLocks/>
          </p:cNvGrpSpPr>
          <p:nvPr/>
        </p:nvGrpSpPr>
        <p:grpSpPr bwMode="auto">
          <a:xfrm>
            <a:off x="514283" y="1341438"/>
            <a:ext cx="10668728" cy="3816350"/>
            <a:chOff x="243" y="1117"/>
            <a:chExt cx="5041" cy="2404"/>
          </a:xfrm>
        </p:grpSpPr>
        <p:sp>
          <p:nvSpPr>
            <p:cNvPr id="950277" name="Oval 5"/>
            <p:cNvSpPr>
              <a:spLocks noChangeAspect="1" noChangeArrowheads="1"/>
            </p:cNvSpPr>
            <p:nvPr/>
          </p:nvSpPr>
          <p:spPr bwMode="auto">
            <a:xfrm>
              <a:off x="2449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278" name="Oval 6"/>
            <p:cNvSpPr>
              <a:spLocks noChangeAspect="1" noChangeArrowheads="1"/>
            </p:cNvSpPr>
            <p:nvPr/>
          </p:nvSpPr>
          <p:spPr bwMode="auto">
            <a:xfrm>
              <a:off x="2540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279" name="Oval 7"/>
            <p:cNvSpPr>
              <a:spLocks noChangeAspect="1" noChangeArrowheads="1"/>
            </p:cNvSpPr>
            <p:nvPr/>
          </p:nvSpPr>
          <p:spPr bwMode="auto">
            <a:xfrm>
              <a:off x="2631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280" name="Oval 8"/>
            <p:cNvSpPr>
              <a:spLocks noChangeAspect="1" noChangeArrowheads="1"/>
            </p:cNvSpPr>
            <p:nvPr/>
          </p:nvSpPr>
          <p:spPr bwMode="auto">
            <a:xfrm>
              <a:off x="2721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281" name="Oval 9"/>
            <p:cNvSpPr>
              <a:spLocks noChangeAspect="1" noChangeArrowheads="1"/>
            </p:cNvSpPr>
            <p:nvPr/>
          </p:nvSpPr>
          <p:spPr bwMode="auto">
            <a:xfrm>
              <a:off x="2812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282" name="Oval 10"/>
            <p:cNvSpPr>
              <a:spLocks noChangeAspect="1" noChangeArrowheads="1"/>
            </p:cNvSpPr>
            <p:nvPr/>
          </p:nvSpPr>
          <p:spPr bwMode="auto">
            <a:xfrm>
              <a:off x="2449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283" name="Oval 11"/>
            <p:cNvSpPr>
              <a:spLocks noChangeAspect="1" noChangeArrowheads="1"/>
            </p:cNvSpPr>
            <p:nvPr/>
          </p:nvSpPr>
          <p:spPr bwMode="auto">
            <a:xfrm>
              <a:off x="2540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284" name="Oval 12"/>
            <p:cNvSpPr>
              <a:spLocks noChangeAspect="1" noChangeArrowheads="1"/>
            </p:cNvSpPr>
            <p:nvPr/>
          </p:nvSpPr>
          <p:spPr bwMode="auto">
            <a:xfrm>
              <a:off x="2631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285" name="Oval 13"/>
            <p:cNvSpPr>
              <a:spLocks noChangeAspect="1" noChangeArrowheads="1"/>
            </p:cNvSpPr>
            <p:nvPr/>
          </p:nvSpPr>
          <p:spPr bwMode="auto">
            <a:xfrm>
              <a:off x="2721" y="152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286" name="Oval 14"/>
            <p:cNvSpPr>
              <a:spLocks noChangeAspect="1" noChangeArrowheads="1"/>
            </p:cNvSpPr>
            <p:nvPr/>
          </p:nvSpPr>
          <p:spPr bwMode="auto">
            <a:xfrm>
              <a:off x="2916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287" name="Oval 15"/>
            <p:cNvSpPr>
              <a:spLocks noChangeAspect="1" noChangeArrowheads="1"/>
            </p:cNvSpPr>
            <p:nvPr/>
          </p:nvSpPr>
          <p:spPr bwMode="auto">
            <a:xfrm>
              <a:off x="3007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288" name="Oval 16"/>
            <p:cNvSpPr>
              <a:spLocks noChangeAspect="1" noChangeArrowheads="1"/>
            </p:cNvSpPr>
            <p:nvPr/>
          </p:nvSpPr>
          <p:spPr bwMode="auto">
            <a:xfrm>
              <a:off x="2812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289" name="Oval 17"/>
            <p:cNvSpPr>
              <a:spLocks noChangeAspect="1" noChangeArrowheads="1"/>
            </p:cNvSpPr>
            <p:nvPr/>
          </p:nvSpPr>
          <p:spPr bwMode="auto">
            <a:xfrm>
              <a:off x="2449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290" name="Oval 18"/>
            <p:cNvSpPr>
              <a:spLocks noChangeAspect="1" noChangeArrowheads="1"/>
            </p:cNvSpPr>
            <p:nvPr/>
          </p:nvSpPr>
          <p:spPr bwMode="auto">
            <a:xfrm>
              <a:off x="2540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291" name="Oval 19"/>
            <p:cNvSpPr>
              <a:spLocks noChangeAspect="1" noChangeArrowheads="1"/>
            </p:cNvSpPr>
            <p:nvPr/>
          </p:nvSpPr>
          <p:spPr bwMode="auto">
            <a:xfrm>
              <a:off x="2631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292" name="Oval 20"/>
            <p:cNvSpPr>
              <a:spLocks noChangeAspect="1" noChangeArrowheads="1"/>
            </p:cNvSpPr>
            <p:nvPr/>
          </p:nvSpPr>
          <p:spPr bwMode="auto">
            <a:xfrm>
              <a:off x="2721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293" name="Oval 21"/>
            <p:cNvSpPr>
              <a:spLocks noChangeAspect="1" noChangeArrowheads="1"/>
            </p:cNvSpPr>
            <p:nvPr/>
          </p:nvSpPr>
          <p:spPr bwMode="auto">
            <a:xfrm>
              <a:off x="2921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294" name="Oval 22"/>
            <p:cNvSpPr>
              <a:spLocks noChangeAspect="1" noChangeArrowheads="1"/>
            </p:cNvSpPr>
            <p:nvPr/>
          </p:nvSpPr>
          <p:spPr bwMode="auto">
            <a:xfrm>
              <a:off x="3012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295" name="Oval 23"/>
            <p:cNvSpPr>
              <a:spLocks noChangeAspect="1" noChangeArrowheads="1"/>
            </p:cNvSpPr>
            <p:nvPr/>
          </p:nvSpPr>
          <p:spPr bwMode="auto">
            <a:xfrm>
              <a:off x="2817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296" name="Oval 24"/>
            <p:cNvSpPr>
              <a:spLocks noChangeAspect="1" noChangeArrowheads="1"/>
            </p:cNvSpPr>
            <p:nvPr/>
          </p:nvSpPr>
          <p:spPr bwMode="auto">
            <a:xfrm>
              <a:off x="2454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297" name="Oval 25"/>
            <p:cNvSpPr>
              <a:spLocks noChangeAspect="1" noChangeArrowheads="1"/>
            </p:cNvSpPr>
            <p:nvPr/>
          </p:nvSpPr>
          <p:spPr bwMode="auto">
            <a:xfrm>
              <a:off x="2545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298" name="Oval 26"/>
            <p:cNvSpPr>
              <a:spLocks noChangeAspect="1" noChangeArrowheads="1"/>
            </p:cNvSpPr>
            <p:nvPr/>
          </p:nvSpPr>
          <p:spPr bwMode="auto">
            <a:xfrm>
              <a:off x="2636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299" name="Oval 27"/>
            <p:cNvSpPr>
              <a:spLocks noChangeAspect="1" noChangeArrowheads="1"/>
            </p:cNvSpPr>
            <p:nvPr/>
          </p:nvSpPr>
          <p:spPr bwMode="auto">
            <a:xfrm>
              <a:off x="2726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00" name="Oval 28"/>
            <p:cNvSpPr>
              <a:spLocks noChangeAspect="1" noChangeArrowheads="1"/>
            </p:cNvSpPr>
            <p:nvPr/>
          </p:nvSpPr>
          <p:spPr bwMode="auto">
            <a:xfrm>
              <a:off x="2921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01" name="Oval 29"/>
            <p:cNvSpPr>
              <a:spLocks noChangeAspect="1" noChangeArrowheads="1"/>
            </p:cNvSpPr>
            <p:nvPr/>
          </p:nvSpPr>
          <p:spPr bwMode="auto">
            <a:xfrm>
              <a:off x="3012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02" name="Oval 30"/>
            <p:cNvSpPr>
              <a:spLocks noChangeAspect="1" noChangeArrowheads="1"/>
            </p:cNvSpPr>
            <p:nvPr/>
          </p:nvSpPr>
          <p:spPr bwMode="auto">
            <a:xfrm>
              <a:off x="2817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03" name="Oval 31"/>
            <p:cNvSpPr>
              <a:spLocks noChangeAspect="1" noChangeArrowheads="1"/>
            </p:cNvSpPr>
            <p:nvPr/>
          </p:nvSpPr>
          <p:spPr bwMode="auto">
            <a:xfrm>
              <a:off x="2454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04" name="Oval 32"/>
            <p:cNvSpPr>
              <a:spLocks noChangeAspect="1" noChangeArrowheads="1"/>
            </p:cNvSpPr>
            <p:nvPr/>
          </p:nvSpPr>
          <p:spPr bwMode="auto">
            <a:xfrm>
              <a:off x="2545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05" name="Oval 33"/>
            <p:cNvSpPr>
              <a:spLocks noChangeAspect="1" noChangeArrowheads="1"/>
            </p:cNvSpPr>
            <p:nvPr/>
          </p:nvSpPr>
          <p:spPr bwMode="auto">
            <a:xfrm>
              <a:off x="2636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06" name="Oval 34"/>
            <p:cNvSpPr>
              <a:spLocks noChangeAspect="1" noChangeArrowheads="1"/>
            </p:cNvSpPr>
            <p:nvPr/>
          </p:nvSpPr>
          <p:spPr bwMode="auto">
            <a:xfrm>
              <a:off x="2726" y="193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07" name="Oval 35"/>
            <p:cNvSpPr>
              <a:spLocks noChangeAspect="1" noChangeArrowheads="1"/>
            </p:cNvSpPr>
            <p:nvPr/>
          </p:nvSpPr>
          <p:spPr bwMode="auto">
            <a:xfrm>
              <a:off x="2921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08" name="Oval 36"/>
            <p:cNvSpPr>
              <a:spLocks noChangeAspect="1" noChangeArrowheads="1"/>
            </p:cNvSpPr>
            <p:nvPr/>
          </p:nvSpPr>
          <p:spPr bwMode="auto">
            <a:xfrm>
              <a:off x="3012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09" name="Oval 37"/>
            <p:cNvSpPr>
              <a:spLocks noChangeAspect="1" noChangeArrowheads="1"/>
            </p:cNvSpPr>
            <p:nvPr/>
          </p:nvSpPr>
          <p:spPr bwMode="auto">
            <a:xfrm>
              <a:off x="2817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10" name="Oval 38"/>
            <p:cNvSpPr>
              <a:spLocks noChangeAspect="1" noChangeArrowheads="1"/>
            </p:cNvSpPr>
            <p:nvPr/>
          </p:nvSpPr>
          <p:spPr bwMode="auto">
            <a:xfrm>
              <a:off x="2454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11" name="Oval 39"/>
            <p:cNvSpPr>
              <a:spLocks noChangeAspect="1" noChangeArrowheads="1"/>
            </p:cNvSpPr>
            <p:nvPr/>
          </p:nvSpPr>
          <p:spPr bwMode="auto">
            <a:xfrm>
              <a:off x="2545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12" name="Oval 40"/>
            <p:cNvSpPr>
              <a:spLocks noChangeAspect="1" noChangeArrowheads="1"/>
            </p:cNvSpPr>
            <p:nvPr/>
          </p:nvSpPr>
          <p:spPr bwMode="auto">
            <a:xfrm>
              <a:off x="2636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13" name="Oval 41"/>
            <p:cNvSpPr>
              <a:spLocks noChangeAspect="1" noChangeArrowheads="1"/>
            </p:cNvSpPr>
            <p:nvPr/>
          </p:nvSpPr>
          <p:spPr bwMode="auto">
            <a:xfrm>
              <a:off x="2726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14" name="Oval 42"/>
            <p:cNvSpPr>
              <a:spLocks noChangeAspect="1" noChangeArrowheads="1"/>
            </p:cNvSpPr>
            <p:nvPr/>
          </p:nvSpPr>
          <p:spPr bwMode="auto">
            <a:xfrm>
              <a:off x="3107" y="206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15" name="Oval 43"/>
            <p:cNvSpPr>
              <a:spLocks noChangeAspect="1" noChangeArrowheads="1"/>
            </p:cNvSpPr>
            <p:nvPr/>
          </p:nvSpPr>
          <p:spPr bwMode="auto">
            <a:xfrm>
              <a:off x="3198" y="206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16" name="Oval 44"/>
            <p:cNvSpPr>
              <a:spLocks noChangeAspect="1" noChangeArrowheads="1"/>
            </p:cNvSpPr>
            <p:nvPr/>
          </p:nvSpPr>
          <p:spPr bwMode="auto">
            <a:xfrm>
              <a:off x="2454" y="22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17" name="Oval 45"/>
            <p:cNvSpPr>
              <a:spLocks noChangeAspect="1" noChangeArrowheads="1"/>
            </p:cNvSpPr>
            <p:nvPr/>
          </p:nvSpPr>
          <p:spPr bwMode="auto">
            <a:xfrm>
              <a:off x="2545" y="22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18" name="Oval 46"/>
            <p:cNvSpPr>
              <a:spLocks noChangeAspect="1" noChangeArrowheads="1"/>
            </p:cNvSpPr>
            <p:nvPr/>
          </p:nvSpPr>
          <p:spPr bwMode="auto">
            <a:xfrm>
              <a:off x="2636" y="22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19" name="Oval 47"/>
            <p:cNvSpPr>
              <a:spLocks noChangeAspect="1" noChangeArrowheads="1"/>
            </p:cNvSpPr>
            <p:nvPr/>
          </p:nvSpPr>
          <p:spPr bwMode="auto">
            <a:xfrm>
              <a:off x="2726" y="221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20" name="Oval 48"/>
            <p:cNvSpPr>
              <a:spLocks noChangeAspect="1" noChangeArrowheads="1"/>
            </p:cNvSpPr>
            <p:nvPr/>
          </p:nvSpPr>
          <p:spPr bwMode="auto">
            <a:xfrm>
              <a:off x="2458" y="234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21" name="Oval 49"/>
            <p:cNvSpPr>
              <a:spLocks noChangeAspect="1" noChangeArrowheads="1"/>
            </p:cNvSpPr>
            <p:nvPr/>
          </p:nvSpPr>
          <p:spPr bwMode="auto">
            <a:xfrm>
              <a:off x="2549" y="234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22" name="Oval 50"/>
            <p:cNvSpPr>
              <a:spLocks noChangeAspect="1" noChangeArrowheads="1"/>
            </p:cNvSpPr>
            <p:nvPr/>
          </p:nvSpPr>
          <p:spPr bwMode="auto">
            <a:xfrm>
              <a:off x="2640" y="234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23" name="Oval 51"/>
            <p:cNvSpPr>
              <a:spLocks noChangeAspect="1" noChangeArrowheads="1"/>
            </p:cNvSpPr>
            <p:nvPr/>
          </p:nvSpPr>
          <p:spPr bwMode="auto">
            <a:xfrm>
              <a:off x="2730" y="234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24" name="Oval 52"/>
            <p:cNvSpPr>
              <a:spLocks noChangeAspect="1" noChangeArrowheads="1"/>
            </p:cNvSpPr>
            <p:nvPr/>
          </p:nvSpPr>
          <p:spPr bwMode="auto">
            <a:xfrm>
              <a:off x="2821" y="234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25" name="Oval 53"/>
            <p:cNvSpPr>
              <a:spLocks noChangeAspect="1" noChangeArrowheads="1"/>
            </p:cNvSpPr>
            <p:nvPr/>
          </p:nvSpPr>
          <p:spPr bwMode="auto">
            <a:xfrm>
              <a:off x="2912" y="234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26" name="Oval 54"/>
            <p:cNvSpPr>
              <a:spLocks noChangeAspect="1" noChangeArrowheads="1"/>
            </p:cNvSpPr>
            <p:nvPr/>
          </p:nvSpPr>
          <p:spPr bwMode="auto">
            <a:xfrm>
              <a:off x="2463" y="248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27" name="Oval 55"/>
            <p:cNvSpPr>
              <a:spLocks noChangeAspect="1" noChangeArrowheads="1"/>
            </p:cNvSpPr>
            <p:nvPr/>
          </p:nvSpPr>
          <p:spPr bwMode="auto">
            <a:xfrm>
              <a:off x="2554" y="248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28" name="Oval 56"/>
            <p:cNvSpPr>
              <a:spLocks noChangeAspect="1" noChangeArrowheads="1"/>
            </p:cNvSpPr>
            <p:nvPr/>
          </p:nvSpPr>
          <p:spPr bwMode="auto">
            <a:xfrm>
              <a:off x="2645" y="248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29" name="Oval 57"/>
            <p:cNvSpPr>
              <a:spLocks noChangeAspect="1" noChangeArrowheads="1"/>
            </p:cNvSpPr>
            <p:nvPr/>
          </p:nvSpPr>
          <p:spPr bwMode="auto">
            <a:xfrm>
              <a:off x="2735" y="248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30" name="Oval 58"/>
            <p:cNvSpPr>
              <a:spLocks noChangeAspect="1" noChangeArrowheads="1"/>
            </p:cNvSpPr>
            <p:nvPr/>
          </p:nvSpPr>
          <p:spPr bwMode="auto">
            <a:xfrm>
              <a:off x="2826" y="248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31" name="Oval 59"/>
            <p:cNvSpPr>
              <a:spLocks noChangeAspect="1" noChangeArrowheads="1"/>
            </p:cNvSpPr>
            <p:nvPr/>
          </p:nvSpPr>
          <p:spPr bwMode="auto">
            <a:xfrm>
              <a:off x="2917" y="248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32" name="Oval 60"/>
            <p:cNvSpPr>
              <a:spLocks noChangeAspect="1" noChangeArrowheads="1"/>
            </p:cNvSpPr>
            <p:nvPr/>
          </p:nvSpPr>
          <p:spPr bwMode="auto">
            <a:xfrm>
              <a:off x="2467" y="261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33" name="Oval 61"/>
            <p:cNvSpPr>
              <a:spLocks noChangeAspect="1" noChangeArrowheads="1"/>
            </p:cNvSpPr>
            <p:nvPr/>
          </p:nvSpPr>
          <p:spPr bwMode="auto">
            <a:xfrm>
              <a:off x="2558" y="26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34" name="Oval 62"/>
            <p:cNvSpPr>
              <a:spLocks noChangeAspect="1" noChangeArrowheads="1"/>
            </p:cNvSpPr>
            <p:nvPr/>
          </p:nvSpPr>
          <p:spPr bwMode="auto">
            <a:xfrm>
              <a:off x="2649" y="26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35" name="Oval 63"/>
            <p:cNvSpPr>
              <a:spLocks noChangeAspect="1" noChangeArrowheads="1"/>
            </p:cNvSpPr>
            <p:nvPr/>
          </p:nvSpPr>
          <p:spPr bwMode="auto">
            <a:xfrm>
              <a:off x="2739" y="26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36" name="Oval 64"/>
            <p:cNvSpPr>
              <a:spLocks noChangeAspect="1" noChangeArrowheads="1"/>
            </p:cNvSpPr>
            <p:nvPr/>
          </p:nvSpPr>
          <p:spPr bwMode="auto">
            <a:xfrm>
              <a:off x="2830" y="26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37" name="Oval 65"/>
            <p:cNvSpPr>
              <a:spLocks noChangeAspect="1" noChangeArrowheads="1"/>
            </p:cNvSpPr>
            <p:nvPr/>
          </p:nvSpPr>
          <p:spPr bwMode="auto">
            <a:xfrm>
              <a:off x="2921" y="26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38" name="Oval 66"/>
            <p:cNvSpPr>
              <a:spLocks noChangeAspect="1" noChangeArrowheads="1"/>
            </p:cNvSpPr>
            <p:nvPr/>
          </p:nvSpPr>
          <p:spPr bwMode="auto">
            <a:xfrm>
              <a:off x="2930" y="27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39" name="Oval 67"/>
            <p:cNvSpPr>
              <a:spLocks noChangeAspect="1" noChangeArrowheads="1"/>
            </p:cNvSpPr>
            <p:nvPr/>
          </p:nvSpPr>
          <p:spPr bwMode="auto">
            <a:xfrm>
              <a:off x="3021" y="27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40" name="Oval 68"/>
            <p:cNvSpPr>
              <a:spLocks noChangeAspect="1" noChangeArrowheads="1"/>
            </p:cNvSpPr>
            <p:nvPr/>
          </p:nvSpPr>
          <p:spPr bwMode="auto">
            <a:xfrm>
              <a:off x="2826" y="27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41" name="Oval 69"/>
            <p:cNvSpPr>
              <a:spLocks noChangeAspect="1" noChangeArrowheads="1"/>
            </p:cNvSpPr>
            <p:nvPr/>
          </p:nvSpPr>
          <p:spPr bwMode="auto">
            <a:xfrm>
              <a:off x="2463" y="27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42" name="Oval 70"/>
            <p:cNvSpPr>
              <a:spLocks noChangeAspect="1" noChangeArrowheads="1"/>
            </p:cNvSpPr>
            <p:nvPr/>
          </p:nvSpPr>
          <p:spPr bwMode="auto">
            <a:xfrm>
              <a:off x="2554" y="27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43" name="Oval 71"/>
            <p:cNvSpPr>
              <a:spLocks noChangeAspect="1" noChangeArrowheads="1"/>
            </p:cNvSpPr>
            <p:nvPr/>
          </p:nvSpPr>
          <p:spPr bwMode="auto">
            <a:xfrm>
              <a:off x="2645" y="27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44" name="Oval 72"/>
            <p:cNvSpPr>
              <a:spLocks noChangeAspect="1" noChangeArrowheads="1"/>
            </p:cNvSpPr>
            <p:nvPr/>
          </p:nvSpPr>
          <p:spPr bwMode="auto">
            <a:xfrm>
              <a:off x="2735" y="275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45" name="Oval 73"/>
            <p:cNvSpPr>
              <a:spLocks noChangeAspect="1" noChangeArrowheads="1"/>
            </p:cNvSpPr>
            <p:nvPr/>
          </p:nvSpPr>
          <p:spPr bwMode="auto">
            <a:xfrm>
              <a:off x="2472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46" name="Oval 74"/>
            <p:cNvSpPr>
              <a:spLocks noChangeAspect="1" noChangeArrowheads="1"/>
            </p:cNvSpPr>
            <p:nvPr/>
          </p:nvSpPr>
          <p:spPr bwMode="auto">
            <a:xfrm>
              <a:off x="2563" y="288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47" name="Oval 75"/>
            <p:cNvSpPr>
              <a:spLocks noChangeAspect="1" noChangeArrowheads="1"/>
            </p:cNvSpPr>
            <p:nvPr/>
          </p:nvSpPr>
          <p:spPr bwMode="auto">
            <a:xfrm>
              <a:off x="2654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48" name="Oval 76"/>
            <p:cNvSpPr>
              <a:spLocks noChangeAspect="1" noChangeArrowheads="1"/>
            </p:cNvSpPr>
            <p:nvPr/>
          </p:nvSpPr>
          <p:spPr bwMode="auto">
            <a:xfrm>
              <a:off x="2744" y="288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49" name="Oval 77"/>
            <p:cNvSpPr>
              <a:spLocks noChangeAspect="1" noChangeArrowheads="1"/>
            </p:cNvSpPr>
            <p:nvPr/>
          </p:nvSpPr>
          <p:spPr bwMode="auto">
            <a:xfrm>
              <a:off x="2835" y="288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50" name="Oval 78"/>
            <p:cNvSpPr>
              <a:spLocks noChangeAspect="1" noChangeArrowheads="1"/>
            </p:cNvSpPr>
            <p:nvPr/>
          </p:nvSpPr>
          <p:spPr bwMode="auto">
            <a:xfrm>
              <a:off x="2926" y="288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51" name="Oval 79"/>
            <p:cNvSpPr>
              <a:spLocks noChangeAspect="1" noChangeArrowheads="1"/>
            </p:cNvSpPr>
            <p:nvPr/>
          </p:nvSpPr>
          <p:spPr bwMode="auto">
            <a:xfrm>
              <a:off x="2477" y="302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52" name="Oval 80"/>
            <p:cNvSpPr>
              <a:spLocks noChangeAspect="1" noChangeArrowheads="1"/>
            </p:cNvSpPr>
            <p:nvPr/>
          </p:nvSpPr>
          <p:spPr bwMode="auto">
            <a:xfrm>
              <a:off x="2568" y="302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53" name="Oval 81"/>
            <p:cNvSpPr>
              <a:spLocks noChangeAspect="1" noChangeArrowheads="1"/>
            </p:cNvSpPr>
            <p:nvPr/>
          </p:nvSpPr>
          <p:spPr bwMode="auto">
            <a:xfrm>
              <a:off x="2659" y="302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54" name="Oval 82"/>
            <p:cNvSpPr>
              <a:spLocks noChangeAspect="1" noChangeArrowheads="1"/>
            </p:cNvSpPr>
            <p:nvPr/>
          </p:nvSpPr>
          <p:spPr bwMode="auto">
            <a:xfrm>
              <a:off x="2749" y="302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55" name="Oval 83"/>
            <p:cNvSpPr>
              <a:spLocks noChangeAspect="1" noChangeArrowheads="1"/>
            </p:cNvSpPr>
            <p:nvPr/>
          </p:nvSpPr>
          <p:spPr bwMode="auto">
            <a:xfrm>
              <a:off x="2840" y="302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56" name="Oval 84"/>
            <p:cNvSpPr>
              <a:spLocks noChangeAspect="1" noChangeArrowheads="1"/>
            </p:cNvSpPr>
            <p:nvPr/>
          </p:nvSpPr>
          <p:spPr bwMode="auto">
            <a:xfrm>
              <a:off x="2931" y="302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57" name="Oval 85"/>
            <p:cNvSpPr>
              <a:spLocks noChangeAspect="1" noChangeArrowheads="1"/>
            </p:cNvSpPr>
            <p:nvPr/>
          </p:nvSpPr>
          <p:spPr bwMode="auto">
            <a:xfrm>
              <a:off x="2481" y="31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58" name="Oval 86"/>
            <p:cNvSpPr>
              <a:spLocks noChangeAspect="1" noChangeArrowheads="1"/>
            </p:cNvSpPr>
            <p:nvPr/>
          </p:nvSpPr>
          <p:spPr bwMode="auto">
            <a:xfrm>
              <a:off x="2572" y="31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59" name="Oval 87"/>
            <p:cNvSpPr>
              <a:spLocks noChangeAspect="1" noChangeArrowheads="1"/>
            </p:cNvSpPr>
            <p:nvPr/>
          </p:nvSpPr>
          <p:spPr bwMode="auto">
            <a:xfrm>
              <a:off x="2663" y="31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60" name="Oval 88"/>
            <p:cNvSpPr>
              <a:spLocks noChangeAspect="1" noChangeArrowheads="1"/>
            </p:cNvSpPr>
            <p:nvPr/>
          </p:nvSpPr>
          <p:spPr bwMode="auto">
            <a:xfrm>
              <a:off x="2753" y="31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61" name="Oval 89"/>
            <p:cNvSpPr>
              <a:spLocks noChangeAspect="1" noChangeArrowheads="1"/>
            </p:cNvSpPr>
            <p:nvPr/>
          </p:nvSpPr>
          <p:spPr bwMode="auto">
            <a:xfrm>
              <a:off x="2844" y="31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62" name="Oval 90"/>
            <p:cNvSpPr>
              <a:spLocks noChangeAspect="1" noChangeArrowheads="1"/>
            </p:cNvSpPr>
            <p:nvPr/>
          </p:nvSpPr>
          <p:spPr bwMode="auto">
            <a:xfrm>
              <a:off x="2935" y="31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63" name="Oval 91"/>
            <p:cNvSpPr>
              <a:spLocks noChangeAspect="1" noChangeArrowheads="1"/>
            </p:cNvSpPr>
            <p:nvPr/>
          </p:nvSpPr>
          <p:spPr bwMode="auto">
            <a:xfrm>
              <a:off x="2835" y="329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64" name="Oval 92"/>
            <p:cNvSpPr>
              <a:spLocks noChangeAspect="1" noChangeArrowheads="1"/>
            </p:cNvSpPr>
            <p:nvPr/>
          </p:nvSpPr>
          <p:spPr bwMode="auto">
            <a:xfrm>
              <a:off x="2472" y="329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65" name="Oval 93"/>
            <p:cNvSpPr>
              <a:spLocks noChangeAspect="1" noChangeArrowheads="1"/>
            </p:cNvSpPr>
            <p:nvPr/>
          </p:nvSpPr>
          <p:spPr bwMode="auto">
            <a:xfrm>
              <a:off x="2563" y="329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66" name="Oval 94"/>
            <p:cNvSpPr>
              <a:spLocks noChangeAspect="1" noChangeArrowheads="1"/>
            </p:cNvSpPr>
            <p:nvPr/>
          </p:nvSpPr>
          <p:spPr bwMode="auto">
            <a:xfrm>
              <a:off x="2654" y="329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67" name="Oval 95"/>
            <p:cNvSpPr>
              <a:spLocks noChangeAspect="1" noChangeArrowheads="1"/>
            </p:cNvSpPr>
            <p:nvPr/>
          </p:nvSpPr>
          <p:spPr bwMode="auto">
            <a:xfrm>
              <a:off x="2744" y="329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68" name="Oval 96"/>
            <p:cNvSpPr>
              <a:spLocks noChangeAspect="1" noChangeArrowheads="1"/>
            </p:cNvSpPr>
            <p:nvPr/>
          </p:nvSpPr>
          <p:spPr bwMode="auto">
            <a:xfrm>
              <a:off x="2472" y="343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69" name="Oval 97"/>
            <p:cNvSpPr>
              <a:spLocks noChangeAspect="1" noChangeArrowheads="1"/>
            </p:cNvSpPr>
            <p:nvPr/>
          </p:nvSpPr>
          <p:spPr bwMode="auto">
            <a:xfrm>
              <a:off x="2563" y="343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70" name="Oval 98"/>
            <p:cNvSpPr>
              <a:spLocks noChangeAspect="1" noChangeArrowheads="1"/>
            </p:cNvSpPr>
            <p:nvPr/>
          </p:nvSpPr>
          <p:spPr bwMode="auto">
            <a:xfrm>
              <a:off x="2654" y="343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71" name="Oval 99"/>
            <p:cNvSpPr>
              <a:spLocks noChangeAspect="1" noChangeArrowheads="1"/>
            </p:cNvSpPr>
            <p:nvPr/>
          </p:nvSpPr>
          <p:spPr bwMode="auto">
            <a:xfrm>
              <a:off x="2744" y="343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72" name="Oval 100"/>
            <p:cNvSpPr>
              <a:spLocks noChangeAspect="1" noChangeArrowheads="1"/>
            </p:cNvSpPr>
            <p:nvPr/>
          </p:nvSpPr>
          <p:spPr bwMode="auto">
            <a:xfrm>
              <a:off x="3873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73" name="Oval 101"/>
            <p:cNvSpPr>
              <a:spLocks noChangeAspect="1" noChangeArrowheads="1"/>
            </p:cNvSpPr>
            <p:nvPr/>
          </p:nvSpPr>
          <p:spPr bwMode="auto">
            <a:xfrm>
              <a:off x="3769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74" name="Oval 102"/>
            <p:cNvSpPr>
              <a:spLocks noChangeAspect="1" noChangeArrowheads="1"/>
            </p:cNvSpPr>
            <p:nvPr/>
          </p:nvSpPr>
          <p:spPr bwMode="auto">
            <a:xfrm>
              <a:off x="3406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75" name="Oval 103"/>
            <p:cNvSpPr>
              <a:spLocks noChangeAspect="1" noChangeArrowheads="1"/>
            </p:cNvSpPr>
            <p:nvPr/>
          </p:nvSpPr>
          <p:spPr bwMode="auto">
            <a:xfrm>
              <a:off x="3497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76" name="Oval 104"/>
            <p:cNvSpPr>
              <a:spLocks noChangeAspect="1" noChangeArrowheads="1"/>
            </p:cNvSpPr>
            <p:nvPr/>
          </p:nvSpPr>
          <p:spPr bwMode="auto">
            <a:xfrm>
              <a:off x="3588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77" name="Oval 105"/>
            <p:cNvSpPr>
              <a:spLocks noChangeAspect="1" noChangeArrowheads="1"/>
            </p:cNvSpPr>
            <p:nvPr/>
          </p:nvSpPr>
          <p:spPr bwMode="auto">
            <a:xfrm>
              <a:off x="3678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78" name="Oval 106"/>
            <p:cNvSpPr>
              <a:spLocks noChangeAspect="1" noChangeArrowheads="1"/>
            </p:cNvSpPr>
            <p:nvPr/>
          </p:nvSpPr>
          <p:spPr bwMode="auto">
            <a:xfrm>
              <a:off x="3873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79" name="Oval 107"/>
            <p:cNvSpPr>
              <a:spLocks noChangeAspect="1" noChangeArrowheads="1"/>
            </p:cNvSpPr>
            <p:nvPr/>
          </p:nvSpPr>
          <p:spPr bwMode="auto">
            <a:xfrm>
              <a:off x="3964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80" name="Oval 108"/>
            <p:cNvSpPr>
              <a:spLocks noChangeAspect="1" noChangeArrowheads="1"/>
            </p:cNvSpPr>
            <p:nvPr/>
          </p:nvSpPr>
          <p:spPr bwMode="auto">
            <a:xfrm>
              <a:off x="3769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81" name="Oval 109"/>
            <p:cNvSpPr>
              <a:spLocks noChangeAspect="1" noChangeArrowheads="1"/>
            </p:cNvSpPr>
            <p:nvPr/>
          </p:nvSpPr>
          <p:spPr bwMode="auto">
            <a:xfrm>
              <a:off x="3406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82" name="Oval 110"/>
            <p:cNvSpPr>
              <a:spLocks noChangeAspect="1" noChangeArrowheads="1"/>
            </p:cNvSpPr>
            <p:nvPr/>
          </p:nvSpPr>
          <p:spPr bwMode="auto">
            <a:xfrm>
              <a:off x="3497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83" name="Oval 111"/>
            <p:cNvSpPr>
              <a:spLocks noChangeAspect="1" noChangeArrowheads="1"/>
            </p:cNvSpPr>
            <p:nvPr/>
          </p:nvSpPr>
          <p:spPr bwMode="auto">
            <a:xfrm>
              <a:off x="3588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84" name="Oval 112"/>
            <p:cNvSpPr>
              <a:spLocks noChangeAspect="1" noChangeArrowheads="1"/>
            </p:cNvSpPr>
            <p:nvPr/>
          </p:nvSpPr>
          <p:spPr bwMode="auto">
            <a:xfrm>
              <a:off x="3678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85" name="Oval 113"/>
            <p:cNvSpPr>
              <a:spLocks noChangeAspect="1" noChangeArrowheads="1"/>
            </p:cNvSpPr>
            <p:nvPr/>
          </p:nvSpPr>
          <p:spPr bwMode="auto">
            <a:xfrm>
              <a:off x="3406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86" name="Oval 114"/>
            <p:cNvSpPr>
              <a:spLocks noChangeAspect="1" noChangeArrowheads="1"/>
            </p:cNvSpPr>
            <p:nvPr/>
          </p:nvSpPr>
          <p:spPr bwMode="auto">
            <a:xfrm>
              <a:off x="3497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87" name="Oval 115"/>
            <p:cNvSpPr>
              <a:spLocks noChangeAspect="1" noChangeArrowheads="1"/>
            </p:cNvSpPr>
            <p:nvPr/>
          </p:nvSpPr>
          <p:spPr bwMode="auto">
            <a:xfrm>
              <a:off x="3588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88" name="Oval 116"/>
            <p:cNvSpPr>
              <a:spLocks noChangeAspect="1" noChangeArrowheads="1"/>
            </p:cNvSpPr>
            <p:nvPr/>
          </p:nvSpPr>
          <p:spPr bwMode="auto">
            <a:xfrm>
              <a:off x="3678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89" name="Oval 117"/>
            <p:cNvSpPr>
              <a:spLocks noChangeAspect="1" noChangeArrowheads="1"/>
            </p:cNvSpPr>
            <p:nvPr/>
          </p:nvSpPr>
          <p:spPr bwMode="auto">
            <a:xfrm>
              <a:off x="3769" y="166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90" name="Oval 118"/>
            <p:cNvSpPr>
              <a:spLocks noChangeAspect="1" noChangeArrowheads="1"/>
            </p:cNvSpPr>
            <p:nvPr/>
          </p:nvSpPr>
          <p:spPr bwMode="auto">
            <a:xfrm>
              <a:off x="3864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91" name="Oval 119"/>
            <p:cNvSpPr>
              <a:spLocks noChangeAspect="1" noChangeArrowheads="1"/>
            </p:cNvSpPr>
            <p:nvPr/>
          </p:nvSpPr>
          <p:spPr bwMode="auto">
            <a:xfrm>
              <a:off x="3760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92" name="Oval 120"/>
            <p:cNvSpPr>
              <a:spLocks noChangeAspect="1" noChangeArrowheads="1"/>
            </p:cNvSpPr>
            <p:nvPr/>
          </p:nvSpPr>
          <p:spPr bwMode="auto">
            <a:xfrm>
              <a:off x="3397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93" name="Oval 121"/>
            <p:cNvSpPr>
              <a:spLocks noChangeAspect="1" noChangeArrowheads="1"/>
            </p:cNvSpPr>
            <p:nvPr/>
          </p:nvSpPr>
          <p:spPr bwMode="auto">
            <a:xfrm>
              <a:off x="3488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94" name="Oval 122"/>
            <p:cNvSpPr>
              <a:spLocks noChangeAspect="1" noChangeArrowheads="1"/>
            </p:cNvSpPr>
            <p:nvPr/>
          </p:nvSpPr>
          <p:spPr bwMode="auto">
            <a:xfrm>
              <a:off x="3579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95" name="Oval 123"/>
            <p:cNvSpPr>
              <a:spLocks noChangeAspect="1" noChangeArrowheads="1"/>
            </p:cNvSpPr>
            <p:nvPr/>
          </p:nvSpPr>
          <p:spPr bwMode="auto">
            <a:xfrm>
              <a:off x="3669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96" name="Oval 124"/>
            <p:cNvSpPr>
              <a:spLocks noChangeAspect="1" noChangeArrowheads="1"/>
            </p:cNvSpPr>
            <p:nvPr/>
          </p:nvSpPr>
          <p:spPr bwMode="auto">
            <a:xfrm>
              <a:off x="3401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97" name="Oval 125"/>
            <p:cNvSpPr>
              <a:spLocks noChangeAspect="1" noChangeArrowheads="1"/>
            </p:cNvSpPr>
            <p:nvPr/>
          </p:nvSpPr>
          <p:spPr bwMode="auto">
            <a:xfrm>
              <a:off x="3492" y="1933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98" name="Oval 126"/>
            <p:cNvSpPr>
              <a:spLocks noChangeAspect="1" noChangeArrowheads="1"/>
            </p:cNvSpPr>
            <p:nvPr/>
          </p:nvSpPr>
          <p:spPr bwMode="auto">
            <a:xfrm>
              <a:off x="3401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399" name="Oval 127"/>
            <p:cNvSpPr>
              <a:spLocks noChangeAspect="1" noChangeArrowheads="1"/>
            </p:cNvSpPr>
            <p:nvPr/>
          </p:nvSpPr>
          <p:spPr bwMode="auto">
            <a:xfrm>
              <a:off x="3492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00" name="Oval 128"/>
            <p:cNvSpPr>
              <a:spLocks noChangeAspect="1" noChangeArrowheads="1"/>
            </p:cNvSpPr>
            <p:nvPr/>
          </p:nvSpPr>
          <p:spPr bwMode="auto">
            <a:xfrm>
              <a:off x="3588" y="206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01" name="Oval 129"/>
            <p:cNvSpPr>
              <a:spLocks noChangeAspect="1" noChangeArrowheads="1"/>
            </p:cNvSpPr>
            <p:nvPr/>
          </p:nvSpPr>
          <p:spPr bwMode="auto">
            <a:xfrm>
              <a:off x="3873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02" name="Oval 130"/>
            <p:cNvSpPr>
              <a:spLocks noChangeAspect="1" noChangeArrowheads="1"/>
            </p:cNvSpPr>
            <p:nvPr/>
          </p:nvSpPr>
          <p:spPr bwMode="auto">
            <a:xfrm>
              <a:off x="3769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03" name="Oval 131"/>
            <p:cNvSpPr>
              <a:spLocks noChangeAspect="1" noChangeArrowheads="1"/>
            </p:cNvSpPr>
            <p:nvPr/>
          </p:nvSpPr>
          <p:spPr bwMode="auto">
            <a:xfrm>
              <a:off x="3406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04" name="Oval 132"/>
            <p:cNvSpPr>
              <a:spLocks noChangeAspect="1" noChangeArrowheads="1"/>
            </p:cNvSpPr>
            <p:nvPr/>
          </p:nvSpPr>
          <p:spPr bwMode="auto">
            <a:xfrm>
              <a:off x="3497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05" name="Oval 133"/>
            <p:cNvSpPr>
              <a:spLocks noChangeAspect="1" noChangeArrowheads="1"/>
            </p:cNvSpPr>
            <p:nvPr/>
          </p:nvSpPr>
          <p:spPr bwMode="auto">
            <a:xfrm>
              <a:off x="3588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06" name="Oval 134"/>
            <p:cNvSpPr>
              <a:spLocks noChangeAspect="1" noChangeArrowheads="1"/>
            </p:cNvSpPr>
            <p:nvPr/>
          </p:nvSpPr>
          <p:spPr bwMode="auto">
            <a:xfrm>
              <a:off x="3678" y="220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07" name="Oval 135"/>
            <p:cNvSpPr>
              <a:spLocks noChangeAspect="1" noChangeArrowheads="1"/>
            </p:cNvSpPr>
            <p:nvPr/>
          </p:nvSpPr>
          <p:spPr bwMode="auto">
            <a:xfrm>
              <a:off x="3402" y="234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08" name="Oval 136"/>
            <p:cNvSpPr>
              <a:spLocks noChangeAspect="1" noChangeArrowheads="1"/>
            </p:cNvSpPr>
            <p:nvPr/>
          </p:nvSpPr>
          <p:spPr bwMode="auto">
            <a:xfrm>
              <a:off x="3493" y="234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09" name="Oval 137"/>
            <p:cNvSpPr>
              <a:spLocks noChangeAspect="1" noChangeArrowheads="1"/>
            </p:cNvSpPr>
            <p:nvPr/>
          </p:nvSpPr>
          <p:spPr bwMode="auto">
            <a:xfrm>
              <a:off x="3584" y="234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10" name="Oval 138"/>
            <p:cNvSpPr>
              <a:spLocks noChangeAspect="1" noChangeArrowheads="1"/>
            </p:cNvSpPr>
            <p:nvPr/>
          </p:nvSpPr>
          <p:spPr bwMode="auto">
            <a:xfrm>
              <a:off x="3674" y="234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11" name="Oval 139"/>
            <p:cNvSpPr>
              <a:spLocks noChangeAspect="1" noChangeArrowheads="1"/>
            </p:cNvSpPr>
            <p:nvPr/>
          </p:nvSpPr>
          <p:spPr bwMode="auto">
            <a:xfrm>
              <a:off x="3402" y="247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12" name="Oval 140"/>
            <p:cNvSpPr>
              <a:spLocks noChangeAspect="1" noChangeArrowheads="1"/>
            </p:cNvSpPr>
            <p:nvPr/>
          </p:nvSpPr>
          <p:spPr bwMode="auto">
            <a:xfrm>
              <a:off x="3493" y="247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13" name="Oval 141"/>
            <p:cNvSpPr>
              <a:spLocks noChangeAspect="1" noChangeArrowheads="1"/>
            </p:cNvSpPr>
            <p:nvPr/>
          </p:nvSpPr>
          <p:spPr bwMode="auto">
            <a:xfrm>
              <a:off x="3584" y="247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14" name="Oval 142"/>
            <p:cNvSpPr>
              <a:spLocks noChangeAspect="1" noChangeArrowheads="1"/>
            </p:cNvSpPr>
            <p:nvPr/>
          </p:nvSpPr>
          <p:spPr bwMode="auto">
            <a:xfrm>
              <a:off x="3674" y="247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15" name="Oval 143"/>
            <p:cNvSpPr>
              <a:spLocks noChangeAspect="1" noChangeArrowheads="1"/>
            </p:cNvSpPr>
            <p:nvPr/>
          </p:nvSpPr>
          <p:spPr bwMode="auto">
            <a:xfrm>
              <a:off x="3406" y="261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16" name="Oval 144"/>
            <p:cNvSpPr>
              <a:spLocks noChangeAspect="1" noChangeArrowheads="1"/>
            </p:cNvSpPr>
            <p:nvPr/>
          </p:nvSpPr>
          <p:spPr bwMode="auto">
            <a:xfrm>
              <a:off x="3402" y="289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17" name="Oval 145"/>
            <p:cNvSpPr>
              <a:spLocks noChangeAspect="1" noChangeArrowheads="1"/>
            </p:cNvSpPr>
            <p:nvPr/>
          </p:nvSpPr>
          <p:spPr bwMode="auto">
            <a:xfrm>
              <a:off x="3406" y="275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18" name="Oval 146"/>
            <p:cNvSpPr>
              <a:spLocks noChangeAspect="1" noChangeArrowheads="1"/>
            </p:cNvSpPr>
            <p:nvPr/>
          </p:nvSpPr>
          <p:spPr bwMode="auto">
            <a:xfrm>
              <a:off x="3497" y="275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19" name="Oval 147"/>
            <p:cNvSpPr>
              <a:spLocks noChangeAspect="1" noChangeArrowheads="1"/>
            </p:cNvSpPr>
            <p:nvPr/>
          </p:nvSpPr>
          <p:spPr bwMode="auto">
            <a:xfrm>
              <a:off x="3593" y="275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20" name="Oval 148"/>
            <p:cNvSpPr>
              <a:spLocks noChangeAspect="1" noChangeArrowheads="1"/>
            </p:cNvSpPr>
            <p:nvPr/>
          </p:nvSpPr>
          <p:spPr bwMode="auto">
            <a:xfrm>
              <a:off x="4354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21" name="Oval 149"/>
            <p:cNvSpPr>
              <a:spLocks noChangeAspect="1" noChangeArrowheads="1"/>
            </p:cNvSpPr>
            <p:nvPr/>
          </p:nvSpPr>
          <p:spPr bwMode="auto">
            <a:xfrm>
              <a:off x="4445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22" name="Oval 150"/>
            <p:cNvSpPr>
              <a:spLocks noChangeAspect="1" noChangeArrowheads="1"/>
            </p:cNvSpPr>
            <p:nvPr/>
          </p:nvSpPr>
          <p:spPr bwMode="auto">
            <a:xfrm>
              <a:off x="4536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23" name="Oval 151"/>
            <p:cNvSpPr>
              <a:spLocks noChangeAspect="1" noChangeArrowheads="1"/>
            </p:cNvSpPr>
            <p:nvPr/>
          </p:nvSpPr>
          <p:spPr bwMode="auto">
            <a:xfrm>
              <a:off x="4626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24" name="Oval 152"/>
            <p:cNvSpPr>
              <a:spLocks noChangeAspect="1" noChangeArrowheads="1"/>
            </p:cNvSpPr>
            <p:nvPr/>
          </p:nvSpPr>
          <p:spPr bwMode="auto">
            <a:xfrm>
              <a:off x="4717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25" name="Oval 153"/>
            <p:cNvSpPr>
              <a:spLocks noChangeAspect="1" noChangeArrowheads="1"/>
            </p:cNvSpPr>
            <p:nvPr/>
          </p:nvSpPr>
          <p:spPr bwMode="auto">
            <a:xfrm>
              <a:off x="4808" y="138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26" name="Oval 154"/>
            <p:cNvSpPr>
              <a:spLocks noChangeAspect="1" noChangeArrowheads="1"/>
            </p:cNvSpPr>
            <p:nvPr/>
          </p:nvSpPr>
          <p:spPr bwMode="auto">
            <a:xfrm>
              <a:off x="4354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27" name="Oval 155"/>
            <p:cNvSpPr>
              <a:spLocks noChangeAspect="1" noChangeArrowheads="1"/>
            </p:cNvSpPr>
            <p:nvPr/>
          </p:nvSpPr>
          <p:spPr bwMode="auto">
            <a:xfrm>
              <a:off x="4445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28" name="Oval 156"/>
            <p:cNvSpPr>
              <a:spLocks noChangeAspect="1" noChangeArrowheads="1"/>
            </p:cNvSpPr>
            <p:nvPr/>
          </p:nvSpPr>
          <p:spPr bwMode="auto">
            <a:xfrm>
              <a:off x="4536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29" name="Oval 157"/>
            <p:cNvSpPr>
              <a:spLocks noChangeAspect="1" noChangeArrowheads="1"/>
            </p:cNvSpPr>
            <p:nvPr/>
          </p:nvSpPr>
          <p:spPr bwMode="auto">
            <a:xfrm>
              <a:off x="4626" y="1525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30" name="Oval 158"/>
            <p:cNvSpPr>
              <a:spLocks noChangeAspect="1" noChangeArrowheads="1"/>
            </p:cNvSpPr>
            <p:nvPr/>
          </p:nvSpPr>
          <p:spPr bwMode="auto">
            <a:xfrm>
              <a:off x="4354" y="166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31" name="Oval 159"/>
            <p:cNvSpPr>
              <a:spLocks noChangeAspect="1" noChangeArrowheads="1"/>
            </p:cNvSpPr>
            <p:nvPr/>
          </p:nvSpPr>
          <p:spPr bwMode="auto">
            <a:xfrm>
              <a:off x="4445" y="166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32" name="Oval 160"/>
            <p:cNvSpPr>
              <a:spLocks noChangeAspect="1" noChangeArrowheads="1"/>
            </p:cNvSpPr>
            <p:nvPr/>
          </p:nvSpPr>
          <p:spPr bwMode="auto">
            <a:xfrm>
              <a:off x="4536" y="166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33" name="Oval 161"/>
            <p:cNvSpPr>
              <a:spLocks noChangeAspect="1" noChangeArrowheads="1"/>
            </p:cNvSpPr>
            <p:nvPr/>
          </p:nvSpPr>
          <p:spPr bwMode="auto">
            <a:xfrm>
              <a:off x="4626" y="1662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34" name="Oval 162"/>
            <p:cNvSpPr>
              <a:spLocks noChangeAspect="1" noChangeArrowheads="1"/>
            </p:cNvSpPr>
            <p:nvPr/>
          </p:nvSpPr>
          <p:spPr bwMode="auto">
            <a:xfrm>
              <a:off x="4349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35" name="Oval 163"/>
            <p:cNvSpPr>
              <a:spLocks noChangeAspect="1" noChangeArrowheads="1"/>
            </p:cNvSpPr>
            <p:nvPr/>
          </p:nvSpPr>
          <p:spPr bwMode="auto">
            <a:xfrm>
              <a:off x="4440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36" name="Oval 164"/>
            <p:cNvSpPr>
              <a:spLocks noChangeAspect="1" noChangeArrowheads="1"/>
            </p:cNvSpPr>
            <p:nvPr/>
          </p:nvSpPr>
          <p:spPr bwMode="auto">
            <a:xfrm>
              <a:off x="4536" y="1797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37" name="Oval 165"/>
            <p:cNvSpPr>
              <a:spLocks noChangeAspect="1" noChangeArrowheads="1"/>
            </p:cNvSpPr>
            <p:nvPr/>
          </p:nvSpPr>
          <p:spPr bwMode="auto">
            <a:xfrm>
              <a:off x="4817" y="192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38" name="Oval 166"/>
            <p:cNvSpPr>
              <a:spLocks noChangeAspect="1" noChangeArrowheads="1"/>
            </p:cNvSpPr>
            <p:nvPr/>
          </p:nvSpPr>
          <p:spPr bwMode="auto">
            <a:xfrm>
              <a:off x="4908" y="192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39" name="Oval 167"/>
            <p:cNvSpPr>
              <a:spLocks noChangeAspect="1" noChangeArrowheads="1"/>
            </p:cNvSpPr>
            <p:nvPr/>
          </p:nvSpPr>
          <p:spPr bwMode="auto">
            <a:xfrm>
              <a:off x="4713" y="192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40" name="Oval 168"/>
            <p:cNvSpPr>
              <a:spLocks noChangeAspect="1" noChangeArrowheads="1"/>
            </p:cNvSpPr>
            <p:nvPr/>
          </p:nvSpPr>
          <p:spPr bwMode="auto">
            <a:xfrm>
              <a:off x="4350" y="192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41" name="Oval 169"/>
            <p:cNvSpPr>
              <a:spLocks noChangeAspect="1" noChangeArrowheads="1"/>
            </p:cNvSpPr>
            <p:nvPr/>
          </p:nvSpPr>
          <p:spPr bwMode="auto">
            <a:xfrm>
              <a:off x="4441" y="192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42" name="Oval 170"/>
            <p:cNvSpPr>
              <a:spLocks noChangeAspect="1" noChangeArrowheads="1"/>
            </p:cNvSpPr>
            <p:nvPr/>
          </p:nvSpPr>
          <p:spPr bwMode="auto">
            <a:xfrm>
              <a:off x="4532" y="192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43" name="Oval 171"/>
            <p:cNvSpPr>
              <a:spLocks noChangeAspect="1" noChangeArrowheads="1"/>
            </p:cNvSpPr>
            <p:nvPr/>
          </p:nvSpPr>
          <p:spPr bwMode="auto">
            <a:xfrm>
              <a:off x="4622" y="192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44" name="Oval 172"/>
            <p:cNvSpPr>
              <a:spLocks noChangeAspect="1" noChangeArrowheads="1"/>
            </p:cNvSpPr>
            <p:nvPr/>
          </p:nvSpPr>
          <p:spPr bwMode="auto">
            <a:xfrm>
              <a:off x="4354" y="207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45" name="Oval 173"/>
            <p:cNvSpPr>
              <a:spLocks noChangeAspect="1" noChangeArrowheads="1"/>
            </p:cNvSpPr>
            <p:nvPr/>
          </p:nvSpPr>
          <p:spPr bwMode="auto">
            <a:xfrm>
              <a:off x="4445" y="207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46" name="Oval 174"/>
            <p:cNvSpPr>
              <a:spLocks noChangeAspect="1" noChangeArrowheads="1"/>
            </p:cNvSpPr>
            <p:nvPr/>
          </p:nvSpPr>
          <p:spPr bwMode="auto">
            <a:xfrm>
              <a:off x="4536" y="207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47" name="Oval 175"/>
            <p:cNvSpPr>
              <a:spLocks noChangeAspect="1" noChangeArrowheads="1"/>
            </p:cNvSpPr>
            <p:nvPr/>
          </p:nvSpPr>
          <p:spPr bwMode="auto">
            <a:xfrm>
              <a:off x="4626" y="2074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48" name="Oval 176"/>
            <p:cNvSpPr>
              <a:spLocks noChangeAspect="1" noChangeArrowheads="1"/>
            </p:cNvSpPr>
            <p:nvPr/>
          </p:nvSpPr>
          <p:spPr bwMode="auto">
            <a:xfrm>
              <a:off x="4717" y="220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49" name="Oval 177"/>
            <p:cNvSpPr>
              <a:spLocks noChangeAspect="1" noChangeArrowheads="1"/>
            </p:cNvSpPr>
            <p:nvPr/>
          </p:nvSpPr>
          <p:spPr bwMode="auto">
            <a:xfrm>
              <a:off x="4354" y="220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50" name="Oval 178"/>
            <p:cNvSpPr>
              <a:spLocks noChangeAspect="1" noChangeArrowheads="1"/>
            </p:cNvSpPr>
            <p:nvPr/>
          </p:nvSpPr>
          <p:spPr bwMode="auto">
            <a:xfrm>
              <a:off x="4445" y="220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51" name="Oval 179"/>
            <p:cNvSpPr>
              <a:spLocks noChangeAspect="1" noChangeArrowheads="1"/>
            </p:cNvSpPr>
            <p:nvPr/>
          </p:nvSpPr>
          <p:spPr bwMode="auto">
            <a:xfrm>
              <a:off x="4536" y="220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52" name="Oval 180"/>
            <p:cNvSpPr>
              <a:spLocks noChangeAspect="1" noChangeArrowheads="1"/>
            </p:cNvSpPr>
            <p:nvPr/>
          </p:nvSpPr>
          <p:spPr bwMode="auto">
            <a:xfrm>
              <a:off x="4626" y="2201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53" name="Oval 181"/>
            <p:cNvSpPr>
              <a:spLocks noChangeAspect="1" noChangeArrowheads="1"/>
            </p:cNvSpPr>
            <p:nvPr/>
          </p:nvSpPr>
          <p:spPr bwMode="auto">
            <a:xfrm>
              <a:off x="4359" y="234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54" name="Oval 182"/>
            <p:cNvSpPr>
              <a:spLocks noChangeAspect="1" noChangeArrowheads="1"/>
            </p:cNvSpPr>
            <p:nvPr/>
          </p:nvSpPr>
          <p:spPr bwMode="auto">
            <a:xfrm>
              <a:off x="4450" y="234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55" name="Oval 183"/>
            <p:cNvSpPr>
              <a:spLocks noChangeAspect="1" noChangeArrowheads="1"/>
            </p:cNvSpPr>
            <p:nvPr/>
          </p:nvSpPr>
          <p:spPr bwMode="auto">
            <a:xfrm>
              <a:off x="4546" y="234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56" name="Oval 184"/>
            <p:cNvSpPr>
              <a:spLocks noChangeAspect="1" noChangeArrowheads="1"/>
            </p:cNvSpPr>
            <p:nvPr/>
          </p:nvSpPr>
          <p:spPr bwMode="auto">
            <a:xfrm>
              <a:off x="4363" y="247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57" name="Oval 185"/>
            <p:cNvSpPr>
              <a:spLocks noChangeAspect="1" noChangeArrowheads="1"/>
            </p:cNvSpPr>
            <p:nvPr/>
          </p:nvSpPr>
          <p:spPr bwMode="auto">
            <a:xfrm>
              <a:off x="4454" y="2478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58" name="Oval 186"/>
            <p:cNvSpPr>
              <a:spLocks noChangeAspect="1" noChangeArrowheads="1"/>
            </p:cNvSpPr>
            <p:nvPr/>
          </p:nvSpPr>
          <p:spPr bwMode="auto">
            <a:xfrm>
              <a:off x="4359" y="260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59" name="Oval 187"/>
            <p:cNvSpPr>
              <a:spLocks noChangeAspect="1" noChangeArrowheads="1"/>
            </p:cNvSpPr>
            <p:nvPr/>
          </p:nvSpPr>
          <p:spPr bwMode="auto">
            <a:xfrm>
              <a:off x="4450" y="260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60" name="Oval 188"/>
            <p:cNvSpPr>
              <a:spLocks noChangeAspect="1" noChangeArrowheads="1"/>
            </p:cNvSpPr>
            <p:nvPr/>
          </p:nvSpPr>
          <p:spPr bwMode="auto">
            <a:xfrm>
              <a:off x="4541" y="260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61" name="Oval 189"/>
            <p:cNvSpPr>
              <a:spLocks noChangeAspect="1" noChangeArrowheads="1"/>
            </p:cNvSpPr>
            <p:nvPr/>
          </p:nvSpPr>
          <p:spPr bwMode="auto">
            <a:xfrm>
              <a:off x="4631" y="2609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62" name="Oval 190"/>
            <p:cNvSpPr>
              <a:spLocks noChangeAspect="1" noChangeArrowheads="1"/>
            </p:cNvSpPr>
            <p:nvPr/>
          </p:nvSpPr>
          <p:spPr bwMode="auto">
            <a:xfrm>
              <a:off x="4359" y="2750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63" name="Oval 191"/>
            <p:cNvSpPr>
              <a:spLocks noChangeAspect="1" noChangeArrowheads="1"/>
            </p:cNvSpPr>
            <p:nvPr/>
          </p:nvSpPr>
          <p:spPr bwMode="auto">
            <a:xfrm>
              <a:off x="4354" y="3026"/>
              <a:ext cx="68" cy="6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64" name="Oval 192"/>
            <p:cNvSpPr>
              <a:spLocks noChangeAspect="1" noChangeArrowheads="1"/>
            </p:cNvSpPr>
            <p:nvPr/>
          </p:nvSpPr>
          <p:spPr bwMode="auto">
            <a:xfrm>
              <a:off x="544" y="220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65" name="Oval 193"/>
            <p:cNvSpPr>
              <a:spLocks noChangeAspect="1" noChangeArrowheads="1"/>
            </p:cNvSpPr>
            <p:nvPr/>
          </p:nvSpPr>
          <p:spPr bwMode="auto">
            <a:xfrm>
              <a:off x="540" y="234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66" name="Oval 194"/>
            <p:cNvSpPr>
              <a:spLocks noChangeAspect="1" noChangeArrowheads="1"/>
            </p:cNvSpPr>
            <p:nvPr/>
          </p:nvSpPr>
          <p:spPr bwMode="auto">
            <a:xfrm>
              <a:off x="544" y="2482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67" name="Oval 195"/>
            <p:cNvSpPr>
              <a:spLocks noChangeAspect="1" noChangeArrowheads="1"/>
            </p:cNvSpPr>
            <p:nvPr/>
          </p:nvSpPr>
          <p:spPr bwMode="auto">
            <a:xfrm>
              <a:off x="549" y="27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68" name="Oval 196"/>
            <p:cNvSpPr>
              <a:spLocks noChangeAspect="1" noChangeArrowheads="1"/>
            </p:cNvSpPr>
            <p:nvPr/>
          </p:nvSpPr>
          <p:spPr bwMode="auto">
            <a:xfrm>
              <a:off x="640" y="275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69" name="Oval 197"/>
            <p:cNvSpPr>
              <a:spLocks noChangeAspect="1" noChangeArrowheads="1"/>
            </p:cNvSpPr>
            <p:nvPr/>
          </p:nvSpPr>
          <p:spPr bwMode="auto">
            <a:xfrm>
              <a:off x="549" y="289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70" name="Oval 198"/>
            <p:cNvSpPr>
              <a:spLocks noChangeAspect="1" noChangeArrowheads="1"/>
            </p:cNvSpPr>
            <p:nvPr/>
          </p:nvSpPr>
          <p:spPr bwMode="auto">
            <a:xfrm>
              <a:off x="640" y="289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71" name="Oval 199"/>
            <p:cNvSpPr>
              <a:spLocks noChangeAspect="1" noChangeArrowheads="1"/>
            </p:cNvSpPr>
            <p:nvPr/>
          </p:nvSpPr>
          <p:spPr bwMode="auto">
            <a:xfrm>
              <a:off x="736" y="289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72" name="Oval 200"/>
            <p:cNvSpPr>
              <a:spLocks noChangeAspect="1" noChangeArrowheads="1"/>
            </p:cNvSpPr>
            <p:nvPr/>
          </p:nvSpPr>
          <p:spPr bwMode="auto">
            <a:xfrm>
              <a:off x="549" y="260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73" name="Oval 201"/>
            <p:cNvSpPr>
              <a:spLocks noChangeAspect="1" noChangeArrowheads="1"/>
            </p:cNvSpPr>
            <p:nvPr/>
          </p:nvSpPr>
          <p:spPr bwMode="auto">
            <a:xfrm>
              <a:off x="640" y="2605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74" name="Oval 202"/>
            <p:cNvSpPr>
              <a:spLocks noChangeAspect="1" noChangeArrowheads="1"/>
            </p:cNvSpPr>
            <p:nvPr/>
          </p:nvSpPr>
          <p:spPr bwMode="auto">
            <a:xfrm>
              <a:off x="544" y="302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75" name="Oval 203"/>
            <p:cNvSpPr>
              <a:spLocks noChangeAspect="1" noChangeArrowheads="1"/>
            </p:cNvSpPr>
            <p:nvPr/>
          </p:nvSpPr>
          <p:spPr bwMode="auto">
            <a:xfrm>
              <a:off x="635" y="302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76" name="Oval 204"/>
            <p:cNvSpPr>
              <a:spLocks noChangeAspect="1" noChangeArrowheads="1"/>
            </p:cNvSpPr>
            <p:nvPr/>
          </p:nvSpPr>
          <p:spPr bwMode="auto">
            <a:xfrm>
              <a:off x="726" y="302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77" name="Oval 205"/>
            <p:cNvSpPr>
              <a:spLocks noChangeAspect="1" noChangeArrowheads="1"/>
            </p:cNvSpPr>
            <p:nvPr/>
          </p:nvSpPr>
          <p:spPr bwMode="auto">
            <a:xfrm>
              <a:off x="816" y="302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78" name="Oval 206"/>
            <p:cNvSpPr>
              <a:spLocks noChangeAspect="1" noChangeArrowheads="1"/>
            </p:cNvSpPr>
            <p:nvPr/>
          </p:nvSpPr>
          <p:spPr bwMode="auto">
            <a:xfrm>
              <a:off x="907" y="302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79" name="Oval 207"/>
            <p:cNvSpPr>
              <a:spLocks noChangeAspect="1" noChangeArrowheads="1"/>
            </p:cNvSpPr>
            <p:nvPr/>
          </p:nvSpPr>
          <p:spPr bwMode="auto">
            <a:xfrm>
              <a:off x="998" y="302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80" name="Oval 208"/>
            <p:cNvSpPr>
              <a:spLocks noChangeAspect="1" noChangeArrowheads="1"/>
            </p:cNvSpPr>
            <p:nvPr/>
          </p:nvSpPr>
          <p:spPr bwMode="auto">
            <a:xfrm>
              <a:off x="535" y="316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81" name="Oval 209"/>
            <p:cNvSpPr>
              <a:spLocks noChangeAspect="1" noChangeArrowheads="1"/>
            </p:cNvSpPr>
            <p:nvPr/>
          </p:nvSpPr>
          <p:spPr bwMode="auto">
            <a:xfrm>
              <a:off x="626" y="316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82" name="Oval 210"/>
            <p:cNvSpPr>
              <a:spLocks noChangeAspect="1" noChangeArrowheads="1"/>
            </p:cNvSpPr>
            <p:nvPr/>
          </p:nvSpPr>
          <p:spPr bwMode="auto">
            <a:xfrm>
              <a:off x="539" y="330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83" name="Oval 211"/>
            <p:cNvSpPr>
              <a:spLocks noChangeAspect="1" noChangeArrowheads="1"/>
            </p:cNvSpPr>
            <p:nvPr/>
          </p:nvSpPr>
          <p:spPr bwMode="auto">
            <a:xfrm>
              <a:off x="630" y="330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84" name="Oval 212"/>
            <p:cNvSpPr>
              <a:spLocks noChangeAspect="1" noChangeArrowheads="1"/>
            </p:cNvSpPr>
            <p:nvPr/>
          </p:nvSpPr>
          <p:spPr bwMode="auto">
            <a:xfrm>
              <a:off x="721" y="330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85" name="Oval 213"/>
            <p:cNvSpPr>
              <a:spLocks noChangeAspect="1" noChangeArrowheads="1"/>
            </p:cNvSpPr>
            <p:nvPr/>
          </p:nvSpPr>
          <p:spPr bwMode="auto">
            <a:xfrm>
              <a:off x="811" y="330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86" name="Oval 214"/>
            <p:cNvSpPr>
              <a:spLocks noChangeAspect="1" noChangeArrowheads="1"/>
            </p:cNvSpPr>
            <p:nvPr/>
          </p:nvSpPr>
          <p:spPr bwMode="auto">
            <a:xfrm>
              <a:off x="902" y="343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87" name="Oval 215"/>
            <p:cNvSpPr>
              <a:spLocks noChangeAspect="1" noChangeArrowheads="1"/>
            </p:cNvSpPr>
            <p:nvPr/>
          </p:nvSpPr>
          <p:spPr bwMode="auto">
            <a:xfrm>
              <a:off x="539" y="343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88" name="Oval 216"/>
            <p:cNvSpPr>
              <a:spLocks noChangeAspect="1" noChangeArrowheads="1"/>
            </p:cNvSpPr>
            <p:nvPr/>
          </p:nvSpPr>
          <p:spPr bwMode="auto">
            <a:xfrm>
              <a:off x="630" y="343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89" name="Oval 217"/>
            <p:cNvSpPr>
              <a:spLocks noChangeAspect="1" noChangeArrowheads="1"/>
            </p:cNvSpPr>
            <p:nvPr/>
          </p:nvSpPr>
          <p:spPr bwMode="auto">
            <a:xfrm>
              <a:off x="721" y="343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90" name="Oval 218"/>
            <p:cNvSpPr>
              <a:spLocks noChangeAspect="1" noChangeArrowheads="1"/>
            </p:cNvSpPr>
            <p:nvPr/>
          </p:nvSpPr>
          <p:spPr bwMode="auto">
            <a:xfrm>
              <a:off x="811" y="343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91" name="Oval 219"/>
            <p:cNvSpPr>
              <a:spLocks noChangeAspect="1" noChangeArrowheads="1"/>
            </p:cNvSpPr>
            <p:nvPr/>
          </p:nvSpPr>
          <p:spPr bwMode="auto">
            <a:xfrm>
              <a:off x="1500" y="234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92" name="Oval 220"/>
            <p:cNvSpPr>
              <a:spLocks noChangeAspect="1" noChangeArrowheads="1"/>
            </p:cNvSpPr>
            <p:nvPr/>
          </p:nvSpPr>
          <p:spPr bwMode="auto">
            <a:xfrm>
              <a:off x="1591" y="2341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93" name="Oval 221"/>
            <p:cNvSpPr>
              <a:spLocks noChangeAspect="1" noChangeArrowheads="1"/>
            </p:cNvSpPr>
            <p:nvPr/>
          </p:nvSpPr>
          <p:spPr bwMode="auto">
            <a:xfrm>
              <a:off x="1500" y="247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94" name="Oval 222"/>
            <p:cNvSpPr>
              <a:spLocks noChangeAspect="1" noChangeArrowheads="1"/>
            </p:cNvSpPr>
            <p:nvPr/>
          </p:nvSpPr>
          <p:spPr bwMode="auto">
            <a:xfrm>
              <a:off x="1591" y="247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95" name="Oval 223"/>
            <p:cNvSpPr>
              <a:spLocks noChangeAspect="1" noChangeArrowheads="1"/>
            </p:cNvSpPr>
            <p:nvPr/>
          </p:nvSpPr>
          <p:spPr bwMode="auto">
            <a:xfrm>
              <a:off x="1687" y="247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96" name="Oval 224"/>
            <p:cNvSpPr>
              <a:spLocks noChangeAspect="1" noChangeArrowheads="1"/>
            </p:cNvSpPr>
            <p:nvPr/>
          </p:nvSpPr>
          <p:spPr bwMode="auto">
            <a:xfrm>
              <a:off x="1500" y="261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97" name="Oval 225"/>
            <p:cNvSpPr>
              <a:spLocks noChangeAspect="1" noChangeArrowheads="1"/>
            </p:cNvSpPr>
            <p:nvPr/>
          </p:nvSpPr>
          <p:spPr bwMode="auto">
            <a:xfrm>
              <a:off x="1591" y="261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98" name="Oval 226"/>
            <p:cNvSpPr>
              <a:spLocks noChangeAspect="1" noChangeArrowheads="1"/>
            </p:cNvSpPr>
            <p:nvPr/>
          </p:nvSpPr>
          <p:spPr bwMode="auto">
            <a:xfrm>
              <a:off x="1687" y="2613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499" name="Oval 227"/>
            <p:cNvSpPr>
              <a:spLocks noChangeAspect="1" noChangeArrowheads="1"/>
            </p:cNvSpPr>
            <p:nvPr/>
          </p:nvSpPr>
          <p:spPr bwMode="auto">
            <a:xfrm>
              <a:off x="1492" y="275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00" name="Oval 228"/>
            <p:cNvSpPr>
              <a:spLocks noChangeAspect="1" noChangeArrowheads="1"/>
            </p:cNvSpPr>
            <p:nvPr/>
          </p:nvSpPr>
          <p:spPr bwMode="auto">
            <a:xfrm>
              <a:off x="1583" y="275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01" name="Oval 229"/>
            <p:cNvSpPr>
              <a:spLocks noChangeAspect="1" noChangeArrowheads="1"/>
            </p:cNvSpPr>
            <p:nvPr/>
          </p:nvSpPr>
          <p:spPr bwMode="auto">
            <a:xfrm>
              <a:off x="1679" y="2750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02" name="Oval 230"/>
            <p:cNvSpPr>
              <a:spLocks noChangeAspect="1" noChangeArrowheads="1"/>
            </p:cNvSpPr>
            <p:nvPr/>
          </p:nvSpPr>
          <p:spPr bwMode="auto">
            <a:xfrm>
              <a:off x="1496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03" name="Oval 231"/>
            <p:cNvSpPr>
              <a:spLocks noChangeAspect="1" noChangeArrowheads="1"/>
            </p:cNvSpPr>
            <p:nvPr/>
          </p:nvSpPr>
          <p:spPr bwMode="auto">
            <a:xfrm>
              <a:off x="1587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04" name="Oval 232"/>
            <p:cNvSpPr>
              <a:spLocks noChangeAspect="1" noChangeArrowheads="1"/>
            </p:cNvSpPr>
            <p:nvPr/>
          </p:nvSpPr>
          <p:spPr bwMode="auto">
            <a:xfrm>
              <a:off x="1678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05" name="Oval 233"/>
            <p:cNvSpPr>
              <a:spLocks noChangeAspect="1" noChangeArrowheads="1"/>
            </p:cNvSpPr>
            <p:nvPr/>
          </p:nvSpPr>
          <p:spPr bwMode="auto">
            <a:xfrm>
              <a:off x="1768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06" name="Oval 234"/>
            <p:cNvSpPr>
              <a:spLocks noChangeAspect="1" noChangeArrowheads="1"/>
            </p:cNvSpPr>
            <p:nvPr/>
          </p:nvSpPr>
          <p:spPr bwMode="auto">
            <a:xfrm>
              <a:off x="1859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07" name="Oval 235"/>
            <p:cNvSpPr>
              <a:spLocks noChangeAspect="1" noChangeArrowheads="1"/>
            </p:cNvSpPr>
            <p:nvPr/>
          </p:nvSpPr>
          <p:spPr bwMode="auto">
            <a:xfrm>
              <a:off x="1950" y="2886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08" name="Oval 236"/>
            <p:cNvSpPr>
              <a:spLocks noChangeAspect="1" noChangeArrowheads="1"/>
            </p:cNvSpPr>
            <p:nvPr/>
          </p:nvSpPr>
          <p:spPr bwMode="auto">
            <a:xfrm>
              <a:off x="1491" y="301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09" name="Oval 237"/>
            <p:cNvSpPr>
              <a:spLocks noChangeAspect="1" noChangeArrowheads="1"/>
            </p:cNvSpPr>
            <p:nvPr/>
          </p:nvSpPr>
          <p:spPr bwMode="auto">
            <a:xfrm>
              <a:off x="1582" y="301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10" name="Oval 238"/>
            <p:cNvSpPr>
              <a:spLocks noChangeAspect="1" noChangeArrowheads="1"/>
            </p:cNvSpPr>
            <p:nvPr/>
          </p:nvSpPr>
          <p:spPr bwMode="auto">
            <a:xfrm>
              <a:off x="1678" y="3017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11" name="Oval 239"/>
            <p:cNvSpPr>
              <a:spLocks noChangeAspect="1" noChangeArrowheads="1"/>
            </p:cNvSpPr>
            <p:nvPr/>
          </p:nvSpPr>
          <p:spPr bwMode="auto">
            <a:xfrm>
              <a:off x="1959" y="315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12" name="Oval 240"/>
            <p:cNvSpPr>
              <a:spLocks noChangeAspect="1" noChangeArrowheads="1"/>
            </p:cNvSpPr>
            <p:nvPr/>
          </p:nvSpPr>
          <p:spPr bwMode="auto">
            <a:xfrm>
              <a:off x="2050" y="315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13" name="Oval 241"/>
            <p:cNvSpPr>
              <a:spLocks noChangeAspect="1" noChangeArrowheads="1"/>
            </p:cNvSpPr>
            <p:nvPr/>
          </p:nvSpPr>
          <p:spPr bwMode="auto">
            <a:xfrm>
              <a:off x="1855" y="315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14" name="Oval 242"/>
            <p:cNvSpPr>
              <a:spLocks noChangeAspect="1" noChangeArrowheads="1"/>
            </p:cNvSpPr>
            <p:nvPr/>
          </p:nvSpPr>
          <p:spPr bwMode="auto">
            <a:xfrm>
              <a:off x="1492" y="315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15" name="Oval 243"/>
            <p:cNvSpPr>
              <a:spLocks noChangeAspect="1" noChangeArrowheads="1"/>
            </p:cNvSpPr>
            <p:nvPr/>
          </p:nvSpPr>
          <p:spPr bwMode="auto">
            <a:xfrm>
              <a:off x="1583" y="315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16" name="Oval 244"/>
            <p:cNvSpPr>
              <a:spLocks noChangeAspect="1" noChangeArrowheads="1"/>
            </p:cNvSpPr>
            <p:nvPr/>
          </p:nvSpPr>
          <p:spPr bwMode="auto">
            <a:xfrm>
              <a:off x="1674" y="315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17" name="Oval 245"/>
            <p:cNvSpPr>
              <a:spLocks noChangeAspect="1" noChangeArrowheads="1"/>
            </p:cNvSpPr>
            <p:nvPr/>
          </p:nvSpPr>
          <p:spPr bwMode="auto">
            <a:xfrm>
              <a:off x="1764" y="315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18" name="Oval 246"/>
            <p:cNvSpPr>
              <a:spLocks noChangeAspect="1" noChangeArrowheads="1"/>
            </p:cNvSpPr>
            <p:nvPr/>
          </p:nvSpPr>
          <p:spPr bwMode="auto">
            <a:xfrm>
              <a:off x="1959" y="329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19" name="Oval 247"/>
            <p:cNvSpPr>
              <a:spLocks noChangeAspect="1" noChangeArrowheads="1"/>
            </p:cNvSpPr>
            <p:nvPr/>
          </p:nvSpPr>
          <p:spPr bwMode="auto">
            <a:xfrm>
              <a:off x="2050" y="329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20" name="Oval 248"/>
            <p:cNvSpPr>
              <a:spLocks noChangeAspect="1" noChangeArrowheads="1"/>
            </p:cNvSpPr>
            <p:nvPr/>
          </p:nvSpPr>
          <p:spPr bwMode="auto">
            <a:xfrm>
              <a:off x="1855" y="329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21" name="Oval 249"/>
            <p:cNvSpPr>
              <a:spLocks noChangeAspect="1" noChangeArrowheads="1"/>
            </p:cNvSpPr>
            <p:nvPr/>
          </p:nvSpPr>
          <p:spPr bwMode="auto">
            <a:xfrm>
              <a:off x="1492" y="329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22" name="Oval 250"/>
            <p:cNvSpPr>
              <a:spLocks noChangeAspect="1" noChangeArrowheads="1"/>
            </p:cNvSpPr>
            <p:nvPr/>
          </p:nvSpPr>
          <p:spPr bwMode="auto">
            <a:xfrm>
              <a:off x="1583" y="329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23" name="Oval 251"/>
            <p:cNvSpPr>
              <a:spLocks noChangeAspect="1" noChangeArrowheads="1"/>
            </p:cNvSpPr>
            <p:nvPr/>
          </p:nvSpPr>
          <p:spPr bwMode="auto">
            <a:xfrm>
              <a:off x="1674" y="329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24" name="Oval 252"/>
            <p:cNvSpPr>
              <a:spLocks noChangeAspect="1" noChangeArrowheads="1"/>
            </p:cNvSpPr>
            <p:nvPr/>
          </p:nvSpPr>
          <p:spPr bwMode="auto">
            <a:xfrm>
              <a:off x="1764" y="329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25" name="Oval 253"/>
            <p:cNvSpPr>
              <a:spLocks noChangeAspect="1" noChangeArrowheads="1"/>
            </p:cNvSpPr>
            <p:nvPr/>
          </p:nvSpPr>
          <p:spPr bwMode="auto">
            <a:xfrm>
              <a:off x="1964" y="343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26" name="Oval 254"/>
            <p:cNvSpPr>
              <a:spLocks noChangeAspect="1" noChangeArrowheads="1"/>
            </p:cNvSpPr>
            <p:nvPr/>
          </p:nvSpPr>
          <p:spPr bwMode="auto">
            <a:xfrm>
              <a:off x="2055" y="343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27" name="Oval 255"/>
            <p:cNvSpPr>
              <a:spLocks noChangeAspect="1" noChangeArrowheads="1"/>
            </p:cNvSpPr>
            <p:nvPr/>
          </p:nvSpPr>
          <p:spPr bwMode="auto">
            <a:xfrm>
              <a:off x="1860" y="343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28" name="Oval 256"/>
            <p:cNvSpPr>
              <a:spLocks noChangeAspect="1" noChangeArrowheads="1"/>
            </p:cNvSpPr>
            <p:nvPr/>
          </p:nvSpPr>
          <p:spPr bwMode="auto">
            <a:xfrm>
              <a:off x="1497" y="343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29" name="Oval 257"/>
            <p:cNvSpPr>
              <a:spLocks noChangeAspect="1" noChangeArrowheads="1"/>
            </p:cNvSpPr>
            <p:nvPr/>
          </p:nvSpPr>
          <p:spPr bwMode="auto">
            <a:xfrm>
              <a:off x="1588" y="343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30" name="Oval 258"/>
            <p:cNvSpPr>
              <a:spLocks noChangeAspect="1" noChangeArrowheads="1"/>
            </p:cNvSpPr>
            <p:nvPr/>
          </p:nvSpPr>
          <p:spPr bwMode="auto">
            <a:xfrm>
              <a:off x="1679" y="343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31" name="Oval 259"/>
            <p:cNvSpPr>
              <a:spLocks noChangeAspect="1" noChangeArrowheads="1"/>
            </p:cNvSpPr>
            <p:nvPr/>
          </p:nvSpPr>
          <p:spPr bwMode="auto">
            <a:xfrm>
              <a:off x="1769" y="3434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sp>
          <p:nvSpPr>
            <p:cNvPr id="950532" name="Oval 260"/>
            <p:cNvSpPr>
              <a:spLocks noChangeAspect="1" noChangeArrowheads="1"/>
            </p:cNvSpPr>
            <p:nvPr/>
          </p:nvSpPr>
          <p:spPr bwMode="auto">
            <a:xfrm>
              <a:off x="2145" y="3158"/>
              <a:ext cx="68" cy="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b="0">
                <a:ea typeface="宋体" panose="02010600030101010101" pitchFamily="2" charset="-122"/>
              </a:endParaRPr>
            </a:p>
          </p:txBody>
        </p:sp>
        <p:grpSp>
          <p:nvGrpSpPr>
            <p:cNvPr id="950533" name="Group 261"/>
            <p:cNvGrpSpPr>
              <a:grpSpLocks/>
            </p:cNvGrpSpPr>
            <p:nvPr/>
          </p:nvGrpSpPr>
          <p:grpSpPr bwMode="auto">
            <a:xfrm>
              <a:off x="243" y="1117"/>
              <a:ext cx="5041" cy="2404"/>
              <a:chOff x="243" y="1117"/>
              <a:chExt cx="5041" cy="2404"/>
            </a:xfrm>
          </p:grpSpPr>
          <p:grpSp>
            <p:nvGrpSpPr>
              <p:cNvPr id="950534" name="Group 262"/>
              <p:cNvGrpSpPr>
                <a:grpSpLocks/>
              </p:cNvGrpSpPr>
              <p:nvPr/>
            </p:nvGrpSpPr>
            <p:grpSpPr bwMode="auto">
              <a:xfrm>
                <a:off x="521" y="1162"/>
                <a:ext cx="4763" cy="2359"/>
                <a:chOff x="521" y="1162"/>
                <a:chExt cx="4763" cy="2359"/>
              </a:xfrm>
            </p:grpSpPr>
            <p:grpSp>
              <p:nvGrpSpPr>
                <p:cNvPr id="950535" name="Group 263"/>
                <p:cNvGrpSpPr>
                  <a:grpSpLocks/>
                </p:cNvGrpSpPr>
                <p:nvPr/>
              </p:nvGrpSpPr>
              <p:grpSpPr bwMode="auto">
                <a:xfrm>
                  <a:off x="521" y="1480"/>
                  <a:ext cx="4763" cy="2041"/>
                  <a:chOff x="521" y="1480"/>
                  <a:chExt cx="4718" cy="2041"/>
                </a:xfrm>
              </p:grpSpPr>
              <p:sp>
                <p:nvSpPr>
                  <p:cNvPr id="950536" name="Line 264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480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50537" name="Line 265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616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50538" name="Line 266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752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50539" name="Line 267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888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50540" name="Line 268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024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50541" name="Line 269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160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50542" name="Line 270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297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50543" name="Line 271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433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50544" name="Line 272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569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50545" name="Line 273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705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50546" name="Line 274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841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50547" name="Line 275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2977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50548" name="Line 276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3113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50549" name="Line 277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3249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50550" name="Line 278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3385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50551" name="Line 279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3521"/>
                    <a:ext cx="471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950552" name="Group 280"/>
                <p:cNvGrpSpPr>
                  <a:grpSpLocks/>
                </p:cNvGrpSpPr>
                <p:nvPr/>
              </p:nvGrpSpPr>
              <p:grpSpPr bwMode="auto">
                <a:xfrm>
                  <a:off x="521" y="1162"/>
                  <a:ext cx="4763" cy="2359"/>
                  <a:chOff x="521" y="1162"/>
                  <a:chExt cx="4763" cy="2359"/>
                </a:xfrm>
              </p:grpSpPr>
              <p:sp>
                <p:nvSpPr>
                  <p:cNvPr id="950553" name="Line 281"/>
                  <p:cNvSpPr>
                    <a:spLocks noChangeShapeType="1"/>
                  </p:cNvSpPr>
                  <p:nvPr/>
                </p:nvSpPr>
                <p:spPr bwMode="auto">
                  <a:xfrm>
                    <a:off x="521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50554" name="Line 282"/>
                  <p:cNvSpPr>
                    <a:spLocks noChangeShapeType="1"/>
                  </p:cNvSpPr>
                  <p:nvPr/>
                </p:nvSpPr>
                <p:spPr bwMode="auto">
                  <a:xfrm>
                    <a:off x="5284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50555" name="Line 283"/>
                  <p:cNvSpPr>
                    <a:spLocks noChangeShapeType="1"/>
                  </p:cNvSpPr>
                  <p:nvPr/>
                </p:nvSpPr>
                <p:spPr bwMode="auto">
                  <a:xfrm>
                    <a:off x="1474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50556" name="Line 284"/>
                  <p:cNvSpPr>
                    <a:spLocks noChangeShapeType="1"/>
                  </p:cNvSpPr>
                  <p:nvPr/>
                </p:nvSpPr>
                <p:spPr bwMode="auto">
                  <a:xfrm>
                    <a:off x="2426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50557" name="Line 285"/>
                  <p:cNvSpPr>
                    <a:spLocks noChangeShapeType="1"/>
                  </p:cNvSpPr>
                  <p:nvPr/>
                </p:nvSpPr>
                <p:spPr bwMode="auto">
                  <a:xfrm>
                    <a:off x="4332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950558" name="Line 286"/>
                  <p:cNvSpPr>
                    <a:spLocks noChangeShapeType="1"/>
                  </p:cNvSpPr>
                  <p:nvPr/>
                </p:nvSpPr>
                <p:spPr bwMode="auto">
                  <a:xfrm>
                    <a:off x="3379" y="1162"/>
                    <a:ext cx="0" cy="235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950559" name="Group 287"/>
              <p:cNvGrpSpPr>
                <a:grpSpLocks/>
              </p:cNvGrpSpPr>
              <p:nvPr/>
            </p:nvGrpSpPr>
            <p:grpSpPr bwMode="auto">
              <a:xfrm>
                <a:off x="243" y="1117"/>
                <a:ext cx="4798" cy="1474"/>
                <a:chOff x="243" y="1117"/>
                <a:chExt cx="4798" cy="1474"/>
              </a:xfrm>
            </p:grpSpPr>
            <p:sp>
              <p:nvSpPr>
                <p:cNvPr id="950560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243" y="1356"/>
                  <a:ext cx="233" cy="7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zh-CN" sz="2000" b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documents</a:t>
                  </a:r>
                </a:p>
              </p:txBody>
            </p:sp>
            <p:sp>
              <p:nvSpPr>
                <p:cNvPr id="950561" name="Text Box 617"/>
                <p:cNvSpPr txBox="1">
                  <a:spLocks noChangeArrowheads="1"/>
                </p:cNvSpPr>
                <p:nvPr/>
              </p:nvSpPr>
              <p:spPr bwMode="auto">
                <a:xfrm>
                  <a:off x="703" y="1117"/>
                  <a:ext cx="528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River</a:t>
                  </a:r>
                </a:p>
              </p:txBody>
            </p:sp>
            <p:sp>
              <p:nvSpPr>
                <p:cNvPr id="950562" name="Text Box 618"/>
                <p:cNvSpPr txBox="1">
                  <a:spLocks noChangeArrowheads="1"/>
                </p:cNvSpPr>
                <p:nvPr/>
              </p:nvSpPr>
              <p:spPr bwMode="auto">
                <a:xfrm>
                  <a:off x="4513" y="1117"/>
                  <a:ext cx="528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Loan</a:t>
                  </a:r>
                </a:p>
              </p:txBody>
            </p:sp>
            <p:sp>
              <p:nvSpPr>
                <p:cNvPr id="950563" name="Text Box 619"/>
                <p:cNvSpPr txBox="1">
                  <a:spLocks noChangeArrowheads="1"/>
                </p:cNvSpPr>
                <p:nvPr/>
              </p:nvSpPr>
              <p:spPr bwMode="auto">
                <a:xfrm>
                  <a:off x="3470" y="1117"/>
                  <a:ext cx="672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Money</a:t>
                  </a:r>
                </a:p>
              </p:txBody>
            </p:sp>
            <p:sp>
              <p:nvSpPr>
                <p:cNvPr id="950564" name="Text Box 620"/>
                <p:cNvSpPr txBox="1">
                  <a:spLocks noChangeArrowheads="1"/>
                </p:cNvSpPr>
                <p:nvPr/>
              </p:nvSpPr>
              <p:spPr bwMode="auto">
                <a:xfrm>
                  <a:off x="2608" y="1117"/>
                  <a:ext cx="528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Bank</a:t>
                  </a:r>
                </a:p>
              </p:txBody>
            </p:sp>
            <p:sp>
              <p:nvSpPr>
                <p:cNvPr id="950565" name="Text Box 621"/>
                <p:cNvSpPr txBox="1">
                  <a:spLocks noChangeArrowheads="1"/>
                </p:cNvSpPr>
                <p:nvPr/>
              </p:nvSpPr>
              <p:spPr bwMode="auto">
                <a:xfrm>
                  <a:off x="1519" y="1117"/>
                  <a:ext cx="81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zh-CN" sz="2000" b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Stream</a:t>
                  </a:r>
                </a:p>
              </p:txBody>
            </p:sp>
            <p:sp>
              <p:nvSpPr>
                <p:cNvPr id="950566" name="Line 5"/>
                <p:cNvSpPr>
                  <a:spLocks noChangeShapeType="1"/>
                </p:cNvSpPr>
                <p:nvPr/>
              </p:nvSpPr>
              <p:spPr bwMode="auto">
                <a:xfrm>
                  <a:off x="295" y="2225"/>
                  <a:ext cx="0" cy="36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aphicFrame>
        <p:nvGraphicFramePr>
          <p:cNvPr id="950567" name="Group 295"/>
          <p:cNvGraphicFramePr>
            <a:graphicFrameLocks noGrp="1"/>
          </p:cNvGraphicFramePr>
          <p:nvPr/>
        </p:nvGraphicFramePr>
        <p:xfrm>
          <a:off x="5102620" y="5229225"/>
          <a:ext cx="2912154" cy="1463040"/>
        </p:xfrm>
        <a:graphic>
          <a:graphicData uri="http://schemas.openxmlformats.org/drawingml/2006/table">
            <a:tbl>
              <a:tblPr/>
              <a:tblGrid>
                <a:gridCol w="1456077"/>
                <a:gridCol w="1456077"/>
              </a:tblGrid>
              <a:tr h="323850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anose="02020603050405020304" pitchFamily="18" charset="0"/>
                          <a:ea typeface="Lucida Grande"/>
                          <a:cs typeface="Lucida Grande"/>
                        </a:rPr>
                        <a:t>●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Topic 1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25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stream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bank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0.35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river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0.25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50583" name="Group 311"/>
          <p:cNvGraphicFramePr>
            <a:graphicFrameLocks noGrp="1"/>
          </p:cNvGraphicFramePr>
          <p:nvPr/>
        </p:nvGraphicFramePr>
        <p:xfrm>
          <a:off x="8366095" y="5229225"/>
          <a:ext cx="2912154" cy="1463040"/>
        </p:xfrm>
        <a:graphic>
          <a:graphicData uri="http://schemas.openxmlformats.org/drawingml/2006/table">
            <a:tbl>
              <a:tblPr/>
              <a:tblGrid>
                <a:gridCol w="1456077"/>
                <a:gridCol w="1456077"/>
              </a:tblGrid>
              <a:tr h="323850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anose="02020603050405020304" pitchFamily="18" charset="0"/>
                          <a:ea typeface="Lucida Grande"/>
                          <a:cs typeface="Lucida Grande"/>
                        </a:rPr>
                        <a:t>●</a:t>
                      </a: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Topic 2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25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bank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0.39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money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loan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0.29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26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深层机理：实例（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1/2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4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51329" name="Group 33"/>
          <p:cNvGrpSpPr>
            <a:grpSpLocks/>
          </p:cNvGrpSpPr>
          <p:nvPr/>
        </p:nvGrpSpPr>
        <p:grpSpPr bwMode="auto">
          <a:xfrm>
            <a:off x="507935" y="2578100"/>
            <a:ext cx="5149179" cy="1858963"/>
            <a:chOff x="583" y="1117"/>
            <a:chExt cx="2433" cy="1171"/>
          </a:xfrm>
        </p:grpSpPr>
        <p:sp>
          <p:nvSpPr>
            <p:cNvPr id="951330" name="Rectangle 34"/>
            <p:cNvSpPr>
              <a:spLocks noChangeArrowheads="1"/>
            </p:cNvSpPr>
            <p:nvPr/>
          </p:nvSpPr>
          <p:spPr bwMode="auto">
            <a:xfrm>
              <a:off x="2517" y="1344"/>
              <a:ext cx="499" cy="81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80000"/>
                </a:lnSpc>
              </a:pPr>
              <a:r>
                <a:rPr lang="en-US" altLang="zh-CN" b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rainy</a:t>
              </a:r>
            </a:p>
            <a:p>
              <a:pPr algn="ctr">
                <a:lnSpc>
                  <a:spcPct val="180000"/>
                </a:lnSpc>
              </a:pPr>
              <a:r>
                <a:rPr lang="en-US" altLang="zh-CN" b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sunny</a:t>
              </a:r>
            </a:p>
            <a:p>
              <a:pPr algn="ctr">
                <a:lnSpc>
                  <a:spcPct val="180000"/>
                </a:lnSpc>
              </a:pPr>
              <a:r>
                <a:rPr lang="en-US" altLang="zh-CN" b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cloudy</a:t>
              </a:r>
            </a:p>
          </p:txBody>
        </p:sp>
        <p:graphicFrame>
          <p:nvGraphicFramePr>
            <p:cNvPr id="951331" name="Object 35"/>
            <p:cNvGraphicFramePr>
              <a:graphicFrameLocks noChangeAspect="1"/>
            </p:cNvGraphicFramePr>
            <p:nvPr/>
          </p:nvGraphicFramePr>
          <p:xfrm>
            <a:off x="583" y="1348"/>
            <a:ext cx="2001" cy="9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01" name="Equation" r:id="rId3" imgW="1269720" imgH="596880" progId="Equation.DSMT4">
                    <p:embed/>
                  </p:oleObj>
                </mc:Choice>
                <mc:Fallback>
                  <p:oleObj name="Equation" r:id="rId3" imgW="1269720" imgH="5968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3" y="1348"/>
                          <a:ext cx="2001" cy="9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BBE0E3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51332" name="Rectangle 36"/>
            <p:cNvSpPr>
              <a:spLocks noChangeArrowheads="1"/>
            </p:cNvSpPr>
            <p:nvPr/>
          </p:nvSpPr>
          <p:spPr bwMode="auto">
            <a:xfrm>
              <a:off x="975" y="1117"/>
              <a:ext cx="1542" cy="2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b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rainy      sunny   cloudy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095207" y="1869916"/>
            <a:ext cx="5585031" cy="3390504"/>
            <a:chOff x="4572000" y="1844675"/>
            <a:chExt cx="4189318" cy="3390504"/>
          </a:xfrm>
        </p:grpSpPr>
        <p:grpSp>
          <p:nvGrpSpPr>
            <p:cNvPr id="42" name="Group 4"/>
            <p:cNvGrpSpPr>
              <a:grpSpLocks/>
            </p:cNvGrpSpPr>
            <p:nvPr/>
          </p:nvGrpSpPr>
          <p:grpSpPr bwMode="auto">
            <a:xfrm rot="8210871">
              <a:off x="8012245" y="4403260"/>
              <a:ext cx="431800" cy="649288"/>
              <a:chOff x="4422" y="1570"/>
              <a:chExt cx="272" cy="409"/>
            </a:xfrm>
          </p:grpSpPr>
          <p:sp>
            <p:nvSpPr>
              <p:cNvPr id="43" name="Oval 5"/>
              <p:cNvSpPr>
                <a:spLocks noChangeArrowheads="1"/>
              </p:cNvSpPr>
              <p:nvPr/>
            </p:nvSpPr>
            <p:spPr bwMode="auto">
              <a:xfrm>
                <a:off x="4422" y="1570"/>
                <a:ext cx="272" cy="40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4" name="Line 6"/>
              <p:cNvSpPr>
                <a:spLocks noChangeShapeType="1"/>
              </p:cNvSpPr>
              <p:nvPr/>
            </p:nvSpPr>
            <p:spPr bwMode="auto">
              <a:xfrm flipH="1">
                <a:off x="4513" y="1570"/>
                <a:ext cx="4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951300" name="Group 4"/>
            <p:cNvGrpSpPr>
              <a:grpSpLocks/>
            </p:cNvGrpSpPr>
            <p:nvPr/>
          </p:nvGrpSpPr>
          <p:grpSpPr bwMode="auto">
            <a:xfrm rot="14034666">
              <a:off x="5080000" y="4478338"/>
              <a:ext cx="431800" cy="649288"/>
              <a:chOff x="4422" y="1570"/>
              <a:chExt cx="272" cy="409"/>
            </a:xfrm>
          </p:grpSpPr>
          <p:sp>
            <p:nvSpPr>
              <p:cNvPr id="951301" name="Oval 5"/>
              <p:cNvSpPr>
                <a:spLocks noChangeArrowheads="1"/>
              </p:cNvSpPr>
              <p:nvPr/>
            </p:nvSpPr>
            <p:spPr bwMode="auto">
              <a:xfrm>
                <a:off x="4422" y="1570"/>
                <a:ext cx="272" cy="40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51302" name="Line 6"/>
              <p:cNvSpPr>
                <a:spLocks noChangeShapeType="1"/>
              </p:cNvSpPr>
              <p:nvPr/>
            </p:nvSpPr>
            <p:spPr bwMode="auto">
              <a:xfrm flipH="1">
                <a:off x="4513" y="1570"/>
                <a:ext cx="4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951303" name="Group 7"/>
            <p:cNvGrpSpPr>
              <a:grpSpLocks/>
            </p:cNvGrpSpPr>
            <p:nvPr/>
          </p:nvGrpSpPr>
          <p:grpSpPr bwMode="auto">
            <a:xfrm>
              <a:off x="6481763" y="1924050"/>
              <a:ext cx="431800" cy="649288"/>
              <a:chOff x="4422" y="1570"/>
              <a:chExt cx="272" cy="409"/>
            </a:xfrm>
          </p:grpSpPr>
          <p:sp>
            <p:nvSpPr>
              <p:cNvPr id="951304" name="Oval 8"/>
              <p:cNvSpPr>
                <a:spLocks noChangeArrowheads="1"/>
              </p:cNvSpPr>
              <p:nvPr/>
            </p:nvSpPr>
            <p:spPr bwMode="auto">
              <a:xfrm>
                <a:off x="4422" y="1570"/>
                <a:ext cx="272" cy="40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51305" name="Line 9"/>
              <p:cNvSpPr>
                <a:spLocks noChangeShapeType="1"/>
              </p:cNvSpPr>
              <p:nvPr/>
            </p:nvSpPr>
            <p:spPr bwMode="auto">
              <a:xfrm flipH="1">
                <a:off x="4513" y="1570"/>
                <a:ext cx="4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951306" name="Group 10"/>
            <p:cNvGrpSpPr>
              <a:grpSpLocks/>
            </p:cNvGrpSpPr>
            <p:nvPr/>
          </p:nvGrpSpPr>
          <p:grpSpPr bwMode="auto">
            <a:xfrm rot="18257213">
              <a:off x="5041900" y="3219450"/>
              <a:ext cx="2016125" cy="504825"/>
              <a:chOff x="2109" y="2205"/>
              <a:chExt cx="1270" cy="318"/>
            </a:xfrm>
          </p:grpSpPr>
          <p:sp>
            <p:nvSpPr>
              <p:cNvPr id="951307" name="Oval 11"/>
              <p:cNvSpPr>
                <a:spLocks noChangeArrowheads="1"/>
              </p:cNvSpPr>
              <p:nvPr/>
            </p:nvSpPr>
            <p:spPr bwMode="auto">
              <a:xfrm>
                <a:off x="2109" y="2205"/>
                <a:ext cx="1270" cy="31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51308" name="Line 12"/>
              <p:cNvSpPr>
                <a:spLocks noChangeShapeType="1"/>
              </p:cNvSpPr>
              <p:nvPr/>
            </p:nvSpPr>
            <p:spPr bwMode="auto">
              <a:xfrm>
                <a:off x="2789" y="2205"/>
                <a:ext cx="4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51309" name="Line 13"/>
              <p:cNvSpPr>
                <a:spLocks noChangeShapeType="1"/>
              </p:cNvSpPr>
              <p:nvPr/>
            </p:nvSpPr>
            <p:spPr bwMode="auto">
              <a:xfrm flipH="1">
                <a:off x="2790" y="2523"/>
                <a:ext cx="4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951310" name="Group 14"/>
            <p:cNvGrpSpPr>
              <a:grpSpLocks/>
            </p:cNvGrpSpPr>
            <p:nvPr/>
          </p:nvGrpSpPr>
          <p:grpSpPr bwMode="auto">
            <a:xfrm rot="3516032">
              <a:off x="6375400" y="3182938"/>
              <a:ext cx="2016125" cy="504825"/>
              <a:chOff x="2109" y="2205"/>
              <a:chExt cx="1270" cy="318"/>
            </a:xfrm>
          </p:grpSpPr>
          <p:sp>
            <p:nvSpPr>
              <p:cNvPr id="951311" name="Oval 15"/>
              <p:cNvSpPr>
                <a:spLocks noChangeArrowheads="1"/>
              </p:cNvSpPr>
              <p:nvPr/>
            </p:nvSpPr>
            <p:spPr bwMode="auto">
              <a:xfrm>
                <a:off x="2109" y="2205"/>
                <a:ext cx="1270" cy="31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51312" name="Line 16"/>
              <p:cNvSpPr>
                <a:spLocks noChangeShapeType="1"/>
              </p:cNvSpPr>
              <p:nvPr/>
            </p:nvSpPr>
            <p:spPr bwMode="auto">
              <a:xfrm>
                <a:off x="2789" y="2205"/>
                <a:ext cx="4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51313" name="Line 17"/>
              <p:cNvSpPr>
                <a:spLocks noChangeShapeType="1"/>
              </p:cNvSpPr>
              <p:nvPr/>
            </p:nvSpPr>
            <p:spPr bwMode="auto">
              <a:xfrm flipH="1">
                <a:off x="2790" y="2523"/>
                <a:ext cx="4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951314" name="Group 18"/>
            <p:cNvGrpSpPr>
              <a:grpSpLocks/>
            </p:cNvGrpSpPr>
            <p:nvPr/>
          </p:nvGrpSpPr>
          <p:grpSpPr bwMode="auto">
            <a:xfrm>
              <a:off x="5762625" y="4298950"/>
              <a:ext cx="2016125" cy="504825"/>
              <a:chOff x="2109" y="2205"/>
              <a:chExt cx="1270" cy="318"/>
            </a:xfrm>
          </p:grpSpPr>
          <p:sp>
            <p:nvSpPr>
              <p:cNvPr id="951315" name="Oval 19"/>
              <p:cNvSpPr>
                <a:spLocks noChangeArrowheads="1"/>
              </p:cNvSpPr>
              <p:nvPr/>
            </p:nvSpPr>
            <p:spPr bwMode="auto">
              <a:xfrm>
                <a:off x="2109" y="2205"/>
                <a:ext cx="1270" cy="31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51316" name="Line 20"/>
              <p:cNvSpPr>
                <a:spLocks noChangeShapeType="1"/>
              </p:cNvSpPr>
              <p:nvPr/>
            </p:nvSpPr>
            <p:spPr bwMode="auto">
              <a:xfrm>
                <a:off x="2789" y="2205"/>
                <a:ext cx="4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51317" name="Line 21"/>
              <p:cNvSpPr>
                <a:spLocks noChangeShapeType="1"/>
              </p:cNvSpPr>
              <p:nvPr/>
            </p:nvSpPr>
            <p:spPr bwMode="auto">
              <a:xfrm flipH="1">
                <a:off x="2790" y="2523"/>
                <a:ext cx="4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951318" name="Oval 22"/>
            <p:cNvSpPr>
              <a:spLocks noChangeArrowheads="1"/>
            </p:cNvSpPr>
            <p:nvPr/>
          </p:nvSpPr>
          <p:spPr bwMode="auto">
            <a:xfrm>
              <a:off x="6338888" y="2212975"/>
              <a:ext cx="719138" cy="71913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b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rainy</a:t>
              </a:r>
            </a:p>
          </p:txBody>
        </p:sp>
        <p:sp>
          <p:nvSpPr>
            <p:cNvPr id="951319" name="Oval 23"/>
            <p:cNvSpPr>
              <a:spLocks noChangeArrowheads="1"/>
            </p:cNvSpPr>
            <p:nvPr/>
          </p:nvSpPr>
          <p:spPr bwMode="auto">
            <a:xfrm>
              <a:off x="5186363" y="4156075"/>
              <a:ext cx="719138" cy="71913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b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cloudy</a:t>
              </a:r>
            </a:p>
          </p:txBody>
        </p:sp>
        <p:sp>
          <p:nvSpPr>
            <p:cNvPr id="951320" name="Oval 24"/>
            <p:cNvSpPr>
              <a:spLocks noChangeArrowheads="1"/>
            </p:cNvSpPr>
            <p:nvPr/>
          </p:nvSpPr>
          <p:spPr bwMode="auto">
            <a:xfrm>
              <a:off x="7634288" y="4084638"/>
              <a:ext cx="719138" cy="71913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b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sunny</a:t>
              </a:r>
            </a:p>
          </p:txBody>
        </p:sp>
        <p:sp>
          <p:nvSpPr>
            <p:cNvPr id="951321" name="Text Box 25"/>
            <p:cNvSpPr txBox="1">
              <a:spLocks noChangeArrowheads="1"/>
            </p:cNvSpPr>
            <p:nvPr/>
          </p:nvSpPr>
          <p:spPr bwMode="auto">
            <a:xfrm>
              <a:off x="7634288" y="3074988"/>
              <a:ext cx="44152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0.25</a:t>
              </a:r>
            </a:p>
          </p:txBody>
        </p:sp>
        <p:sp>
          <p:nvSpPr>
            <p:cNvPr id="951322" name="Text Box 26"/>
            <p:cNvSpPr txBox="1">
              <a:spLocks noChangeArrowheads="1"/>
            </p:cNvSpPr>
            <p:nvPr/>
          </p:nvSpPr>
          <p:spPr bwMode="auto">
            <a:xfrm>
              <a:off x="6769100" y="3506788"/>
              <a:ext cx="35495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0.5</a:t>
              </a:r>
            </a:p>
          </p:txBody>
        </p:sp>
        <p:sp>
          <p:nvSpPr>
            <p:cNvPr id="951323" name="Text Box 27"/>
            <p:cNvSpPr txBox="1">
              <a:spLocks noChangeArrowheads="1"/>
            </p:cNvSpPr>
            <p:nvPr/>
          </p:nvSpPr>
          <p:spPr bwMode="auto">
            <a:xfrm>
              <a:off x="6626225" y="3932238"/>
              <a:ext cx="44152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0.25</a:t>
              </a:r>
            </a:p>
          </p:txBody>
        </p:sp>
        <p:sp>
          <p:nvSpPr>
            <p:cNvPr id="951324" name="Text Box 28"/>
            <p:cNvSpPr txBox="1">
              <a:spLocks noChangeArrowheads="1"/>
            </p:cNvSpPr>
            <p:nvPr/>
          </p:nvSpPr>
          <p:spPr bwMode="auto">
            <a:xfrm>
              <a:off x="6553200" y="4795838"/>
              <a:ext cx="35495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0.5</a:t>
              </a:r>
            </a:p>
          </p:txBody>
        </p:sp>
        <p:sp>
          <p:nvSpPr>
            <p:cNvPr id="951325" name="Text Box 29"/>
            <p:cNvSpPr txBox="1">
              <a:spLocks noChangeArrowheads="1"/>
            </p:cNvSpPr>
            <p:nvPr/>
          </p:nvSpPr>
          <p:spPr bwMode="auto">
            <a:xfrm>
              <a:off x="4572000" y="4652963"/>
              <a:ext cx="35495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0.5</a:t>
              </a:r>
            </a:p>
          </p:txBody>
        </p:sp>
        <p:sp>
          <p:nvSpPr>
            <p:cNvPr id="951326" name="Text Box 30"/>
            <p:cNvSpPr txBox="1">
              <a:spLocks noChangeArrowheads="1"/>
            </p:cNvSpPr>
            <p:nvPr/>
          </p:nvSpPr>
          <p:spPr bwMode="auto">
            <a:xfrm>
              <a:off x="6804025" y="1844675"/>
              <a:ext cx="35495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0.5</a:t>
              </a:r>
            </a:p>
          </p:txBody>
        </p:sp>
        <p:sp>
          <p:nvSpPr>
            <p:cNvPr id="951327" name="Text Box 31"/>
            <p:cNvSpPr txBox="1">
              <a:spLocks noChangeArrowheads="1"/>
            </p:cNvSpPr>
            <p:nvPr/>
          </p:nvSpPr>
          <p:spPr bwMode="auto">
            <a:xfrm>
              <a:off x="5321300" y="3068638"/>
              <a:ext cx="44152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0.25</a:t>
              </a:r>
            </a:p>
          </p:txBody>
        </p:sp>
        <p:sp>
          <p:nvSpPr>
            <p:cNvPr id="951328" name="Text Box 32"/>
            <p:cNvSpPr txBox="1">
              <a:spLocks noChangeArrowheads="1"/>
            </p:cNvSpPr>
            <p:nvPr/>
          </p:nvSpPr>
          <p:spPr bwMode="auto">
            <a:xfrm>
              <a:off x="6121400" y="3506788"/>
              <a:ext cx="44152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0.25</a:t>
              </a:r>
            </a:p>
          </p:txBody>
        </p:sp>
        <p:sp>
          <p:nvSpPr>
            <p:cNvPr id="45" name="Text Box 28"/>
            <p:cNvSpPr txBox="1">
              <a:spLocks noChangeArrowheads="1"/>
            </p:cNvSpPr>
            <p:nvPr/>
          </p:nvSpPr>
          <p:spPr bwMode="auto">
            <a:xfrm>
              <a:off x="8406367" y="4865847"/>
              <a:ext cx="35495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2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深层机理：实例（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2/2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4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521" y="1341438"/>
            <a:ext cx="10971372" cy="26209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Suppose today is sunny, i.e. </a:t>
            </a:r>
          </a:p>
          <a:p>
            <a:pPr lvl="1"/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What is the expected weather two days from now? Seven days?</a:t>
            </a:r>
          </a:p>
          <a:p>
            <a:endParaRPr lang="en-US" altLang="zh-CN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952324" name="Object 4"/>
          <p:cNvGraphicFramePr>
            <a:graphicFrameLocks noChangeAspect="1"/>
          </p:cNvGraphicFramePr>
          <p:nvPr/>
        </p:nvGraphicFramePr>
        <p:xfrm>
          <a:off x="7443349" y="1441451"/>
          <a:ext cx="2490992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" name="Equation" r:id="rId3" imgW="749160" imgH="190440" progId="Equation.DSMT4">
                  <p:embed/>
                </p:oleObj>
              </mc:Choice>
              <mc:Fallback>
                <p:oleObj name="Equation" r:id="rId3" imgW="74916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3349" y="1441451"/>
                        <a:ext cx="2490992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325" name="Object 5"/>
          <p:cNvGraphicFramePr>
            <a:graphicFrameLocks noChangeAspect="1"/>
          </p:cNvGraphicFramePr>
          <p:nvPr/>
        </p:nvGraphicFramePr>
        <p:xfrm>
          <a:off x="3576702" y="2878138"/>
          <a:ext cx="626240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" name="Equation" r:id="rId5" imgW="1879560" imgH="203040" progId="Equation.DSMT4">
                  <p:embed/>
                </p:oleObj>
              </mc:Choice>
              <mc:Fallback>
                <p:oleObj name="Equation" r:id="rId5" imgW="18795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6702" y="2878138"/>
                        <a:ext cx="6262402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326" name="Object 6"/>
          <p:cNvGraphicFramePr>
            <a:graphicFrameLocks noChangeAspect="1"/>
          </p:cNvGraphicFramePr>
          <p:nvPr/>
        </p:nvGraphicFramePr>
        <p:xfrm>
          <a:off x="3502628" y="3457575"/>
          <a:ext cx="5204205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" name="Equation" r:id="rId7" imgW="1562040" imgH="203040" progId="Equation.DSMT4">
                  <p:embed/>
                </p:oleObj>
              </mc:Choice>
              <mc:Fallback>
                <p:oleObj name="Equation" r:id="rId7" imgW="15620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2628" y="3457575"/>
                        <a:ext cx="5204205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327" name="Object 7"/>
          <p:cNvGraphicFramePr>
            <a:graphicFrameLocks noChangeAspect="1"/>
          </p:cNvGraphicFramePr>
          <p:nvPr/>
        </p:nvGraphicFramePr>
        <p:xfrm>
          <a:off x="7246523" y="4064001"/>
          <a:ext cx="249099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" name="Equation" r:id="rId9" imgW="749160" imgH="190440" progId="Equation.DSMT4">
                  <p:embed/>
                </p:oleObj>
              </mc:Choice>
              <mc:Fallback>
                <p:oleObj name="Equation" r:id="rId9" imgW="74916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6523" y="4064001"/>
                        <a:ext cx="2490993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328" name="Object 8"/>
          <p:cNvGraphicFramePr>
            <a:graphicFrameLocks noChangeAspect="1"/>
          </p:cNvGraphicFramePr>
          <p:nvPr/>
        </p:nvGraphicFramePr>
        <p:xfrm>
          <a:off x="3517443" y="5186363"/>
          <a:ext cx="6897319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" name="Equation" r:id="rId11" imgW="2070000" imgH="203040" progId="Equation.DSMT4">
                  <p:embed/>
                </p:oleObj>
              </mc:Choice>
              <mc:Fallback>
                <p:oleObj name="Equation" r:id="rId11" imgW="20700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7443" y="5186363"/>
                        <a:ext cx="6897319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329" name="Object 9"/>
          <p:cNvGraphicFramePr>
            <a:graphicFrameLocks noChangeAspect="1"/>
          </p:cNvGraphicFramePr>
          <p:nvPr/>
        </p:nvGraphicFramePr>
        <p:xfrm>
          <a:off x="3502628" y="5765800"/>
          <a:ext cx="5204205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" name="Equation" r:id="rId13" imgW="1562040" imgH="203040" progId="Equation.DSMT4">
                  <p:embed/>
                </p:oleObj>
              </mc:Choice>
              <mc:Fallback>
                <p:oleObj name="Equation" r:id="rId13" imgW="15620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2628" y="5765800"/>
                        <a:ext cx="5204205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330" name="Rectangle 10"/>
          <p:cNvSpPr>
            <a:spLocks noChangeArrowheads="1"/>
          </p:cNvSpPr>
          <p:nvPr/>
        </p:nvSpPr>
        <p:spPr bwMode="auto">
          <a:xfrm>
            <a:off x="605288" y="3962401"/>
            <a:ext cx="10971372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b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Suppose today is rainy, i.e. </a:t>
            </a:r>
          </a:p>
          <a:p>
            <a:pPr lvl="1"/>
            <a:r>
              <a:rPr lang="en-US" altLang="zh-CN" b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The expected weather becomes</a:t>
            </a:r>
          </a:p>
        </p:txBody>
      </p:sp>
    </p:spTree>
    <p:extLst>
      <p:ext uri="{BB962C8B-B14F-4D97-AF65-F5344CB8AC3E}">
        <p14:creationId xmlns:p14="http://schemas.microsoft.com/office/powerpoint/2010/main" val="240006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52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52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5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52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52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52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52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52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52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23" grpId="0" build="p"/>
      <p:bldP spid="9523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领域深层主题揭示（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1/2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206" y="1097280"/>
            <a:ext cx="6858000" cy="557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408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领域深层主题揭示（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2/2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pic>
        <p:nvPicPr>
          <p:cNvPr id="9543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2476"/>
            <a:ext cx="12190413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43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48" y="2228850"/>
            <a:ext cx="11896235" cy="462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33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dirty="0"/>
              <a:t>七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章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：主题模型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什么是主题</a:t>
            </a:r>
          </a:p>
          <a:p>
            <a:pPr>
              <a:lnSpc>
                <a:spcPct val="150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主题模型家簇成员</a:t>
            </a:r>
          </a:p>
          <a:p>
            <a:pPr>
              <a:lnSpc>
                <a:spcPct val="150000"/>
              </a:lnSpc>
            </a:pPr>
            <a:r>
              <a:rPr lang="en-US" altLang="zh-CN" sz="3200" dirty="0">
                <a:latin typeface="Times New Roman" pitchFamily="18" charset="0"/>
                <a:ea typeface="宋体" panose="02010600030101010101" pitchFamily="2" charset="-122"/>
              </a:rPr>
              <a:t>LDA</a:t>
            </a: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模型</a:t>
            </a:r>
          </a:p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Times New Roman" pitchFamily="18" charset="0"/>
                <a:ea typeface="宋体" panose="02010600030101010101" pitchFamily="2" charset="-122"/>
              </a:rPr>
              <a:t>用户兴趣演化模型（</a:t>
            </a:r>
            <a:r>
              <a:rPr lang="en-US" altLang="zh-CN" sz="3200" dirty="0" err="1" smtClean="0">
                <a:latin typeface="Times New Roman" pitchFamily="18" charset="0"/>
                <a:ea typeface="宋体" panose="02010600030101010101" pitchFamily="2" charset="-122"/>
              </a:rPr>
              <a:t>AToT</a:t>
            </a:r>
            <a:r>
              <a:rPr lang="zh-CN" altLang="en-US" sz="3200" dirty="0" smtClean="0">
                <a:latin typeface="Times New Roman" pitchFamily="18" charset="0"/>
                <a:ea typeface="宋体" panose="02010600030101010101" pitchFamily="2" charset="-122"/>
              </a:rPr>
              <a:t>）</a:t>
            </a:r>
            <a:endParaRPr lang="en-US" altLang="zh-CN" sz="3200" dirty="0" smtClean="0">
              <a:latin typeface="Times New Roman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兴趣揭示模型（</a:t>
            </a:r>
            <a:r>
              <a:rPr lang="en-US" altLang="zh-CN" sz="3200" dirty="0" err="1">
                <a:latin typeface="Times New Roman" pitchFamily="18" charset="0"/>
                <a:ea typeface="宋体" panose="02010600030101010101" pitchFamily="2" charset="-122"/>
              </a:rPr>
              <a:t>AT</a:t>
            </a:r>
            <a:r>
              <a:rPr lang="en-US" altLang="zh-CN" sz="3200" baseline="30000" dirty="0" err="1">
                <a:latin typeface="Times New Roman" pitchFamily="18" charset="0"/>
                <a:ea typeface="宋体" panose="02010600030101010101" pitchFamily="2" charset="-122"/>
              </a:rPr>
              <a:t>credit</a:t>
            </a: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）</a:t>
            </a:r>
          </a:p>
          <a:p>
            <a:pPr>
              <a:lnSpc>
                <a:spcPct val="150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本章小节</a:t>
            </a:r>
          </a:p>
        </p:txBody>
      </p:sp>
    </p:spTree>
    <p:extLst>
      <p:ext uri="{BB962C8B-B14F-4D97-AF65-F5344CB8AC3E}">
        <p14:creationId xmlns:p14="http://schemas.microsoft.com/office/powerpoint/2010/main" val="335825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862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Picture 36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841" y="1131425"/>
            <a:ext cx="3723894" cy="4169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56515" name="Text Box 99"/>
          <p:cNvSpPr txBox="1">
            <a:spLocks noChangeArrowheads="1"/>
          </p:cNvSpPr>
          <p:nvPr/>
        </p:nvSpPr>
        <p:spPr bwMode="auto">
          <a:xfrm>
            <a:off x="0" y="5612249"/>
            <a:ext cx="12190413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 b="0" dirty="0">
                <a:latin typeface="Times New Roman" pitchFamily="18" charset="0"/>
                <a:ea typeface="华文楷体" pitchFamily="2" charset="-122"/>
              </a:rPr>
              <a:t>◆ </a:t>
            </a:r>
            <a:r>
              <a:rPr lang="en-US" altLang="zh-CN" sz="1400" b="0" dirty="0">
                <a:latin typeface="Times New Roman" pitchFamily="18" charset="0"/>
                <a:ea typeface="华文楷体" pitchFamily="2" charset="-122"/>
              </a:rPr>
              <a:t>Michal Rosen-</a:t>
            </a:r>
            <a:r>
              <a:rPr lang="en-US" altLang="zh-CN" sz="1400" b="0" dirty="0" err="1">
                <a:latin typeface="Times New Roman" pitchFamily="18" charset="0"/>
                <a:ea typeface="华文楷体" pitchFamily="2" charset="-122"/>
              </a:rPr>
              <a:t>Zvi</a:t>
            </a:r>
            <a:r>
              <a:rPr lang="en-US" altLang="zh-CN" sz="1400" b="0" dirty="0">
                <a:latin typeface="Times New Roman" pitchFamily="18" charset="0"/>
                <a:ea typeface="华文楷体" pitchFamily="2" charset="-122"/>
              </a:rPr>
              <a:t>, Thomas Griffiths, Mark </a:t>
            </a:r>
            <a:r>
              <a:rPr lang="en-US" altLang="zh-CN" sz="1400" b="0" dirty="0" err="1">
                <a:latin typeface="Times New Roman" pitchFamily="18" charset="0"/>
                <a:ea typeface="华文楷体" pitchFamily="2" charset="-122"/>
              </a:rPr>
              <a:t>Steyvers</a:t>
            </a:r>
            <a:r>
              <a:rPr lang="en-US" altLang="zh-CN" sz="1400" b="0" dirty="0">
                <a:latin typeface="Times New Roman" pitchFamily="18" charset="0"/>
                <a:ea typeface="华文楷体" pitchFamily="2" charset="-122"/>
              </a:rPr>
              <a:t>, &amp; </a:t>
            </a:r>
            <a:r>
              <a:rPr lang="en-US" altLang="zh-CN" sz="1400" b="0" dirty="0" err="1">
                <a:latin typeface="Times New Roman" pitchFamily="18" charset="0"/>
                <a:ea typeface="华文楷体" pitchFamily="2" charset="-122"/>
              </a:rPr>
              <a:t>Padhraic</a:t>
            </a:r>
            <a:r>
              <a:rPr lang="en-US" altLang="zh-CN" sz="1400" b="0" dirty="0">
                <a:latin typeface="Times New Roman" pitchFamily="18" charset="0"/>
                <a:ea typeface="华文楷体" pitchFamily="2" charset="-122"/>
              </a:rPr>
              <a:t> Smyth, 2004. The Author-Topic Model for Authors and Documents. </a:t>
            </a:r>
            <a:r>
              <a:rPr lang="en-US" altLang="zh-CN" sz="1400" b="0" i="1" dirty="0">
                <a:latin typeface="Times New Roman" pitchFamily="18" charset="0"/>
                <a:ea typeface="华文楷体" pitchFamily="2" charset="-122"/>
              </a:rPr>
              <a:t>UAI’04</a:t>
            </a:r>
            <a:r>
              <a:rPr lang="en-US" altLang="zh-CN" sz="1400" b="0" dirty="0">
                <a:latin typeface="Times New Roman" pitchFamily="18" charset="0"/>
                <a:ea typeface="华文楷体" pitchFamily="2" charset="-122"/>
              </a:rPr>
              <a:t>, pp. 487-494. </a:t>
            </a:r>
          </a:p>
          <a:p>
            <a:pPr algn="just"/>
            <a:r>
              <a:rPr lang="zh-CN" altLang="en-US" sz="1400" b="0" dirty="0">
                <a:latin typeface="Times New Roman" pitchFamily="18" charset="0"/>
                <a:ea typeface="华文楷体" pitchFamily="2" charset="-122"/>
              </a:rPr>
              <a:t>◆ </a:t>
            </a:r>
            <a:r>
              <a:rPr lang="en-US" altLang="zh-CN" sz="1400" b="0" dirty="0">
                <a:latin typeface="Times New Roman" pitchFamily="18" charset="0"/>
                <a:ea typeface="华文楷体" pitchFamily="2" charset="-122"/>
              </a:rPr>
              <a:t>Mark </a:t>
            </a:r>
            <a:r>
              <a:rPr lang="en-US" altLang="zh-CN" sz="1400" b="0" dirty="0" err="1">
                <a:latin typeface="Times New Roman" pitchFamily="18" charset="0"/>
                <a:ea typeface="华文楷体" pitchFamily="2" charset="-122"/>
              </a:rPr>
              <a:t>Steyvers</a:t>
            </a:r>
            <a:r>
              <a:rPr lang="en-US" altLang="zh-CN" sz="1400" b="0" dirty="0">
                <a:latin typeface="Times New Roman" pitchFamily="18" charset="0"/>
                <a:ea typeface="华文楷体" pitchFamily="2" charset="-122"/>
              </a:rPr>
              <a:t>, </a:t>
            </a:r>
            <a:r>
              <a:rPr lang="en-US" altLang="zh-CN" sz="1400" b="0" dirty="0" err="1">
                <a:latin typeface="Times New Roman" pitchFamily="18" charset="0"/>
                <a:ea typeface="华文楷体" pitchFamily="2" charset="-122"/>
              </a:rPr>
              <a:t>Padhraic</a:t>
            </a:r>
            <a:r>
              <a:rPr lang="en-US" altLang="zh-CN" sz="1400" b="0" dirty="0">
                <a:latin typeface="Times New Roman" pitchFamily="18" charset="0"/>
                <a:ea typeface="华文楷体" pitchFamily="2" charset="-122"/>
              </a:rPr>
              <a:t> Smyth, &amp; Thomas Griffiths, 2004. Probabilistic Author-Topic Models for Information Discovery. </a:t>
            </a:r>
            <a:r>
              <a:rPr lang="en-US" altLang="zh-CN" sz="1400" b="0" i="1" dirty="0">
                <a:latin typeface="Times New Roman" pitchFamily="18" charset="0"/>
                <a:ea typeface="华文楷体" pitchFamily="2" charset="-122"/>
              </a:rPr>
              <a:t>KDD’04</a:t>
            </a:r>
            <a:r>
              <a:rPr lang="en-US" altLang="zh-CN" sz="1400" b="0" dirty="0">
                <a:latin typeface="Times New Roman" pitchFamily="18" charset="0"/>
                <a:ea typeface="华文楷体" pitchFamily="2" charset="-122"/>
              </a:rPr>
              <a:t>, pp. 306-315.</a:t>
            </a:r>
          </a:p>
          <a:p>
            <a:pPr algn="just"/>
            <a:r>
              <a:rPr lang="zh-CN" altLang="en-US" sz="1400" b="0" dirty="0">
                <a:latin typeface="Times New Roman" pitchFamily="18" charset="0"/>
                <a:ea typeface="华文楷体" pitchFamily="2" charset="-122"/>
              </a:rPr>
              <a:t>◆ </a:t>
            </a:r>
            <a:r>
              <a:rPr lang="en-US" altLang="zh-CN" sz="1400" b="0" dirty="0">
                <a:latin typeface="Times New Roman" pitchFamily="18" charset="0"/>
                <a:ea typeface="华文楷体" pitchFamily="2" charset="-122"/>
              </a:rPr>
              <a:t>Michal Rosen-</a:t>
            </a:r>
            <a:r>
              <a:rPr lang="en-US" altLang="zh-CN" sz="1400" b="0" dirty="0" err="1">
                <a:latin typeface="Times New Roman" pitchFamily="18" charset="0"/>
                <a:ea typeface="华文楷体" pitchFamily="2" charset="-122"/>
              </a:rPr>
              <a:t>Zvi</a:t>
            </a:r>
            <a:r>
              <a:rPr lang="en-US" altLang="zh-CN" sz="1400" b="0" dirty="0">
                <a:latin typeface="Times New Roman" pitchFamily="18" charset="0"/>
                <a:ea typeface="华文楷体" pitchFamily="2" charset="-122"/>
              </a:rPr>
              <a:t>, </a:t>
            </a:r>
            <a:r>
              <a:rPr lang="en-US" altLang="zh-CN" sz="1400" b="0" dirty="0" err="1">
                <a:latin typeface="Times New Roman" pitchFamily="18" charset="0"/>
                <a:ea typeface="华文楷体" pitchFamily="2" charset="-122"/>
              </a:rPr>
              <a:t>Chaitanya</a:t>
            </a:r>
            <a:r>
              <a:rPr lang="en-US" altLang="zh-CN" sz="1400" b="0" dirty="0">
                <a:latin typeface="Times New Roman" pitchFamily="18" charset="0"/>
                <a:ea typeface="华文楷体" pitchFamily="2" charset="-122"/>
              </a:rPr>
              <a:t> </a:t>
            </a:r>
            <a:r>
              <a:rPr lang="en-US" altLang="zh-CN" sz="1400" b="0" dirty="0" err="1">
                <a:latin typeface="Times New Roman" pitchFamily="18" charset="0"/>
                <a:ea typeface="华文楷体" pitchFamily="2" charset="-122"/>
              </a:rPr>
              <a:t>Chemudugunta</a:t>
            </a:r>
            <a:r>
              <a:rPr lang="en-US" altLang="zh-CN" sz="1400" b="0" dirty="0">
                <a:latin typeface="Times New Roman" pitchFamily="18" charset="0"/>
                <a:ea typeface="华文楷体" pitchFamily="2" charset="-122"/>
              </a:rPr>
              <a:t>, Thomas Griffiths, </a:t>
            </a:r>
            <a:r>
              <a:rPr lang="en-US" altLang="zh-CN" sz="1400" b="0" dirty="0" err="1">
                <a:latin typeface="Times New Roman" pitchFamily="18" charset="0"/>
                <a:ea typeface="华文楷体" pitchFamily="2" charset="-122"/>
              </a:rPr>
              <a:t>Padhraic</a:t>
            </a:r>
            <a:r>
              <a:rPr lang="en-US" altLang="zh-CN" sz="1400" b="0" dirty="0">
                <a:latin typeface="Times New Roman" pitchFamily="18" charset="0"/>
                <a:ea typeface="华文楷体" pitchFamily="2" charset="-122"/>
              </a:rPr>
              <a:t> Smyth, &amp; Mark </a:t>
            </a:r>
            <a:r>
              <a:rPr lang="en-US" altLang="zh-CN" sz="1400" b="0" dirty="0" err="1">
                <a:latin typeface="Times New Roman" pitchFamily="18" charset="0"/>
                <a:ea typeface="华文楷体" pitchFamily="2" charset="-122"/>
              </a:rPr>
              <a:t>Steyvers</a:t>
            </a:r>
            <a:r>
              <a:rPr lang="en-US" altLang="zh-CN" sz="1400" b="0" dirty="0">
                <a:latin typeface="Times New Roman" pitchFamily="18" charset="0"/>
                <a:ea typeface="华文楷体" pitchFamily="2" charset="-122"/>
              </a:rPr>
              <a:t>, 2010. Learning Author-Topic Models from Text Corpora. </a:t>
            </a:r>
            <a:r>
              <a:rPr lang="en-US" altLang="zh-CN" sz="1400" b="0" i="1" dirty="0">
                <a:latin typeface="Times New Roman" pitchFamily="18" charset="0"/>
                <a:ea typeface="华文楷体" pitchFamily="2" charset="-122"/>
              </a:rPr>
              <a:t>ACM Transactions on Information Systems</a:t>
            </a:r>
            <a:r>
              <a:rPr lang="en-US" altLang="zh-CN" sz="1400" b="0" dirty="0">
                <a:latin typeface="Times New Roman" pitchFamily="18" charset="0"/>
                <a:ea typeface="华文楷体" pitchFamily="2" charset="-122"/>
              </a:rPr>
              <a:t>, Vol. 28, No. 1, pp. 1-38. </a:t>
            </a:r>
          </a:p>
          <a:p>
            <a:pPr algn="just"/>
            <a:r>
              <a:rPr lang="zh-CN" altLang="en-US" sz="1400" b="0" dirty="0">
                <a:latin typeface="Times New Roman" pitchFamily="18" charset="0"/>
                <a:ea typeface="华文楷体" pitchFamily="2" charset="-122"/>
              </a:rPr>
              <a:t>◆ </a:t>
            </a:r>
            <a:r>
              <a:rPr lang="en-US" altLang="zh-CN" sz="1400" b="0" dirty="0" err="1">
                <a:latin typeface="Times New Roman" pitchFamily="18" charset="0"/>
                <a:ea typeface="华文楷体" pitchFamily="2" charset="-122"/>
              </a:rPr>
              <a:t>Xuerui</a:t>
            </a:r>
            <a:r>
              <a:rPr lang="en-US" altLang="zh-CN" sz="1400" b="0" dirty="0">
                <a:latin typeface="Times New Roman" pitchFamily="18" charset="0"/>
                <a:ea typeface="华文楷体" pitchFamily="2" charset="-122"/>
              </a:rPr>
              <a:t> Wang &amp; Andrew McCallum, 2006. Topics over Time: A Non-Markov Continuous-Time Model of Topical Trends. </a:t>
            </a:r>
            <a:r>
              <a:rPr lang="en-US" altLang="zh-CN" sz="1400" b="0" i="1" dirty="0">
                <a:latin typeface="Times New Roman" pitchFamily="18" charset="0"/>
                <a:ea typeface="华文楷体" pitchFamily="2" charset="-122"/>
              </a:rPr>
              <a:t>KDD’06</a:t>
            </a:r>
            <a:r>
              <a:rPr lang="en-US" altLang="zh-CN" sz="1400" b="0" dirty="0">
                <a:latin typeface="Times New Roman" pitchFamily="18" charset="0"/>
                <a:ea typeface="华文楷体" pitchFamily="2" charset="-122"/>
              </a:rPr>
              <a:t>, pp. 424-433.</a:t>
            </a:r>
          </a:p>
        </p:txBody>
      </p:sp>
      <p:sp>
        <p:nvSpPr>
          <p:cNvPr id="95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用户兴趣演化模型（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1/6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956512" name="Rectangle 96"/>
          <p:cNvSpPr>
            <a:spLocks noChangeArrowheads="1"/>
          </p:cNvSpPr>
          <p:nvPr/>
        </p:nvSpPr>
        <p:spPr bwMode="auto">
          <a:xfrm>
            <a:off x="2031736" y="5257800"/>
            <a:ext cx="2234909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AT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模型</a:t>
            </a:r>
          </a:p>
        </p:txBody>
      </p:sp>
      <p:sp>
        <p:nvSpPr>
          <p:cNvPr id="956513" name="Rectangle 97"/>
          <p:cNvSpPr>
            <a:spLocks noChangeArrowheads="1"/>
          </p:cNvSpPr>
          <p:nvPr/>
        </p:nvSpPr>
        <p:spPr bwMode="auto">
          <a:xfrm>
            <a:off x="7517421" y="5257800"/>
            <a:ext cx="2234909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ToT</a:t>
            </a:r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</a:rPr>
              <a:t>模型</a:t>
            </a:r>
          </a:p>
        </p:txBody>
      </p:sp>
      <p:sp>
        <p:nvSpPr>
          <p:cNvPr id="956514" name="Line 98"/>
          <p:cNvSpPr>
            <a:spLocks noChangeShapeType="1"/>
          </p:cNvSpPr>
          <p:nvPr/>
        </p:nvSpPr>
        <p:spPr bwMode="auto">
          <a:xfrm>
            <a:off x="6196793" y="1077914"/>
            <a:ext cx="0" cy="41036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24754" name="Picture 699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006" y="1388440"/>
            <a:ext cx="5591327" cy="3564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585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用户兴趣演化模型（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2/6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115" name="Text Box 3"/>
          <p:cNvSpPr txBox="1">
            <a:spLocks noChangeArrowheads="1"/>
          </p:cNvSpPr>
          <p:nvPr/>
        </p:nvSpPr>
        <p:spPr bwMode="auto">
          <a:xfrm>
            <a:off x="0" y="5950803"/>
            <a:ext cx="1219041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600" b="0" dirty="0">
                <a:latin typeface="Times New Roman" pitchFamily="18" charset="0"/>
                <a:ea typeface="华文楷体" pitchFamily="2" charset="-122"/>
              </a:rPr>
              <a:t>◆ 史庆伟，乔晓东，徐硕，农国武</a:t>
            </a:r>
            <a:r>
              <a:rPr lang="en-US" altLang="zh-CN" sz="1600" b="0" dirty="0">
                <a:latin typeface="Times New Roman" pitchFamily="18" charset="0"/>
                <a:ea typeface="华文楷体" pitchFamily="2" charset="-122"/>
              </a:rPr>
              <a:t>, 2013. </a:t>
            </a:r>
            <a:r>
              <a:rPr lang="zh-CN" altLang="en-US" sz="1600" b="0" dirty="0">
                <a:latin typeface="Times New Roman" pitchFamily="18" charset="0"/>
                <a:ea typeface="华文楷体" pitchFamily="2" charset="-122"/>
              </a:rPr>
              <a:t>作者主题演化模型及其在研究兴趣演化分析中的应用</a:t>
            </a:r>
            <a:r>
              <a:rPr lang="en-US" altLang="zh-CN" sz="1600" b="0" dirty="0">
                <a:latin typeface="Times New Roman" pitchFamily="18" charset="0"/>
                <a:ea typeface="华文楷体" pitchFamily="2" charset="-122"/>
              </a:rPr>
              <a:t>. </a:t>
            </a:r>
            <a:r>
              <a:rPr lang="zh-CN" altLang="en-US" sz="1600" b="0" i="1" dirty="0">
                <a:latin typeface="Times New Roman" pitchFamily="18" charset="0"/>
                <a:ea typeface="华文楷体" pitchFamily="2" charset="-122"/>
              </a:rPr>
              <a:t>情报学报</a:t>
            </a:r>
            <a:r>
              <a:rPr lang="en-US" altLang="zh-CN" sz="1600" b="0" dirty="0">
                <a:latin typeface="Times New Roman" pitchFamily="18" charset="0"/>
                <a:ea typeface="华文楷体" pitchFamily="2" charset="-122"/>
              </a:rPr>
              <a:t>, Vol. 32, No. 9, pp. 912-919.</a:t>
            </a:r>
          </a:p>
          <a:p>
            <a:pPr algn="just"/>
            <a:r>
              <a:rPr lang="zh-CN" altLang="en-US" sz="1600" b="0" dirty="0" smtClean="0">
                <a:latin typeface="Times New Roman" pitchFamily="18" charset="0"/>
                <a:ea typeface="华文楷体" pitchFamily="2" charset="-122"/>
              </a:rPr>
              <a:t>◆ </a:t>
            </a:r>
            <a:r>
              <a:rPr lang="en-US" altLang="zh-CN" sz="1600" b="0" dirty="0" err="1">
                <a:latin typeface="Times New Roman" pitchFamily="18" charset="0"/>
                <a:ea typeface="华文楷体" pitchFamily="2" charset="-122"/>
              </a:rPr>
              <a:t>Shuo</a:t>
            </a:r>
            <a:r>
              <a:rPr lang="en-US" altLang="zh-CN" sz="1600" b="0" dirty="0">
                <a:latin typeface="Times New Roman" pitchFamily="18" charset="0"/>
                <a:ea typeface="华文楷体" pitchFamily="2" charset="-122"/>
              </a:rPr>
              <a:t> Xu, </a:t>
            </a:r>
            <a:r>
              <a:rPr lang="en-US" altLang="zh-CN" sz="1600" b="0" dirty="0" err="1">
                <a:latin typeface="Times New Roman" pitchFamily="18" charset="0"/>
                <a:ea typeface="华文楷体" pitchFamily="2" charset="-122"/>
              </a:rPr>
              <a:t>Qingwei</a:t>
            </a:r>
            <a:r>
              <a:rPr lang="en-US" altLang="zh-CN" sz="1600" b="0" dirty="0">
                <a:latin typeface="Times New Roman" pitchFamily="18" charset="0"/>
                <a:ea typeface="华文楷体" pitchFamily="2" charset="-122"/>
              </a:rPr>
              <a:t> Shi, </a:t>
            </a:r>
            <a:r>
              <a:rPr lang="en-US" altLang="zh-CN" sz="1600" b="0" dirty="0" err="1">
                <a:latin typeface="Times New Roman" pitchFamily="18" charset="0"/>
                <a:ea typeface="华文楷体" pitchFamily="2" charset="-122"/>
              </a:rPr>
              <a:t>Xiaodong</a:t>
            </a:r>
            <a:r>
              <a:rPr lang="en-US" altLang="zh-CN" sz="1600" b="0" dirty="0">
                <a:latin typeface="Times New Roman" pitchFamily="18" charset="0"/>
                <a:ea typeface="华文楷体" pitchFamily="2" charset="-122"/>
              </a:rPr>
              <a:t> </a:t>
            </a:r>
            <a:r>
              <a:rPr lang="en-US" altLang="zh-CN" sz="1600" b="0" dirty="0" err="1">
                <a:latin typeface="Times New Roman" pitchFamily="18" charset="0"/>
                <a:ea typeface="华文楷体" pitchFamily="2" charset="-122"/>
              </a:rPr>
              <a:t>Qiao</a:t>
            </a:r>
            <a:r>
              <a:rPr lang="en-US" altLang="zh-CN" sz="1600" b="0" dirty="0">
                <a:latin typeface="Times New Roman" pitchFamily="18" charset="0"/>
                <a:ea typeface="华文楷体" pitchFamily="2" charset="-122"/>
              </a:rPr>
              <a:t>, </a:t>
            </a:r>
            <a:r>
              <a:rPr lang="en-US" altLang="zh-CN" sz="1600" b="0" dirty="0" err="1">
                <a:latin typeface="Times New Roman" pitchFamily="18" charset="0"/>
                <a:ea typeface="华文楷体" pitchFamily="2" charset="-122"/>
              </a:rPr>
              <a:t>Lijun</a:t>
            </a:r>
            <a:r>
              <a:rPr lang="en-US" altLang="zh-CN" sz="1600" b="0" dirty="0">
                <a:latin typeface="Times New Roman" pitchFamily="18" charset="0"/>
                <a:ea typeface="华文楷体" pitchFamily="2" charset="-122"/>
              </a:rPr>
              <a:t> Zhu, Han Zhang, </a:t>
            </a:r>
            <a:r>
              <a:rPr lang="en-US" altLang="zh-CN" sz="1600" b="0" dirty="0" err="1">
                <a:latin typeface="Times New Roman" pitchFamily="18" charset="0"/>
                <a:ea typeface="华文楷体" pitchFamily="2" charset="-122"/>
              </a:rPr>
              <a:t>Hanmin</a:t>
            </a:r>
            <a:r>
              <a:rPr lang="en-US" altLang="zh-CN" sz="1600" b="0" dirty="0">
                <a:latin typeface="Times New Roman" pitchFamily="18" charset="0"/>
                <a:ea typeface="华文楷体" pitchFamily="2" charset="-122"/>
              </a:rPr>
              <a:t> Jung, </a:t>
            </a:r>
            <a:r>
              <a:rPr lang="en-US" altLang="zh-CN" sz="1600" b="0" dirty="0" err="1">
                <a:latin typeface="Times New Roman" pitchFamily="18" charset="0"/>
                <a:ea typeface="华文楷体" pitchFamily="2" charset="-122"/>
              </a:rPr>
              <a:t>Seungwoo</a:t>
            </a:r>
            <a:r>
              <a:rPr lang="en-US" altLang="zh-CN" sz="1600" b="0" dirty="0">
                <a:latin typeface="Times New Roman" pitchFamily="18" charset="0"/>
                <a:ea typeface="华文楷体" pitchFamily="2" charset="-122"/>
              </a:rPr>
              <a:t> Lee, &amp; Sung-</a:t>
            </a:r>
            <a:r>
              <a:rPr lang="en-US" altLang="zh-CN" sz="1600" b="0" dirty="0" err="1">
                <a:latin typeface="Times New Roman" pitchFamily="18" charset="0"/>
                <a:ea typeface="华文楷体" pitchFamily="2" charset="-122"/>
              </a:rPr>
              <a:t>Pil</a:t>
            </a:r>
            <a:r>
              <a:rPr lang="en-US" altLang="zh-CN" sz="1600" b="0" dirty="0">
                <a:latin typeface="Times New Roman" pitchFamily="18" charset="0"/>
                <a:ea typeface="华文楷体" pitchFamily="2" charset="-122"/>
              </a:rPr>
              <a:t> Choi, 2014. A Dynamic users’ Interest Discovery Model with Distributed Inference Algorithm. </a:t>
            </a:r>
            <a:r>
              <a:rPr lang="en-US" altLang="zh-CN" sz="1600" b="0" i="1" dirty="0">
                <a:latin typeface="Times New Roman" pitchFamily="18" charset="0"/>
                <a:ea typeface="华文楷体" pitchFamily="2" charset="-122"/>
              </a:rPr>
              <a:t>International Journal of Distributed Sensor Networks</a:t>
            </a:r>
            <a:r>
              <a:rPr lang="en-US" altLang="zh-CN" sz="1600" b="0" dirty="0">
                <a:latin typeface="Times New Roman" pitchFamily="18" charset="0"/>
                <a:ea typeface="华文楷体" pitchFamily="2" charset="-122"/>
              </a:rPr>
              <a:t>, Vol. 2014, pp. </a:t>
            </a:r>
            <a:r>
              <a:rPr lang="en-US" altLang="zh-CN" sz="1600" b="0" dirty="0" smtClean="0">
                <a:latin typeface="Times New Roman" pitchFamily="18" charset="0"/>
                <a:ea typeface="华文楷体" pitchFamily="2" charset="-122"/>
              </a:rPr>
              <a:t>1-11. </a:t>
            </a:r>
            <a:endParaRPr lang="en-US" altLang="zh-CN" sz="1600" b="0" dirty="0">
              <a:latin typeface="Times New Roman" pitchFamily="18" charset="0"/>
              <a:ea typeface="华文楷体" pitchFamily="2" charset="-122"/>
            </a:endParaRPr>
          </a:p>
        </p:txBody>
      </p:sp>
      <p:pic>
        <p:nvPicPr>
          <p:cNvPr id="116" name="Picture 42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306" y="1250950"/>
            <a:ext cx="5765800" cy="461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152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用户兴趣演化模型（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3/6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4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58467" name="Group 3"/>
          <p:cNvGraphicFramePr>
            <a:graphicFrameLocks noGrp="1"/>
          </p:cNvGraphicFramePr>
          <p:nvPr/>
        </p:nvGraphicFramePr>
        <p:xfrm>
          <a:off x="526982" y="1412875"/>
          <a:ext cx="1726975" cy="2000250"/>
        </p:xfrm>
        <a:graphic>
          <a:graphicData uri="http://schemas.openxmlformats.org/drawingml/2006/table">
            <a:tbl>
              <a:tblPr/>
              <a:tblGrid>
                <a:gridCol w="1726975"/>
              </a:tblGrid>
              <a:tr h="4000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Authors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</a:tr>
              <a:tr h="4000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Author 1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Author 2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Author </a:t>
                      </a:r>
                      <a:r>
                        <a:rPr kumimoji="0" lang="en-US" altLang="zh-CN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58481" name="Group 17"/>
          <p:cNvGraphicFramePr>
            <a:graphicFrameLocks noGrp="1"/>
          </p:cNvGraphicFramePr>
          <p:nvPr/>
        </p:nvGraphicFramePr>
        <p:xfrm>
          <a:off x="3371412" y="981076"/>
          <a:ext cx="8330116" cy="2489201"/>
        </p:xfrm>
        <a:graphic>
          <a:graphicData uri="http://schemas.openxmlformats.org/drawingml/2006/table">
            <a:tbl>
              <a:tblPr/>
              <a:tblGrid>
                <a:gridCol w="2082529"/>
                <a:gridCol w="2082529"/>
                <a:gridCol w="2082529"/>
                <a:gridCol w="2082529"/>
              </a:tblGrid>
              <a:tr h="415925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Topics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</a:t>
                      </a:r>
                      <a:r>
                        <a:rPr kumimoji="0" lang="en-US" altLang="zh-CN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</a:t>
                      </a:r>
                      <a:r>
                        <a:rPr kumimoji="0" lang="en-US" altLang="zh-CN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</a:t>
                      </a:r>
                      <a:r>
                        <a:rPr kumimoji="0" lang="en-US" altLang="zh-CN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K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159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</a:t>
                      </a:r>
                      <a:r>
                        <a:rPr kumimoji="0" lang="en-US" altLang="zh-CN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1,1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</a:t>
                      </a:r>
                      <a:r>
                        <a:rPr kumimoji="0" lang="en-US" altLang="zh-CN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1,2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</a:t>
                      </a:r>
                      <a:r>
                        <a:rPr kumimoji="0" lang="en-US" altLang="zh-CN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1,</a:t>
                      </a:r>
                      <a:r>
                        <a:rPr kumimoji="0" lang="en-US" altLang="zh-CN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K</a:t>
                      </a:r>
                      <a:endParaRPr kumimoji="0" lang="en-US" altLang="zh-CN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3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</a:t>
                      </a:r>
                      <a:r>
                        <a:rPr kumimoji="0" lang="en-US" altLang="zh-CN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2,1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</a:t>
                      </a:r>
                      <a:r>
                        <a:rPr kumimoji="0" lang="en-US" altLang="zh-CN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2,2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</a:t>
                      </a:r>
                      <a:r>
                        <a:rPr kumimoji="0" lang="en-US" altLang="zh-CN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2,</a:t>
                      </a:r>
                      <a:r>
                        <a:rPr kumimoji="0" lang="en-US" altLang="zh-CN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K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3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</a:t>
                      </a:r>
                      <a:r>
                        <a:rPr kumimoji="0" lang="en-US" altLang="zh-CN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A</a:t>
                      </a:r>
                      <a:r>
                        <a:rPr kumimoji="0" lang="en-US" altLang="zh-CN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,1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</a:t>
                      </a:r>
                      <a:r>
                        <a:rPr kumimoji="0" lang="en-US" altLang="zh-CN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A</a:t>
                      </a:r>
                      <a:r>
                        <a:rPr kumimoji="0" lang="en-US" altLang="zh-CN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,2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</a:t>
                      </a:r>
                      <a:r>
                        <a:rPr kumimoji="0" lang="en-US" altLang="zh-CN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A</a:t>
                      </a:r>
                      <a:r>
                        <a:rPr kumimoji="0" lang="en-US" altLang="zh-CN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,</a:t>
                      </a:r>
                      <a:r>
                        <a:rPr kumimoji="0" lang="en-US" altLang="zh-CN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K</a:t>
                      </a:r>
                      <a:endParaRPr kumimoji="0" lang="en-US" altLang="zh-CN" sz="16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58515" name="Line 51"/>
          <p:cNvSpPr>
            <a:spLocks noChangeShapeType="1"/>
          </p:cNvSpPr>
          <p:nvPr/>
        </p:nvSpPr>
        <p:spPr bwMode="auto">
          <a:xfrm>
            <a:off x="2253957" y="2098675"/>
            <a:ext cx="111745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58516" name="Line 52"/>
          <p:cNvSpPr>
            <a:spLocks noChangeShapeType="1"/>
          </p:cNvSpPr>
          <p:nvPr/>
        </p:nvSpPr>
        <p:spPr bwMode="auto">
          <a:xfrm>
            <a:off x="2253957" y="2479675"/>
            <a:ext cx="111745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58517" name="Line 53"/>
          <p:cNvSpPr>
            <a:spLocks noChangeShapeType="1"/>
          </p:cNvSpPr>
          <p:nvPr/>
        </p:nvSpPr>
        <p:spPr bwMode="auto">
          <a:xfrm>
            <a:off x="2253957" y="2860675"/>
            <a:ext cx="111745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58518" name="Line 54"/>
          <p:cNvSpPr>
            <a:spLocks noChangeShapeType="1"/>
          </p:cNvSpPr>
          <p:nvPr/>
        </p:nvSpPr>
        <p:spPr bwMode="auto">
          <a:xfrm>
            <a:off x="2253957" y="3241675"/>
            <a:ext cx="111745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958519" name="Group 55"/>
          <p:cNvGraphicFramePr>
            <a:graphicFrameLocks noGrp="1"/>
          </p:cNvGraphicFramePr>
          <p:nvPr/>
        </p:nvGraphicFramePr>
        <p:xfrm>
          <a:off x="2152370" y="3876675"/>
          <a:ext cx="9549157" cy="2076450"/>
        </p:xfrm>
        <a:graphic>
          <a:graphicData uri="http://schemas.openxmlformats.org/drawingml/2006/table">
            <a:tbl>
              <a:tblPr/>
              <a:tblGrid>
                <a:gridCol w="1219041"/>
                <a:gridCol w="2031736"/>
                <a:gridCol w="2133322"/>
                <a:gridCol w="2031736"/>
                <a:gridCol w="2133322"/>
              </a:tblGrid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en-US" sz="16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</a:t>
                      </a:r>
                      <a:r>
                        <a:rPr kumimoji="0" lang="en-US" altLang="zh-CN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</a:t>
                      </a:r>
                      <a:r>
                        <a:rPr kumimoji="0" lang="en-US" altLang="zh-CN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</a:t>
                      </a:r>
                      <a:r>
                        <a:rPr kumimoji="0" lang="en-US" altLang="zh-CN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K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159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Word 1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</a:t>
                      </a:r>
                      <a:r>
                        <a:rPr kumimoji="0" lang="en-US" altLang="zh-CN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1,1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</a:t>
                      </a:r>
                      <a:r>
                        <a:rPr kumimoji="0" lang="en-US" altLang="zh-CN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2,1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</a:t>
                      </a:r>
                      <a:r>
                        <a:rPr kumimoji="0" lang="en-US" altLang="zh-CN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K</a:t>
                      </a:r>
                      <a:r>
                        <a:rPr kumimoji="0" lang="en-US" altLang="zh-CN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,1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Word 2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</a:t>
                      </a:r>
                      <a:r>
                        <a:rPr kumimoji="0" lang="en-US" altLang="zh-CN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1,2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</a:t>
                      </a:r>
                      <a:r>
                        <a:rPr kumimoji="0" lang="en-US" altLang="zh-CN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2,2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</a:t>
                      </a:r>
                      <a:r>
                        <a:rPr kumimoji="0" lang="en-US" altLang="zh-CN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K</a:t>
                      </a:r>
                      <a:r>
                        <a:rPr kumimoji="0" lang="en-US" altLang="zh-CN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,2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Word </a:t>
                      </a:r>
                      <a:r>
                        <a:rPr kumimoji="0" lang="en-US" altLang="zh-CN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V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</a:t>
                      </a:r>
                      <a:r>
                        <a:rPr kumimoji="0" lang="en-US" altLang="zh-CN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1,</a:t>
                      </a:r>
                      <a:r>
                        <a:rPr kumimoji="0" lang="en-US" altLang="zh-CN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V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</a:t>
                      </a:r>
                      <a:r>
                        <a:rPr kumimoji="0" lang="en-US" altLang="zh-CN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2,</a:t>
                      </a:r>
                      <a:r>
                        <a:rPr kumimoji="0" lang="en-US" altLang="zh-CN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V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</a:t>
                      </a:r>
                      <a:r>
                        <a:rPr kumimoji="0" lang="en-US" altLang="zh-CN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K</a:t>
                      </a:r>
                      <a:r>
                        <a:rPr kumimoji="0" lang="en-US" altLang="zh-CN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,</a:t>
                      </a:r>
                      <a:r>
                        <a:rPr kumimoji="0" lang="en-US" altLang="zh-CN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Symbol" panose="05050102010706020507" pitchFamily="18" charset="2"/>
                        </a:rPr>
                        <a:t>V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58557" name="Line 93"/>
          <p:cNvSpPr>
            <a:spLocks noChangeShapeType="1"/>
          </p:cNvSpPr>
          <p:nvPr/>
        </p:nvSpPr>
        <p:spPr bwMode="auto">
          <a:xfrm>
            <a:off x="4387280" y="3495675"/>
            <a:ext cx="0" cy="381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58558" name="Line 94"/>
          <p:cNvSpPr>
            <a:spLocks noChangeShapeType="1"/>
          </p:cNvSpPr>
          <p:nvPr/>
        </p:nvSpPr>
        <p:spPr bwMode="auto">
          <a:xfrm>
            <a:off x="6520602" y="3495675"/>
            <a:ext cx="0" cy="381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58559" name="Line 95"/>
          <p:cNvSpPr>
            <a:spLocks noChangeShapeType="1"/>
          </p:cNvSpPr>
          <p:nvPr/>
        </p:nvSpPr>
        <p:spPr bwMode="auto">
          <a:xfrm>
            <a:off x="8552337" y="3495675"/>
            <a:ext cx="0" cy="381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58560" name="Line 96"/>
          <p:cNvSpPr>
            <a:spLocks noChangeShapeType="1"/>
          </p:cNvSpPr>
          <p:nvPr/>
        </p:nvSpPr>
        <p:spPr bwMode="auto">
          <a:xfrm>
            <a:off x="10685660" y="3495675"/>
            <a:ext cx="0" cy="381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958561" name="Group 97"/>
          <p:cNvGrpSpPr>
            <a:grpSpLocks/>
          </p:cNvGrpSpPr>
          <p:nvPr/>
        </p:nvGrpSpPr>
        <p:grpSpPr bwMode="auto">
          <a:xfrm>
            <a:off x="3472998" y="6080125"/>
            <a:ext cx="1930149" cy="1016000"/>
            <a:chOff x="1488" y="3632"/>
            <a:chExt cx="1200" cy="912"/>
          </a:xfrm>
        </p:grpSpPr>
        <p:sp>
          <p:nvSpPr>
            <p:cNvPr id="958562" name="Line 98"/>
            <p:cNvSpPr>
              <a:spLocks noChangeShapeType="1"/>
            </p:cNvSpPr>
            <p:nvPr/>
          </p:nvSpPr>
          <p:spPr bwMode="auto">
            <a:xfrm>
              <a:off x="1488" y="4304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58563" name="Line 99"/>
            <p:cNvSpPr>
              <a:spLocks noChangeShapeType="1"/>
            </p:cNvSpPr>
            <p:nvPr/>
          </p:nvSpPr>
          <p:spPr bwMode="auto">
            <a:xfrm flipV="1">
              <a:off x="1488" y="3648"/>
              <a:ext cx="0" cy="6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58564" name="Rectangle 100"/>
            <p:cNvSpPr>
              <a:spLocks noChangeArrowheads="1"/>
            </p:cNvSpPr>
            <p:nvPr/>
          </p:nvSpPr>
          <p:spPr bwMode="auto">
            <a:xfrm>
              <a:off x="1680" y="4016"/>
              <a:ext cx="48" cy="28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8565" name="Rectangle 101"/>
            <p:cNvSpPr>
              <a:spLocks noChangeArrowheads="1"/>
            </p:cNvSpPr>
            <p:nvPr/>
          </p:nvSpPr>
          <p:spPr bwMode="auto">
            <a:xfrm>
              <a:off x="1824" y="3872"/>
              <a:ext cx="48" cy="43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8566" name="Rectangle 102"/>
            <p:cNvSpPr>
              <a:spLocks noChangeArrowheads="1"/>
            </p:cNvSpPr>
            <p:nvPr/>
          </p:nvSpPr>
          <p:spPr bwMode="auto">
            <a:xfrm>
              <a:off x="1968" y="3776"/>
              <a:ext cx="48" cy="52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8567" name="Rectangle 103"/>
            <p:cNvSpPr>
              <a:spLocks noChangeArrowheads="1"/>
            </p:cNvSpPr>
            <p:nvPr/>
          </p:nvSpPr>
          <p:spPr bwMode="auto">
            <a:xfrm>
              <a:off x="2112" y="3776"/>
              <a:ext cx="48" cy="52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8568" name="Rectangle 104"/>
            <p:cNvSpPr>
              <a:spLocks noChangeArrowheads="1"/>
            </p:cNvSpPr>
            <p:nvPr/>
          </p:nvSpPr>
          <p:spPr bwMode="auto">
            <a:xfrm>
              <a:off x="2256" y="3872"/>
              <a:ext cx="48" cy="43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8569" name="Rectangle 105"/>
            <p:cNvSpPr>
              <a:spLocks noChangeArrowheads="1"/>
            </p:cNvSpPr>
            <p:nvPr/>
          </p:nvSpPr>
          <p:spPr bwMode="auto">
            <a:xfrm>
              <a:off x="2400" y="4016"/>
              <a:ext cx="48" cy="28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8570" name="Arc 106"/>
            <p:cNvSpPr>
              <a:spLocks/>
            </p:cNvSpPr>
            <p:nvPr/>
          </p:nvSpPr>
          <p:spPr bwMode="auto">
            <a:xfrm flipV="1">
              <a:off x="1488" y="3632"/>
              <a:ext cx="1149" cy="912"/>
            </a:xfrm>
            <a:custGeom>
              <a:avLst/>
              <a:gdLst>
                <a:gd name="G0" fmla="+- 19598 0 0"/>
                <a:gd name="G1" fmla="+- 0 0 0"/>
                <a:gd name="G2" fmla="+- 21600 0 0"/>
                <a:gd name="T0" fmla="*/ 39791 w 39791"/>
                <a:gd name="T1" fmla="*/ 7668 h 21600"/>
                <a:gd name="T2" fmla="*/ 0 w 39791"/>
                <a:gd name="T3" fmla="*/ 9082 h 21600"/>
                <a:gd name="T4" fmla="*/ 19598 w 3979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791" h="21600" fill="none" extrusionOk="0">
                  <a:moveTo>
                    <a:pt x="39791" y="7668"/>
                  </a:moveTo>
                  <a:cubicBezTo>
                    <a:pt x="36606" y="16054"/>
                    <a:pt x="28569" y="21600"/>
                    <a:pt x="19598" y="21600"/>
                  </a:cubicBezTo>
                  <a:cubicBezTo>
                    <a:pt x="11184" y="21600"/>
                    <a:pt x="3537" y="16715"/>
                    <a:pt x="0" y="9081"/>
                  </a:cubicBezTo>
                </a:path>
                <a:path w="39791" h="21600" stroke="0" extrusionOk="0">
                  <a:moveTo>
                    <a:pt x="39791" y="7668"/>
                  </a:moveTo>
                  <a:cubicBezTo>
                    <a:pt x="36606" y="16054"/>
                    <a:pt x="28569" y="21600"/>
                    <a:pt x="19598" y="21600"/>
                  </a:cubicBezTo>
                  <a:cubicBezTo>
                    <a:pt x="11184" y="21600"/>
                    <a:pt x="3537" y="16715"/>
                    <a:pt x="0" y="9081"/>
                  </a:cubicBezTo>
                  <a:lnTo>
                    <a:pt x="19598" y="0"/>
                  </a:lnTo>
                  <a:close/>
                </a:path>
              </a:pathLst>
            </a:custGeom>
            <a:noFill/>
            <a:ln w="28575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8571" name="Rectangle 107"/>
            <p:cNvSpPr>
              <a:spLocks noChangeArrowheads="1"/>
            </p:cNvSpPr>
            <p:nvPr/>
          </p:nvSpPr>
          <p:spPr bwMode="auto">
            <a:xfrm>
              <a:off x="1536" y="4112"/>
              <a:ext cx="48" cy="19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8572" name="Rectangle 108"/>
            <p:cNvSpPr>
              <a:spLocks noChangeArrowheads="1"/>
            </p:cNvSpPr>
            <p:nvPr/>
          </p:nvSpPr>
          <p:spPr bwMode="auto">
            <a:xfrm>
              <a:off x="2544" y="4112"/>
              <a:ext cx="48" cy="19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958573" name="Group 109"/>
          <p:cNvGrpSpPr>
            <a:grpSpLocks/>
          </p:cNvGrpSpPr>
          <p:nvPr/>
        </p:nvGrpSpPr>
        <p:grpSpPr bwMode="auto">
          <a:xfrm>
            <a:off x="5606321" y="6080125"/>
            <a:ext cx="1930149" cy="1016000"/>
            <a:chOff x="1488" y="3632"/>
            <a:chExt cx="1200" cy="912"/>
          </a:xfrm>
        </p:grpSpPr>
        <p:sp>
          <p:nvSpPr>
            <p:cNvPr id="958574" name="Line 110"/>
            <p:cNvSpPr>
              <a:spLocks noChangeShapeType="1"/>
            </p:cNvSpPr>
            <p:nvPr/>
          </p:nvSpPr>
          <p:spPr bwMode="auto">
            <a:xfrm>
              <a:off x="1488" y="4304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58575" name="Line 111"/>
            <p:cNvSpPr>
              <a:spLocks noChangeShapeType="1"/>
            </p:cNvSpPr>
            <p:nvPr/>
          </p:nvSpPr>
          <p:spPr bwMode="auto">
            <a:xfrm flipV="1">
              <a:off x="1488" y="3648"/>
              <a:ext cx="0" cy="6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58576" name="Rectangle 112"/>
            <p:cNvSpPr>
              <a:spLocks noChangeArrowheads="1"/>
            </p:cNvSpPr>
            <p:nvPr/>
          </p:nvSpPr>
          <p:spPr bwMode="auto">
            <a:xfrm>
              <a:off x="1680" y="4016"/>
              <a:ext cx="48" cy="28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8577" name="Rectangle 113"/>
            <p:cNvSpPr>
              <a:spLocks noChangeArrowheads="1"/>
            </p:cNvSpPr>
            <p:nvPr/>
          </p:nvSpPr>
          <p:spPr bwMode="auto">
            <a:xfrm>
              <a:off x="1824" y="3872"/>
              <a:ext cx="48" cy="43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8578" name="Rectangle 114"/>
            <p:cNvSpPr>
              <a:spLocks noChangeArrowheads="1"/>
            </p:cNvSpPr>
            <p:nvPr/>
          </p:nvSpPr>
          <p:spPr bwMode="auto">
            <a:xfrm>
              <a:off x="1968" y="3776"/>
              <a:ext cx="48" cy="52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8579" name="Rectangle 115"/>
            <p:cNvSpPr>
              <a:spLocks noChangeArrowheads="1"/>
            </p:cNvSpPr>
            <p:nvPr/>
          </p:nvSpPr>
          <p:spPr bwMode="auto">
            <a:xfrm>
              <a:off x="2112" y="3776"/>
              <a:ext cx="48" cy="52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8580" name="Rectangle 116"/>
            <p:cNvSpPr>
              <a:spLocks noChangeArrowheads="1"/>
            </p:cNvSpPr>
            <p:nvPr/>
          </p:nvSpPr>
          <p:spPr bwMode="auto">
            <a:xfrm>
              <a:off x="2256" y="3872"/>
              <a:ext cx="48" cy="43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8581" name="Rectangle 117"/>
            <p:cNvSpPr>
              <a:spLocks noChangeArrowheads="1"/>
            </p:cNvSpPr>
            <p:nvPr/>
          </p:nvSpPr>
          <p:spPr bwMode="auto">
            <a:xfrm>
              <a:off x="2400" y="4016"/>
              <a:ext cx="48" cy="28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8582" name="Arc 118"/>
            <p:cNvSpPr>
              <a:spLocks/>
            </p:cNvSpPr>
            <p:nvPr/>
          </p:nvSpPr>
          <p:spPr bwMode="auto">
            <a:xfrm flipV="1">
              <a:off x="1488" y="3632"/>
              <a:ext cx="1149" cy="912"/>
            </a:xfrm>
            <a:custGeom>
              <a:avLst/>
              <a:gdLst>
                <a:gd name="G0" fmla="+- 19598 0 0"/>
                <a:gd name="G1" fmla="+- 0 0 0"/>
                <a:gd name="G2" fmla="+- 21600 0 0"/>
                <a:gd name="T0" fmla="*/ 39791 w 39791"/>
                <a:gd name="T1" fmla="*/ 7668 h 21600"/>
                <a:gd name="T2" fmla="*/ 0 w 39791"/>
                <a:gd name="T3" fmla="*/ 9082 h 21600"/>
                <a:gd name="T4" fmla="*/ 19598 w 3979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791" h="21600" fill="none" extrusionOk="0">
                  <a:moveTo>
                    <a:pt x="39791" y="7668"/>
                  </a:moveTo>
                  <a:cubicBezTo>
                    <a:pt x="36606" y="16054"/>
                    <a:pt x="28569" y="21600"/>
                    <a:pt x="19598" y="21600"/>
                  </a:cubicBezTo>
                  <a:cubicBezTo>
                    <a:pt x="11184" y="21600"/>
                    <a:pt x="3537" y="16715"/>
                    <a:pt x="0" y="9081"/>
                  </a:cubicBezTo>
                </a:path>
                <a:path w="39791" h="21600" stroke="0" extrusionOk="0">
                  <a:moveTo>
                    <a:pt x="39791" y="7668"/>
                  </a:moveTo>
                  <a:cubicBezTo>
                    <a:pt x="36606" y="16054"/>
                    <a:pt x="28569" y="21600"/>
                    <a:pt x="19598" y="21600"/>
                  </a:cubicBezTo>
                  <a:cubicBezTo>
                    <a:pt x="11184" y="21600"/>
                    <a:pt x="3537" y="16715"/>
                    <a:pt x="0" y="9081"/>
                  </a:cubicBezTo>
                  <a:lnTo>
                    <a:pt x="19598" y="0"/>
                  </a:lnTo>
                  <a:close/>
                </a:path>
              </a:pathLst>
            </a:custGeom>
            <a:noFill/>
            <a:ln w="28575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8583" name="Rectangle 119"/>
            <p:cNvSpPr>
              <a:spLocks noChangeArrowheads="1"/>
            </p:cNvSpPr>
            <p:nvPr/>
          </p:nvSpPr>
          <p:spPr bwMode="auto">
            <a:xfrm>
              <a:off x="1536" y="4112"/>
              <a:ext cx="48" cy="19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8584" name="Rectangle 120"/>
            <p:cNvSpPr>
              <a:spLocks noChangeArrowheads="1"/>
            </p:cNvSpPr>
            <p:nvPr/>
          </p:nvSpPr>
          <p:spPr bwMode="auto">
            <a:xfrm>
              <a:off x="2544" y="4112"/>
              <a:ext cx="48" cy="19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958585" name="Group 121"/>
          <p:cNvGrpSpPr>
            <a:grpSpLocks/>
          </p:cNvGrpSpPr>
          <p:nvPr/>
        </p:nvGrpSpPr>
        <p:grpSpPr bwMode="auto">
          <a:xfrm>
            <a:off x="9771378" y="6080125"/>
            <a:ext cx="1930149" cy="1016000"/>
            <a:chOff x="1488" y="3632"/>
            <a:chExt cx="1200" cy="912"/>
          </a:xfrm>
        </p:grpSpPr>
        <p:sp>
          <p:nvSpPr>
            <p:cNvPr id="958586" name="Line 122"/>
            <p:cNvSpPr>
              <a:spLocks noChangeShapeType="1"/>
            </p:cNvSpPr>
            <p:nvPr/>
          </p:nvSpPr>
          <p:spPr bwMode="auto">
            <a:xfrm>
              <a:off x="1488" y="4304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58587" name="Line 123"/>
            <p:cNvSpPr>
              <a:spLocks noChangeShapeType="1"/>
            </p:cNvSpPr>
            <p:nvPr/>
          </p:nvSpPr>
          <p:spPr bwMode="auto">
            <a:xfrm flipV="1">
              <a:off x="1488" y="3648"/>
              <a:ext cx="0" cy="6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58588" name="Rectangle 124"/>
            <p:cNvSpPr>
              <a:spLocks noChangeArrowheads="1"/>
            </p:cNvSpPr>
            <p:nvPr/>
          </p:nvSpPr>
          <p:spPr bwMode="auto">
            <a:xfrm>
              <a:off x="1680" y="4016"/>
              <a:ext cx="48" cy="28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8589" name="Rectangle 125"/>
            <p:cNvSpPr>
              <a:spLocks noChangeArrowheads="1"/>
            </p:cNvSpPr>
            <p:nvPr/>
          </p:nvSpPr>
          <p:spPr bwMode="auto">
            <a:xfrm>
              <a:off x="1824" y="3872"/>
              <a:ext cx="48" cy="43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8590" name="Rectangle 126"/>
            <p:cNvSpPr>
              <a:spLocks noChangeArrowheads="1"/>
            </p:cNvSpPr>
            <p:nvPr/>
          </p:nvSpPr>
          <p:spPr bwMode="auto">
            <a:xfrm>
              <a:off x="1968" y="3776"/>
              <a:ext cx="48" cy="52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8591" name="Rectangle 127"/>
            <p:cNvSpPr>
              <a:spLocks noChangeArrowheads="1"/>
            </p:cNvSpPr>
            <p:nvPr/>
          </p:nvSpPr>
          <p:spPr bwMode="auto">
            <a:xfrm>
              <a:off x="2112" y="3776"/>
              <a:ext cx="48" cy="52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8592" name="Rectangle 128"/>
            <p:cNvSpPr>
              <a:spLocks noChangeArrowheads="1"/>
            </p:cNvSpPr>
            <p:nvPr/>
          </p:nvSpPr>
          <p:spPr bwMode="auto">
            <a:xfrm>
              <a:off x="2256" y="3872"/>
              <a:ext cx="48" cy="43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8593" name="Rectangle 129"/>
            <p:cNvSpPr>
              <a:spLocks noChangeArrowheads="1"/>
            </p:cNvSpPr>
            <p:nvPr/>
          </p:nvSpPr>
          <p:spPr bwMode="auto">
            <a:xfrm>
              <a:off x="2400" y="4016"/>
              <a:ext cx="48" cy="28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8594" name="Arc 130"/>
            <p:cNvSpPr>
              <a:spLocks/>
            </p:cNvSpPr>
            <p:nvPr/>
          </p:nvSpPr>
          <p:spPr bwMode="auto">
            <a:xfrm flipV="1">
              <a:off x="1488" y="3632"/>
              <a:ext cx="1149" cy="912"/>
            </a:xfrm>
            <a:custGeom>
              <a:avLst/>
              <a:gdLst>
                <a:gd name="G0" fmla="+- 19598 0 0"/>
                <a:gd name="G1" fmla="+- 0 0 0"/>
                <a:gd name="G2" fmla="+- 21600 0 0"/>
                <a:gd name="T0" fmla="*/ 39791 w 39791"/>
                <a:gd name="T1" fmla="*/ 7668 h 21600"/>
                <a:gd name="T2" fmla="*/ 0 w 39791"/>
                <a:gd name="T3" fmla="*/ 9082 h 21600"/>
                <a:gd name="T4" fmla="*/ 19598 w 3979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791" h="21600" fill="none" extrusionOk="0">
                  <a:moveTo>
                    <a:pt x="39791" y="7668"/>
                  </a:moveTo>
                  <a:cubicBezTo>
                    <a:pt x="36606" y="16054"/>
                    <a:pt x="28569" y="21600"/>
                    <a:pt x="19598" y="21600"/>
                  </a:cubicBezTo>
                  <a:cubicBezTo>
                    <a:pt x="11184" y="21600"/>
                    <a:pt x="3537" y="16715"/>
                    <a:pt x="0" y="9081"/>
                  </a:cubicBezTo>
                </a:path>
                <a:path w="39791" h="21600" stroke="0" extrusionOk="0">
                  <a:moveTo>
                    <a:pt x="39791" y="7668"/>
                  </a:moveTo>
                  <a:cubicBezTo>
                    <a:pt x="36606" y="16054"/>
                    <a:pt x="28569" y="21600"/>
                    <a:pt x="19598" y="21600"/>
                  </a:cubicBezTo>
                  <a:cubicBezTo>
                    <a:pt x="11184" y="21600"/>
                    <a:pt x="3537" y="16715"/>
                    <a:pt x="0" y="9081"/>
                  </a:cubicBezTo>
                  <a:lnTo>
                    <a:pt x="19598" y="0"/>
                  </a:lnTo>
                  <a:close/>
                </a:path>
              </a:pathLst>
            </a:custGeom>
            <a:noFill/>
            <a:ln w="28575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8595" name="Rectangle 131"/>
            <p:cNvSpPr>
              <a:spLocks noChangeArrowheads="1"/>
            </p:cNvSpPr>
            <p:nvPr/>
          </p:nvSpPr>
          <p:spPr bwMode="auto">
            <a:xfrm>
              <a:off x="1536" y="4112"/>
              <a:ext cx="48" cy="19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8596" name="Rectangle 132"/>
            <p:cNvSpPr>
              <a:spLocks noChangeArrowheads="1"/>
            </p:cNvSpPr>
            <p:nvPr/>
          </p:nvSpPr>
          <p:spPr bwMode="auto">
            <a:xfrm>
              <a:off x="2544" y="4112"/>
              <a:ext cx="48" cy="19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958597" name="Rectangle 133"/>
          <p:cNvSpPr>
            <a:spLocks noChangeArrowheads="1"/>
          </p:cNvSpPr>
          <p:nvPr/>
        </p:nvSpPr>
        <p:spPr bwMode="auto">
          <a:xfrm>
            <a:off x="8281439" y="6348413"/>
            <a:ext cx="4154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0">
                <a:ea typeface="宋体" panose="02010600030101010101" pitchFamily="2" charset="-122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70819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用户兴趣演化模型（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4/6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4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594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3" y="1447800"/>
            <a:ext cx="12126921" cy="497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302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用户兴趣演化模型（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5/6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4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605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87" y="1449388"/>
            <a:ext cx="11923748" cy="502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用户兴趣演化模型（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6/6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4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615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87" y="1371600"/>
            <a:ext cx="5790446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15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619" y="1371600"/>
            <a:ext cx="6095207" cy="369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表格 5">
            <a:extLst>
              <a:ext uri="{FF2B5EF4-FFF2-40B4-BE49-F238E27FC236}">
                <a16:creationId xmlns="" xmlns:a16="http://schemas.microsoft.com/office/drawing/2014/main" id="{45FB8A62-605C-4E5F-8638-62987C16814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4283" y="5245100"/>
          <a:ext cx="10848113" cy="1463040"/>
        </p:xfrm>
        <a:graphic>
          <a:graphicData uri="http://schemas.openxmlformats.org/drawingml/2006/table">
            <a:tbl>
              <a:tblPr/>
              <a:tblGrid>
                <a:gridCol w="140277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277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0925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2083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>
                        <a:defRPr sz="2400"/>
                      </a:lvl1pPr>
                      <a:lvl2pPr>
                        <a:defRPr sz="22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>
                        <a:buNone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Times New Roman" charset="0"/>
                          <a:ea typeface="宋体" charset="-122"/>
                        </a:rPr>
                        <a:t>主题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Times New Roman" charset="0"/>
                          <a:ea typeface="宋体" charset="-122"/>
                        </a:rPr>
                        <a:t>87</a:t>
                      </a:r>
                    </a:p>
                  </a:txBody>
                  <a:tcPr>
                    <a:lnL w="28575" cap="sq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 cap="sq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400"/>
                      </a:lvl1pPr>
                      <a:lvl2pPr>
                        <a:defRPr sz="22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>
                        <a:buNone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Times New Roman" charset="0"/>
                          <a:ea typeface="宋体" charset="-122"/>
                        </a:rPr>
                        <a:t>支持向量机及核方法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 cap="sq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400"/>
                      </a:lvl1pPr>
                      <a:lvl2pPr>
                        <a:defRPr sz="22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>
                        <a:buNone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Times New Roman" charset="0"/>
                          <a:ea typeface="宋体" charset="-122"/>
                        </a:rPr>
                        <a:t>主题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Times New Roman" charset="0"/>
                          <a:ea typeface="宋体" charset="-122"/>
                        </a:rPr>
                        <a:t>47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 cap="sq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400"/>
                      </a:lvl1pPr>
                      <a:lvl2pPr>
                        <a:defRPr sz="22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>
                        <a:buNone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Times New Roman" charset="0"/>
                          <a:ea typeface="宋体" charset="-122"/>
                        </a:rPr>
                        <a:t>语音识别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28575" cap="sq">
                      <a:solidFill>
                        <a:srgbClr val="000000"/>
                      </a:solidFill>
                    </a:lnR>
                    <a:lnT w="28575" cap="sq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5125">
                <a:tc>
                  <a:txBody>
                    <a:bodyPr/>
                    <a:lstStyle>
                      <a:lvl1pPr>
                        <a:defRPr sz="2400"/>
                      </a:lvl1pPr>
                      <a:lvl2pPr>
                        <a:defRPr sz="22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>
                        <a:buNone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Times New Roman" charset="0"/>
                          <a:ea typeface="宋体" charset="-122"/>
                        </a:rPr>
                        <a:t>主题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Times New Roman" charset="0"/>
                          <a:ea typeface="宋体" charset="-122"/>
                        </a:rPr>
                        <a:t>37</a:t>
                      </a:r>
                    </a:p>
                  </a:txBody>
                  <a:tcPr>
                    <a:lnL w="28575" cap="sq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/>
                      </a:lvl1pPr>
                      <a:lvl2pPr>
                        <a:defRPr sz="22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>
                        <a:buNone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Times New Roman" charset="0"/>
                          <a:ea typeface="宋体" charset="-122"/>
                        </a:rPr>
                        <a:t>神经网络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/>
                      </a:lvl1pPr>
                      <a:lvl2pPr>
                        <a:defRPr sz="22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>
                        <a:buNone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Times New Roman" charset="0"/>
                          <a:ea typeface="宋体" charset="-122"/>
                        </a:rPr>
                        <a:t>主题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Times New Roman" charset="0"/>
                          <a:ea typeface="宋体" charset="-122"/>
                        </a:rPr>
                        <a:t>78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400"/>
                      </a:lvl1pPr>
                      <a:lvl2pPr>
                        <a:defRPr sz="22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>
                        <a:buNone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Times New Roman" charset="0"/>
                          <a:ea typeface="宋体" charset="-122"/>
                        </a:rPr>
                        <a:t>贝叶斯学习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28575" cap="sq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5125">
                <a:tc>
                  <a:txBody>
                    <a:bodyPr/>
                    <a:lstStyle>
                      <a:lvl1pPr>
                        <a:defRPr sz="2400"/>
                      </a:lvl1pPr>
                      <a:lvl2pPr>
                        <a:defRPr sz="22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>
                        <a:buNone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Times New Roman" charset="0"/>
                          <a:ea typeface="宋体" charset="-122"/>
                        </a:rPr>
                        <a:t>主题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Times New Roman" charset="0"/>
                          <a:ea typeface="宋体" charset="-122"/>
                        </a:rPr>
                        <a:t>11</a:t>
                      </a:r>
                    </a:p>
                  </a:txBody>
                  <a:tcPr>
                    <a:lnL w="28575" cap="sq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400"/>
                      </a:lvl1pPr>
                      <a:lvl2pPr>
                        <a:defRPr sz="22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>
                        <a:buNone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Times New Roman" charset="0"/>
                          <a:ea typeface="宋体" charset="-122"/>
                        </a:rPr>
                        <a:t>增强学习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400"/>
                      </a:lvl1pPr>
                      <a:lvl2pPr>
                        <a:defRPr sz="22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>
                        <a:buNone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Times New Roman" charset="0"/>
                          <a:ea typeface="宋体" charset="-122"/>
                        </a:rPr>
                        <a:t>主题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Times New Roman" charset="0"/>
                          <a:ea typeface="宋体" charset="-122"/>
                        </a:rPr>
                        <a:t>51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/>
                      </a:lvl1pPr>
                      <a:lvl2pPr>
                        <a:defRPr sz="22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>
                        <a:buNone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Times New Roman" charset="0"/>
                          <a:ea typeface="宋体" charset="-122"/>
                        </a:rPr>
                        <a:t>人眼识别及因子分析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28575" cap="sq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5125">
                <a:tc>
                  <a:txBody>
                    <a:bodyPr/>
                    <a:lstStyle>
                      <a:lvl1pPr>
                        <a:defRPr sz="2400"/>
                      </a:lvl1pPr>
                      <a:lvl2pPr>
                        <a:defRPr sz="22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>
                        <a:buNone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Times New Roman" charset="0"/>
                          <a:ea typeface="宋体" charset="-122"/>
                        </a:rPr>
                        <a:t>主题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Times New Roman" charset="0"/>
                          <a:ea typeface="宋体" charset="-122"/>
                        </a:rPr>
                        <a:t>88</a:t>
                      </a:r>
                    </a:p>
                  </a:txBody>
                  <a:tcPr>
                    <a:lnL w="28575" cap="sq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 cap="sq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400"/>
                      </a:lvl1pPr>
                      <a:lvl2pPr>
                        <a:defRPr sz="22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>
                        <a:buNone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Times New Roman" charset="0"/>
                          <a:ea typeface="宋体" charset="-122"/>
                        </a:rPr>
                        <a:t>期望最大化算法及混合模型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 cap="sq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>
                      <a:lvl1pPr>
                        <a:defRPr sz="2400"/>
                      </a:lvl1pPr>
                      <a:lvl2pPr>
                        <a:defRPr sz="22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>
                        <a:buNone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Times New Roman" charset="0"/>
                          <a:ea typeface="宋体" charset="-122"/>
                        </a:rPr>
                        <a:t>主题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Times New Roman" charset="0"/>
                          <a:ea typeface="宋体" charset="-122"/>
                        </a:rPr>
                        <a:t>58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 cap="sq">
                      <a:solidFill>
                        <a:srgbClr val="000000"/>
                      </a:solidFill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/>
                      </a:lvl1pPr>
                      <a:lvl2pPr>
                        <a:defRPr sz="2200"/>
                      </a:lvl2pPr>
                      <a:lvl3pPr>
                        <a:defRPr sz="2000"/>
                      </a:lvl3pPr>
                      <a:lvl4pPr>
                        <a:defRPr sz="1800"/>
                      </a:lvl4pPr>
                      <a:lvl5pPr>
                        <a:defRPr sz="1800"/>
                      </a:lvl5pPr>
                    </a:lstStyle>
                    <a:p>
                      <a:pPr>
                        <a:buNone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Times New Roman" charset="0"/>
                          <a:ea typeface="宋体" charset="-122"/>
                        </a:rPr>
                        <a:t>数据模型及学习算法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28575" cap="sq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 cap="sq">
                      <a:solidFill>
                        <a:srgbClr val="000000"/>
                      </a:solidFill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781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dirty="0"/>
              <a:t>七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章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：主题模型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什么是主题</a:t>
            </a:r>
          </a:p>
          <a:p>
            <a:pPr>
              <a:lnSpc>
                <a:spcPct val="150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主题模型家簇成员</a:t>
            </a:r>
          </a:p>
          <a:p>
            <a:pPr>
              <a:lnSpc>
                <a:spcPct val="150000"/>
              </a:lnSpc>
            </a:pPr>
            <a:r>
              <a:rPr lang="en-US" altLang="zh-CN" sz="3200" dirty="0">
                <a:latin typeface="Times New Roman" pitchFamily="18" charset="0"/>
                <a:ea typeface="宋体" panose="02010600030101010101" pitchFamily="2" charset="-122"/>
              </a:rPr>
              <a:t>LDA</a:t>
            </a: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模型</a:t>
            </a:r>
          </a:p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Times New Roman" pitchFamily="18" charset="0"/>
                <a:ea typeface="宋体" panose="02010600030101010101" pitchFamily="2" charset="-122"/>
              </a:rPr>
              <a:t>用户兴趣演化模型（</a:t>
            </a:r>
            <a:r>
              <a:rPr lang="en-US" altLang="zh-CN" sz="3200" dirty="0" err="1" smtClean="0">
                <a:latin typeface="Times New Roman" pitchFamily="18" charset="0"/>
                <a:ea typeface="宋体" panose="02010600030101010101" pitchFamily="2" charset="-122"/>
              </a:rPr>
              <a:t>AToT</a:t>
            </a:r>
            <a:r>
              <a:rPr lang="zh-CN" altLang="en-US" sz="3200" dirty="0" smtClean="0">
                <a:latin typeface="Times New Roman" pitchFamily="18" charset="0"/>
                <a:ea typeface="宋体" panose="02010600030101010101" pitchFamily="2" charset="-122"/>
              </a:rPr>
              <a:t>）</a:t>
            </a:r>
            <a:endParaRPr lang="en-US" altLang="zh-CN" sz="3200" dirty="0" smtClean="0">
              <a:latin typeface="Times New Roman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兴趣揭示模型（</a:t>
            </a:r>
            <a:r>
              <a:rPr lang="en-US" altLang="zh-CN" sz="3200" dirty="0" err="1">
                <a:latin typeface="Times New Roman" pitchFamily="18" charset="0"/>
                <a:ea typeface="宋体" panose="02010600030101010101" pitchFamily="2" charset="-122"/>
              </a:rPr>
              <a:t>AT</a:t>
            </a:r>
            <a:r>
              <a:rPr lang="en-US" altLang="zh-CN" sz="3200" baseline="30000" dirty="0" err="1">
                <a:latin typeface="Times New Roman" pitchFamily="18" charset="0"/>
                <a:ea typeface="宋体" panose="02010600030101010101" pitchFamily="2" charset="-122"/>
              </a:rPr>
              <a:t>credit</a:t>
            </a:r>
            <a:r>
              <a:rPr lang="zh-CN" altLang="en-US" sz="3200" dirty="0" smtClean="0">
                <a:latin typeface="Times New Roman" pitchFamily="18" charset="0"/>
                <a:ea typeface="宋体" panose="02010600030101010101" pitchFamily="2" charset="-122"/>
              </a:rPr>
              <a:t>）</a:t>
            </a:r>
            <a:endParaRPr lang="zh-CN" altLang="en-US" sz="3200" dirty="0">
              <a:latin typeface="Times New Roman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本章小节</a:t>
            </a:r>
          </a:p>
        </p:txBody>
      </p:sp>
    </p:spTree>
    <p:extLst>
      <p:ext uri="{BB962C8B-B14F-4D97-AF65-F5344CB8AC3E}">
        <p14:creationId xmlns:p14="http://schemas.microsoft.com/office/powerpoint/2010/main" val="335825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862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040" y="171451"/>
            <a:ext cx="10971373" cy="487363"/>
          </a:xfrm>
        </p:spPr>
        <p:txBody>
          <a:bodyPr/>
          <a:lstStyle/>
          <a:p>
            <a:r>
              <a:rPr lang="en-US" altLang="zh-CN" sz="3600" dirty="0"/>
              <a:t>Authorship Credit Allocation Schemes(1/3)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zh-CN" altLang="en-US" dirty="0">
                <a:latin typeface="Times New Roman" pitchFamily="18" charset="0"/>
                <a:ea typeface="宋体" pitchFamily="2" charset="-122"/>
              </a:rPr>
              <a:t>文献中已经提出了许多贡献分配方案，但直到现在，对于哪种方案最好还没有达成共识。</a:t>
            </a:r>
            <a:endParaRPr lang="en-US" altLang="zh-CN" dirty="0">
              <a:latin typeface="Times New Roman" pitchFamily="18" charset="0"/>
              <a:ea typeface="宋体" pitchFamily="2" charset="-122"/>
            </a:endParaRPr>
          </a:p>
          <a:p>
            <a:pPr lvl="1" algn="just"/>
            <a:r>
              <a:rPr lang="zh-CN" altLang="en-US" dirty="0">
                <a:latin typeface="Times New Roman" pitchFamily="18" charset="0"/>
                <a:ea typeface="宋体" pitchFamily="2" charset="-122"/>
              </a:rPr>
              <a:t>全计数 </a:t>
            </a:r>
            <a:r>
              <a:rPr lang="en-US" altLang="zh-CN" sz="1800" dirty="0">
                <a:latin typeface="Times New Roman" pitchFamily="18" charset="0"/>
                <a:ea typeface="宋体" pitchFamily="2" charset="-122"/>
              </a:rPr>
              <a:t>(Lindsey, 1980; de </a:t>
            </a:r>
            <a:r>
              <a:rPr lang="en-US" altLang="zh-CN" sz="1800" dirty="0" err="1">
                <a:latin typeface="Times New Roman" pitchFamily="18" charset="0"/>
                <a:ea typeface="宋体" pitchFamily="2" charset="-122"/>
              </a:rPr>
              <a:t>Solla</a:t>
            </a:r>
            <a:r>
              <a:rPr lang="en-US" altLang="zh-CN" sz="1800" dirty="0">
                <a:latin typeface="Times New Roman" pitchFamily="18" charset="0"/>
                <a:ea typeface="宋体" pitchFamily="2" charset="-122"/>
              </a:rPr>
              <a:t> Price, 1981)</a:t>
            </a:r>
          </a:p>
          <a:p>
            <a:pPr lvl="1" algn="just"/>
            <a:r>
              <a:rPr lang="zh-CN" altLang="en-US" dirty="0">
                <a:latin typeface="Times New Roman" pitchFamily="18" charset="0"/>
                <a:ea typeface="宋体" pitchFamily="2" charset="-122"/>
              </a:rPr>
              <a:t>分数计数</a:t>
            </a:r>
            <a:r>
              <a:rPr lang="en-US" altLang="zh-CN" dirty="0">
                <a:latin typeface="Times New Roman" pitchFamily="18" charset="0"/>
                <a:ea typeface="宋体" pitchFamily="2" charset="-122"/>
              </a:rPr>
              <a:t> </a:t>
            </a:r>
            <a:r>
              <a:rPr lang="en-US" altLang="zh-CN" sz="1800" dirty="0">
                <a:latin typeface="Times New Roman" pitchFamily="18" charset="0"/>
                <a:ea typeface="宋体" pitchFamily="2" charset="-122"/>
              </a:rPr>
              <a:t>(Lindsey, 1980; de </a:t>
            </a:r>
            <a:r>
              <a:rPr lang="en-US" altLang="zh-CN" sz="1800" dirty="0" err="1">
                <a:latin typeface="Times New Roman" pitchFamily="18" charset="0"/>
                <a:ea typeface="宋体" pitchFamily="2" charset="-122"/>
              </a:rPr>
              <a:t>Solla</a:t>
            </a:r>
            <a:r>
              <a:rPr lang="en-US" altLang="zh-CN" sz="1800" dirty="0">
                <a:latin typeface="Times New Roman" pitchFamily="18" charset="0"/>
                <a:ea typeface="宋体" pitchFamily="2" charset="-122"/>
              </a:rPr>
              <a:t> Price, 1981; </a:t>
            </a:r>
            <a:r>
              <a:rPr lang="en-US" altLang="zh-CN" sz="1800" dirty="0" err="1">
                <a:latin typeface="Times New Roman" pitchFamily="18" charset="0"/>
                <a:ea typeface="宋体" pitchFamily="2" charset="-122"/>
              </a:rPr>
              <a:t>Sivertsen</a:t>
            </a:r>
            <a:r>
              <a:rPr lang="en-US" altLang="zh-CN" sz="1800" dirty="0">
                <a:latin typeface="Times New Roman" pitchFamily="18" charset="0"/>
                <a:ea typeface="宋体" pitchFamily="2" charset="-122"/>
              </a:rPr>
              <a:t> et al., 2019)</a:t>
            </a:r>
          </a:p>
          <a:p>
            <a:pPr lvl="1" algn="just"/>
            <a:r>
              <a:rPr lang="zh-CN" altLang="en-US" dirty="0">
                <a:latin typeface="Times New Roman" pitchFamily="18" charset="0"/>
                <a:ea typeface="宋体" pitchFamily="2" charset="-122"/>
              </a:rPr>
              <a:t>单一作者计数</a:t>
            </a:r>
            <a:r>
              <a:rPr lang="en-US" altLang="zh-CN" dirty="0">
                <a:latin typeface="Times New Roman" pitchFamily="18" charset="0"/>
                <a:ea typeface="宋体" pitchFamily="2" charset="-122"/>
              </a:rPr>
              <a:t> </a:t>
            </a:r>
            <a:r>
              <a:rPr lang="en-US" altLang="zh-CN" sz="1800" dirty="0">
                <a:latin typeface="Times New Roman" pitchFamily="18" charset="0"/>
                <a:ea typeface="宋体" pitchFamily="2" charset="-122"/>
              </a:rPr>
              <a:t>(Cole and Cole, 1974)</a:t>
            </a:r>
          </a:p>
          <a:p>
            <a:pPr lvl="1" algn="just"/>
            <a:r>
              <a:rPr lang="zh-CN" altLang="en-US" dirty="0">
                <a:latin typeface="Times New Roman" pitchFamily="18" charset="0"/>
                <a:ea typeface="宋体" pitchFamily="2" charset="-122"/>
              </a:rPr>
              <a:t>算术计数</a:t>
            </a:r>
            <a:r>
              <a:rPr lang="en-US" altLang="zh-CN" dirty="0">
                <a:latin typeface="Times New Roman" pitchFamily="18" charset="0"/>
                <a:ea typeface="宋体" pitchFamily="2" charset="-122"/>
              </a:rPr>
              <a:t> </a:t>
            </a:r>
            <a:r>
              <a:rPr lang="en-US" altLang="zh-CN" sz="1800" dirty="0">
                <a:latin typeface="Times New Roman" pitchFamily="18" charset="0"/>
                <a:ea typeface="宋体" pitchFamily="2" charset="-122"/>
              </a:rPr>
              <a:t>(</a:t>
            </a:r>
            <a:r>
              <a:rPr lang="en-US" altLang="zh-CN" sz="1800" dirty="0" err="1">
                <a:latin typeface="Times New Roman" pitchFamily="18" charset="0"/>
                <a:ea typeface="宋体" pitchFamily="2" charset="-122"/>
              </a:rPr>
              <a:t>Trenchard</a:t>
            </a:r>
            <a:r>
              <a:rPr lang="en-US" altLang="zh-CN" sz="1800" dirty="0">
                <a:latin typeface="Times New Roman" pitchFamily="18" charset="0"/>
                <a:ea typeface="宋体" pitchFamily="2" charset="-122"/>
              </a:rPr>
              <a:t>, 1992; van </a:t>
            </a:r>
            <a:r>
              <a:rPr lang="en-US" altLang="zh-CN" sz="1800" dirty="0" err="1">
                <a:latin typeface="Times New Roman" pitchFamily="18" charset="0"/>
                <a:ea typeface="宋体" pitchFamily="2" charset="-122"/>
              </a:rPr>
              <a:t>Hooydonk</a:t>
            </a:r>
            <a:r>
              <a:rPr lang="en-US" altLang="zh-CN" sz="1800" dirty="0">
                <a:latin typeface="Times New Roman" pitchFamily="18" charset="0"/>
                <a:ea typeface="宋体" pitchFamily="2" charset="-122"/>
              </a:rPr>
              <a:t>, 1997; Abbas, 2010)</a:t>
            </a:r>
          </a:p>
          <a:p>
            <a:pPr lvl="1" algn="just"/>
            <a:r>
              <a:rPr lang="zh-CN" altLang="en-US" dirty="0">
                <a:latin typeface="Times New Roman" pitchFamily="18" charset="0"/>
                <a:ea typeface="宋体" pitchFamily="2" charset="-122"/>
              </a:rPr>
              <a:t>几何计数</a:t>
            </a:r>
            <a:r>
              <a:rPr lang="en-US" altLang="zh-CN" dirty="0">
                <a:latin typeface="Times New Roman" pitchFamily="18" charset="0"/>
                <a:ea typeface="宋体" pitchFamily="2" charset="-122"/>
              </a:rPr>
              <a:t> </a:t>
            </a:r>
            <a:r>
              <a:rPr lang="en-US" altLang="zh-CN" sz="1800" dirty="0">
                <a:latin typeface="Times New Roman" pitchFamily="18" charset="0"/>
                <a:ea typeface="宋体" pitchFamily="2" charset="-122"/>
              </a:rPr>
              <a:t>(</a:t>
            </a:r>
            <a:r>
              <a:rPr lang="en-US" altLang="zh-CN" sz="1800" dirty="0" err="1">
                <a:latin typeface="Times New Roman" pitchFamily="18" charset="0"/>
                <a:ea typeface="宋体" pitchFamily="2" charset="-122"/>
              </a:rPr>
              <a:t>Egghe</a:t>
            </a:r>
            <a:r>
              <a:rPr lang="en-US" altLang="zh-CN" sz="1800" dirty="0">
                <a:latin typeface="Times New Roman" pitchFamily="18" charset="0"/>
                <a:ea typeface="宋体" pitchFamily="2" charset="-122"/>
              </a:rPr>
              <a:t> et al., 2000; Abbas, 2011)</a:t>
            </a:r>
          </a:p>
          <a:p>
            <a:pPr lvl="1" algn="just"/>
            <a:r>
              <a:rPr lang="zh-CN" altLang="en-US" dirty="0">
                <a:latin typeface="Times New Roman" pitchFamily="18" charset="0"/>
                <a:ea typeface="宋体" pitchFamily="2" charset="-122"/>
              </a:rPr>
              <a:t>调和计数</a:t>
            </a:r>
            <a:r>
              <a:rPr lang="en-US" altLang="zh-CN" dirty="0">
                <a:latin typeface="Times New Roman" pitchFamily="18" charset="0"/>
                <a:ea typeface="宋体" pitchFamily="2" charset="-122"/>
              </a:rPr>
              <a:t> </a:t>
            </a:r>
            <a:r>
              <a:rPr lang="en-US" altLang="zh-CN" sz="1800" dirty="0">
                <a:latin typeface="Times New Roman" pitchFamily="18" charset="0"/>
                <a:ea typeface="宋体" pitchFamily="2" charset="-122"/>
              </a:rPr>
              <a:t>(Hagen, 2008; Liu and Fang, 2012; </a:t>
            </a:r>
            <a:r>
              <a:rPr lang="en-US" altLang="zh-CN" sz="1800" dirty="0" err="1">
                <a:latin typeface="Times New Roman" pitchFamily="18" charset="0"/>
                <a:ea typeface="宋体" pitchFamily="2" charset="-122"/>
              </a:rPr>
              <a:t>Tscharntke</a:t>
            </a:r>
            <a:r>
              <a:rPr lang="en-US" altLang="zh-CN" sz="1800" dirty="0">
                <a:latin typeface="Times New Roman" pitchFamily="18" charset="0"/>
                <a:ea typeface="宋体" pitchFamily="2" charset="-122"/>
              </a:rPr>
              <a:t> et al., 2007)</a:t>
            </a:r>
          </a:p>
          <a:p>
            <a:pPr lvl="1" algn="just"/>
            <a:r>
              <a:rPr lang="zh-CN" altLang="en-US" dirty="0">
                <a:latin typeface="Times New Roman" pitchFamily="18" charset="0"/>
                <a:ea typeface="宋体" pitchFamily="2" charset="-122"/>
              </a:rPr>
              <a:t>公理计数</a:t>
            </a:r>
            <a:r>
              <a:rPr lang="en-US" altLang="zh-CN" dirty="0">
                <a:latin typeface="Times New Roman" pitchFamily="18" charset="0"/>
                <a:ea typeface="宋体" pitchFamily="2" charset="-122"/>
              </a:rPr>
              <a:t> </a:t>
            </a:r>
            <a:r>
              <a:rPr lang="en-US" altLang="zh-CN" sz="1800" dirty="0">
                <a:latin typeface="Times New Roman" pitchFamily="18" charset="0"/>
                <a:ea typeface="宋体" pitchFamily="2" charset="-122"/>
              </a:rPr>
              <a:t>(Stallings et al., 2013; Wang and Yang, 2010)</a:t>
            </a:r>
          </a:p>
          <a:p>
            <a:pPr lvl="1" algn="just"/>
            <a:r>
              <a:rPr lang="zh-CN" altLang="en-US" dirty="0">
                <a:latin typeface="Times New Roman" pitchFamily="18" charset="0"/>
                <a:ea typeface="宋体" pitchFamily="2" charset="-122"/>
              </a:rPr>
              <a:t>黄金分割计数</a:t>
            </a:r>
            <a:r>
              <a:rPr lang="en-US" altLang="zh-CN" dirty="0">
                <a:latin typeface="Times New Roman" pitchFamily="18" charset="0"/>
                <a:ea typeface="宋体" pitchFamily="2" charset="-122"/>
              </a:rPr>
              <a:t> </a:t>
            </a:r>
            <a:r>
              <a:rPr lang="en-US" altLang="zh-CN" sz="1800" dirty="0">
                <a:latin typeface="Times New Roman" pitchFamily="18" charset="0"/>
                <a:ea typeface="宋体" pitchFamily="2" charset="-122"/>
              </a:rPr>
              <a:t>(</a:t>
            </a:r>
            <a:r>
              <a:rPr lang="en-US" altLang="zh-CN" sz="1800" dirty="0" err="1">
                <a:latin typeface="Times New Roman" pitchFamily="18" charset="0"/>
                <a:ea typeface="宋体" pitchFamily="2" charset="-122"/>
              </a:rPr>
              <a:t>Assimakis</a:t>
            </a:r>
            <a:r>
              <a:rPr lang="en-US" altLang="zh-CN" sz="1800" dirty="0">
                <a:latin typeface="Times New Roman" pitchFamily="18" charset="0"/>
                <a:ea typeface="宋体" pitchFamily="2" charset="-122"/>
              </a:rPr>
              <a:t> and Adam, 2010)</a:t>
            </a:r>
          </a:p>
          <a:p>
            <a:pPr lvl="1" algn="just"/>
            <a:r>
              <a:rPr lang="zh-CN" altLang="en-US" dirty="0">
                <a:latin typeface="Times New Roman" pitchFamily="18" charset="0"/>
                <a:ea typeface="宋体" pitchFamily="2" charset="-122"/>
              </a:rPr>
              <a:t>基于网络计数</a:t>
            </a:r>
            <a:r>
              <a:rPr lang="en-US" altLang="zh-CN" dirty="0">
                <a:latin typeface="Times New Roman" pitchFamily="18" charset="0"/>
                <a:ea typeface="宋体" pitchFamily="2" charset="-122"/>
              </a:rPr>
              <a:t> </a:t>
            </a:r>
            <a:r>
              <a:rPr lang="en-US" altLang="zh-CN" sz="1800" dirty="0">
                <a:latin typeface="Times New Roman" pitchFamily="18" charset="0"/>
                <a:ea typeface="宋体" pitchFamily="2" charset="-122"/>
              </a:rPr>
              <a:t>(Kim and </a:t>
            </a:r>
            <a:r>
              <a:rPr lang="en-US" altLang="zh-CN" sz="1800" dirty="0" err="1">
                <a:latin typeface="Times New Roman" pitchFamily="18" charset="0"/>
                <a:ea typeface="宋体" pitchFamily="2" charset="-122"/>
              </a:rPr>
              <a:t>Diesner</a:t>
            </a:r>
            <a:r>
              <a:rPr lang="en-US" altLang="zh-CN" sz="1800" dirty="0">
                <a:latin typeface="Times New Roman" pitchFamily="18" charset="0"/>
                <a:ea typeface="宋体" pitchFamily="2" charset="-122"/>
              </a:rPr>
              <a:t>, 2014</a:t>
            </a:r>
            <a:r>
              <a:rPr lang="en-US" altLang="zh-CN" sz="1800" dirty="0" smtClean="0">
                <a:latin typeface="Times New Roman" pitchFamily="18" charset="0"/>
                <a:ea typeface="宋体" pitchFamily="2" charset="-122"/>
              </a:rPr>
              <a:t>)</a:t>
            </a:r>
            <a:endParaRPr lang="zh-CN" altLang="en-US" sz="1800" dirty="0">
              <a:latin typeface="Times New Roman" pitchFamily="18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620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040" y="171451"/>
            <a:ext cx="10895965" cy="487363"/>
          </a:xfrm>
        </p:spPr>
        <p:txBody>
          <a:bodyPr/>
          <a:lstStyle/>
          <a:p>
            <a:r>
              <a:rPr lang="en-US" altLang="zh-CN" sz="3600" dirty="0"/>
              <a:t>Authorship Credit Allocation </a:t>
            </a:r>
            <a:r>
              <a:rPr lang="en-US" altLang="zh-CN" sz="3600" dirty="0" smtClean="0"/>
              <a:t>Schemes(2/3</a:t>
            </a:r>
            <a:r>
              <a:rPr lang="en-US" altLang="zh-CN" sz="3600" dirty="0"/>
              <a:t>)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zh-CN" b="1" i="1" dirty="0">
                <a:latin typeface="Times New Roman" pitchFamily="18" charset="0"/>
                <a:cs typeface="Times New Roman" pitchFamily="18" charset="0"/>
              </a:rPr>
              <a:t>Equal Contributors and Hyper-authorship</a:t>
            </a:r>
            <a:endParaRPr lang="zh-CN" altLang="en-US" b="1" i="1" dirty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More than one 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first and corresponding authors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can be moved to the first positions before applying counting scheme and then the average of their scores is allocated to each of them. Here, they are assumed to 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contribute equally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to a foci article, regardless of the number of them.</a:t>
            </a:r>
            <a:endParaRPr lang="zh-CN" alt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To deal with hyper-authorship issue, </a:t>
            </a:r>
            <a:r>
              <a:rPr lang="en-US" altLang="zh-CN" sz="2800" dirty="0" err="1">
                <a:latin typeface="Times New Roman" pitchFamily="18" charset="0"/>
                <a:cs typeface="Times New Roman" pitchFamily="18" charset="0"/>
              </a:rPr>
              <a:t>Tscharntke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 et al. (2007) raised the 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sequence-determines-credit (SDC) scheme 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that the first author should obtain the full credit, the second author half, the third a third, and so forth, up to the10th author, after which each remaining author would receive 0.05 credits.</a:t>
            </a:r>
            <a:endParaRPr lang="zh-CN" alt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06" y="5410200"/>
            <a:ext cx="4215183" cy="116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65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040" y="171451"/>
            <a:ext cx="10895965" cy="487363"/>
          </a:xfrm>
        </p:spPr>
        <p:txBody>
          <a:bodyPr/>
          <a:lstStyle/>
          <a:p>
            <a:r>
              <a:rPr lang="en-US" altLang="zh-CN" sz="3600" dirty="0"/>
              <a:t>Authorship Credit Allocation </a:t>
            </a:r>
            <a:r>
              <a:rPr lang="en-US" altLang="zh-CN" sz="3600" dirty="0" smtClean="0"/>
              <a:t>Schemes(3/3</a:t>
            </a:r>
            <a:r>
              <a:rPr lang="en-US" altLang="zh-CN" sz="3600" dirty="0"/>
              <a:t>)</a:t>
            </a:r>
            <a:endParaRPr lang="zh-CN" altLang="en-US" sz="36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80" y="1115604"/>
            <a:ext cx="11617452" cy="5649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642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040" y="171451"/>
            <a:ext cx="10362565" cy="487363"/>
          </a:xfrm>
        </p:spPr>
        <p:txBody>
          <a:bodyPr/>
          <a:lstStyle/>
          <a:p>
            <a:r>
              <a:rPr lang="en-US" altLang="zh-CN" sz="3600" dirty="0"/>
              <a:t>Author Interest Discovery: </a:t>
            </a:r>
            <a:r>
              <a:rPr lang="en-US" altLang="zh-CN" sz="3600" dirty="0" err="1"/>
              <a:t>AT</a:t>
            </a:r>
            <a:r>
              <a:rPr lang="en-US" altLang="zh-CN" sz="3600" baseline="30000" dirty="0" err="1"/>
              <a:t>credit</a:t>
            </a:r>
            <a:r>
              <a:rPr lang="en-US" altLang="zh-CN" sz="3600" dirty="0"/>
              <a:t> Model</a:t>
            </a:r>
            <a:endParaRPr lang="zh-CN" altLang="en-US" sz="3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" y="762000"/>
            <a:ext cx="6283960" cy="4860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内容占位符 1"/>
          <p:cNvSpPr>
            <a:spLocks noGrp="1"/>
          </p:cNvSpPr>
          <p:nvPr>
            <p:ph idx="1"/>
          </p:nvPr>
        </p:nvSpPr>
        <p:spPr>
          <a:xfrm>
            <a:off x="6959600" y="1072014"/>
            <a:ext cx="5036384" cy="4716856"/>
          </a:xfrm>
        </p:spPr>
        <p:txBody>
          <a:bodyPr/>
          <a:lstStyle/>
          <a:p>
            <a:pPr algn="just"/>
            <a:r>
              <a:rPr lang="en-US" altLang="zh-CN" sz="2500" b="1" dirty="0" smtClean="0">
                <a:latin typeface="Times New Roman" pitchFamily="18" charset="0"/>
              </a:rPr>
              <a:t>Author-Topic </a:t>
            </a:r>
            <a:r>
              <a:rPr lang="en-US" altLang="zh-CN" sz="2500" b="1" dirty="0">
                <a:latin typeface="Times New Roman" pitchFamily="18" charset="0"/>
              </a:rPr>
              <a:t>(AT) model </a:t>
            </a:r>
            <a:r>
              <a:rPr lang="en-US" altLang="zh-CN" sz="2500" dirty="0">
                <a:latin typeface="Times New Roman" pitchFamily="18" charset="0"/>
              </a:rPr>
              <a:t>(</a:t>
            </a:r>
            <a:r>
              <a:rPr lang="en-US" altLang="zh-CN" sz="2500" dirty="0" smtClean="0">
                <a:latin typeface="Times New Roman" pitchFamily="18" charset="0"/>
              </a:rPr>
              <a:t>Rosen-</a:t>
            </a:r>
            <a:r>
              <a:rPr lang="en-US" altLang="zh-CN" sz="2500" dirty="0" err="1" smtClean="0">
                <a:latin typeface="Times New Roman" pitchFamily="18" charset="0"/>
              </a:rPr>
              <a:t>Zvi</a:t>
            </a:r>
            <a:r>
              <a:rPr lang="en-US" altLang="zh-CN" sz="2500" dirty="0">
                <a:latin typeface="Times New Roman" pitchFamily="18" charset="0"/>
              </a:rPr>
              <a:t> </a:t>
            </a:r>
            <a:r>
              <a:rPr lang="en-US" altLang="zh-CN" sz="2500" dirty="0" smtClean="0">
                <a:latin typeface="Times New Roman" pitchFamily="18" charset="0"/>
              </a:rPr>
              <a:t>et </a:t>
            </a:r>
            <a:r>
              <a:rPr lang="en-US" altLang="zh-CN" sz="2500" dirty="0">
                <a:latin typeface="Times New Roman" pitchFamily="18" charset="0"/>
              </a:rPr>
              <a:t>al., 2010) is one of the </a:t>
            </a:r>
            <a:r>
              <a:rPr lang="en-US" altLang="zh-CN" sz="2500" dirty="0" smtClean="0">
                <a:latin typeface="Times New Roman" pitchFamily="18" charset="0"/>
              </a:rPr>
              <a:t>variants </a:t>
            </a:r>
            <a:r>
              <a:rPr lang="en-US" altLang="zh-CN" sz="2500" dirty="0">
                <a:latin typeface="Times New Roman" pitchFamily="18" charset="0"/>
              </a:rPr>
              <a:t>of the LDA </a:t>
            </a:r>
            <a:r>
              <a:rPr lang="en-US" altLang="zh-CN" sz="2500" dirty="0" smtClean="0">
                <a:latin typeface="Times New Roman" pitchFamily="18" charset="0"/>
              </a:rPr>
              <a:t>model, </a:t>
            </a:r>
            <a:r>
              <a:rPr lang="en-US" altLang="zh-CN" sz="2500" dirty="0">
                <a:latin typeface="Times New Roman" pitchFamily="18" charset="0"/>
              </a:rPr>
              <a:t>which </a:t>
            </a:r>
            <a:r>
              <a:rPr lang="en-US" altLang="zh-CN" sz="2500" dirty="0" smtClean="0">
                <a:latin typeface="Times New Roman" pitchFamily="18" charset="0"/>
              </a:rPr>
              <a:t>is specific </a:t>
            </a:r>
            <a:r>
              <a:rPr lang="en-US" altLang="zh-CN" sz="2500" dirty="0">
                <a:latin typeface="Times New Roman" pitchFamily="18" charset="0"/>
              </a:rPr>
              <a:t>for author interest discovery. </a:t>
            </a:r>
            <a:r>
              <a:rPr lang="en-US" altLang="zh-CN" sz="2500" dirty="0" smtClean="0">
                <a:latin typeface="Times New Roman" pitchFamily="18" charset="0"/>
              </a:rPr>
              <a:t>It </a:t>
            </a:r>
            <a:r>
              <a:rPr lang="en-US" altLang="zh-CN" sz="2500" dirty="0">
                <a:latin typeface="Times New Roman" pitchFamily="18" charset="0"/>
              </a:rPr>
              <a:t>readily makes clear that </a:t>
            </a:r>
            <a:r>
              <a:rPr lang="en-US" altLang="zh-CN" sz="2500" dirty="0" smtClean="0">
                <a:latin typeface="Times New Roman" pitchFamily="18" charset="0"/>
              </a:rPr>
              <a:t>it adopted </a:t>
            </a:r>
            <a:r>
              <a:rPr lang="en-US" altLang="zh-CN" sz="2500" b="1" dirty="0" smtClean="0">
                <a:latin typeface="Times New Roman" pitchFamily="18" charset="0"/>
              </a:rPr>
              <a:t>the </a:t>
            </a:r>
            <a:r>
              <a:rPr lang="en-US" altLang="zh-CN" sz="2500" b="1" dirty="0">
                <a:latin typeface="Times New Roman" pitchFamily="18" charset="0"/>
              </a:rPr>
              <a:t>indiscriminate counting </a:t>
            </a:r>
            <a:r>
              <a:rPr lang="en-US" altLang="zh-CN" sz="2500" b="1" dirty="0" smtClean="0">
                <a:latin typeface="Times New Roman" pitchFamily="18" charset="0"/>
              </a:rPr>
              <a:t>scheme</a:t>
            </a:r>
            <a:r>
              <a:rPr lang="en-US" altLang="zh-CN" sz="2500" dirty="0" smtClean="0">
                <a:latin typeface="Times New Roman" pitchFamily="18" charset="0"/>
              </a:rPr>
              <a:t>.</a:t>
            </a:r>
          </a:p>
          <a:p>
            <a:pPr algn="just"/>
            <a:r>
              <a:rPr lang="en-US" altLang="zh-CN" sz="2500" dirty="0" smtClean="0">
                <a:latin typeface="Times New Roman" pitchFamily="18" charset="0"/>
              </a:rPr>
              <a:t>A </a:t>
            </a:r>
            <a:r>
              <a:rPr lang="en-US" altLang="zh-CN" sz="2500" dirty="0">
                <a:latin typeface="Times New Roman" pitchFamily="18" charset="0"/>
              </a:rPr>
              <a:t>novel model, </a:t>
            </a:r>
            <a:r>
              <a:rPr lang="en-US" altLang="zh-CN" sz="2500" b="1" dirty="0" err="1">
                <a:latin typeface="Times New Roman" pitchFamily="18" charset="0"/>
              </a:rPr>
              <a:t>AT</a:t>
            </a:r>
            <a:r>
              <a:rPr lang="en-US" altLang="zh-CN" sz="2500" b="1" baseline="30000" dirty="0" err="1">
                <a:latin typeface="Times New Roman" pitchFamily="18" charset="0"/>
              </a:rPr>
              <a:t>credit</a:t>
            </a:r>
            <a:r>
              <a:rPr lang="en-US" altLang="zh-CN" sz="2500" dirty="0" smtClean="0">
                <a:latin typeface="Times New Roman" pitchFamily="18" charset="0"/>
              </a:rPr>
              <a:t>, is proposed </a:t>
            </a:r>
            <a:r>
              <a:rPr lang="en-US" altLang="zh-CN" sz="2500" dirty="0">
                <a:latin typeface="Times New Roman" pitchFamily="18" charset="0"/>
              </a:rPr>
              <a:t>to strengthen the Author-Topic (AT) model with </a:t>
            </a:r>
            <a:r>
              <a:rPr lang="en-US" altLang="zh-CN" sz="2500" dirty="0" smtClean="0">
                <a:latin typeface="Times New Roman" pitchFamily="18" charset="0"/>
              </a:rPr>
              <a:t>an  </a:t>
            </a:r>
            <a:r>
              <a:rPr lang="en-US" altLang="zh-CN" sz="2500" dirty="0">
                <a:latin typeface="Times New Roman" pitchFamily="18" charset="0"/>
              </a:rPr>
              <a:t>authorship credit allocation </a:t>
            </a:r>
            <a:r>
              <a:rPr lang="en-US" altLang="zh-CN" sz="2500" dirty="0" smtClean="0">
                <a:latin typeface="Times New Roman" pitchFamily="18" charset="0"/>
              </a:rPr>
              <a:t>scheme.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="" xmlns:a16="http://schemas.microsoft.com/office/drawing/2014/main" id="{54BB52A7-3A96-4C41-B6D4-6ABDAD97B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26504"/>
            <a:ext cx="12192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itchFamily="18" charset="0"/>
              </a:rPr>
              <a:t>◆ </a:t>
            </a:r>
            <a:r>
              <a:rPr lang="en-US" altLang="zh-CN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Shuo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Xu, </a:t>
            </a:r>
            <a:r>
              <a:rPr lang="en-US" altLang="zh-CN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Ling Li, </a:t>
            </a:r>
            <a:r>
              <a:rPr lang="en-US" altLang="zh-CN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Congcong</a:t>
            </a:r>
            <a:r>
              <a:rPr lang="en-US" altLang="zh-CN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Wang, 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Xin An, </a:t>
            </a:r>
            <a:r>
              <a:rPr lang="en-US" altLang="zh-CN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CN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Guancan</a:t>
            </a:r>
            <a:r>
              <a:rPr lang="en-US" altLang="zh-CN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Yang, 2025. An Improved Author-Topic (AT) Model with Authorship Credit Allocation Schemes. </a:t>
            </a:r>
            <a:r>
              <a:rPr lang="en-US" altLang="zh-CN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Information Science</a:t>
            </a:r>
            <a:r>
              <a:rPr lang="en-US" altLang="zh-CN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Vol. 50, No. 1, pp. 184-204.  </a:t>
            </a:r>
          </a:p>
          <a:p>
            <a:pPr algn="just"/>
            <a:r>
              <a:rPr lang="zh-CN" altLang="en-US" b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itchFamily="18" charset="0"/>
              </a:rPr>
              <a:t>◆ </a:t>
            </a:r>
            <a:r>
              <a:rPr lang="en-US" altLang="zh-CN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Shuo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Ling Li, </a:t>
            </a:r>
            <a:r>
              <a:rPr lang="en-US" altLang="zh-CN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Liyuan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Hao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Xin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An, and </a:t>
            </a:r>
            <a:r>
              <a:rPr lang="en-US" altLang="zh-CN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Guancan</a:t>
            </a:r>
            <a:r>
              <a:rPr lang="en-US" altLang="zh-C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Yang, </a:t>
            </a:r>
            <a:r>
              <a:rPr lang="en-US" altLang="zh-CN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2021. An Author Interest Discovery Model armed with Authorship Credit Allocation Scheme. </a:t>
            </a:r>
            <a:r>
              <a:rPr lang="en-US" altLang="zh-CN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iConference</a:t>
            </a:r>
            <a:r>
              <a:rPr lang="en-US" altLang="zh-CN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2021. </a:t>
            </a:r>
            <a:endParaRPr lang="en-US" altLang="zh-CN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46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dirty="0"/>
              <a:t>七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章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：主题模型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什么是主题</a:t>
            </a:r>
          </a:p>
          <a:p>
            <a:pPr>
              <a:lnSpc>
                <a:spcPct val="150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主题模型家簇成员</a:t>
            </a:r>
          </a:p>
          <a:p>
            <a:pPr>
              <a:lnSpc>
                <a:spcPct val="150000"/>
              </a:lnSpc>
            </a:pPr>
            <a:r>
              <a:rPr lang="en-US" altLang="zh-CN" sz="3200" dirty="0">
                <a:latin typeface="Times New Roman" pitchFamily="18" charset="0"/>
                <a:ea typeface="宋体" panose="02010600030101010101" pitchFamily="2" charset="-122"/>
              </a:rPr>
              <a:t>LDA</a:t>
            </a: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模型</a:t>
            </a:r>
          </a:p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Times New Roman" pitchFamily="18" charset="0"/>
                <a:ea typeface="宋体" panose="02010600030101010101" pitchFamily="2" charset="-122"/>
              </a:rPr>
              <a:t>用户兴趣演化模型（</a:t>
            </a:r>
            <a:r>
              <a:rPr lang="en-US" altLang="zh-CN" sz="3200" dirty="0" err="1" smtClean="0">
                <a:latin typeface="Times New Roman" pitchFamily="18" charset="0"/>
                <a:ea typeface="宋体" panose="02010600030101010101" pitchFamily="2" charset="-122"/>
              </a:rPr>
              <a:t>AToT</a:t>
            </a:r>
            <a:r>
              <a:rPr lang="zh-CN" altLang="en-US" sz="3200" dirty="0" smtClean="0">
                <a:latin typeface="Times New Roman" pitchFamily="18" charset="0"/>
                <a:ea typeface="宋体" panose="02010600030101010101" pitchFamily="2" charset="-122"/>
              </a:rPr>
              <a:t>）</a:t>
            </a:r>
            <a:endParaRPr lang="en-US" altLang="zh-CN" sz="3200" dirty="0" smtClean="0">
              <a:latin typeface="Times New Roman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Times New Roman" pitchFamily="18" charset="0"/>
                <a:ea typeface="宋体" panose="02010600030101010101" pitchFamily="2" charset="-122"/>
              </a:rPr>
              <a:t>共享兴趣揭示模型（</a:t>
            </a:r>
            <a:r>
              <a:rPr lang="en-US" altLang="zh-CN" sz="3200" dirty="0" err="1" smtClean="0">
                <a:latin typeface="Times New Roman" pitchFamily="18" charset="0"/>
                <a:ea typeface="宋体" panose="02010600030101010101" pitchFamily="2" charset="-122"/>
              </a:rPr>
              <a:t>coAT</a:t>
            </a:r>
            <a:r>
              <a:rPr lang="zh-CN" altLang="en-US" sz="3200" dirty="0" smtClean="0">
                <a:latin typeface="Times New Roman" pitchFamily="18" charset="0"/>
                <a:ea typeface="宋体" panose="02010600030101010101" pitchFamily="2" charset="-122"/>
              </a:rPr>
              <a:t>）</a:t>
            </a:r>
            <a:endParaRPr lang="zh-CN" altLang="en-US" sz="3200" dirty="0">
              <a:latin typeface="Times New Roman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本章小节</a:t>
            </a:r>
          </a:p>
        </p:txBody>
      </p:sp>
    </p:spTree>
    <p:extLst>
      <p:ext uri="{BB962C8B-B14F-4D97-AF65-F5344CB8AC3E}">
        <p14:creationId xmlns:p14="http://schemas.microsoft.com/office/powerpoint/2010/main" val="335825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862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本章小节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Times New Roman" pitchFamily="18" charset="0"/>
                <a:ea typeface="宋体" panose="02010600030101010101" pitchFamily="2" charset="-122"/>
              </a:rPr>
              <a:t>什么是主题</a:t>
            </a:r>
            <a:endParaRPr lang="zh-CN" altLang="en-US" sz="3200" dirty="0">
              <a:latin typeface="Times New Roman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主题模型家簇成员</a:t>
            </a:r>
          </a:p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Times New Roman" pitchFamily="18" charset="0"/>
                <a:ea typeface="宋体" panose="02010600030101010101" pitchFamily="2" charset="-122"/>
              </a:rPr>
              <a:t>典型的主题模型</a:t>
            </a:r>
            <a:endParaRPr lang="zh-CN" altLang="en-US" sz="3200" dirty="0">
              <a:latin typeface="Times New Roman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555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82TGp_food_light_ani">
  <a:themeElements>
    <a:clrScheme name="282TGp_food_light_ani 2">
      <a:dk1>
        <a:srgbClr val="000000"/>
      </a:dk1>
      <a:lt1>
        <a:srgbClr val="FFFFFF"/>
      </a:lt1>
      <a:dk2>
        <a:srgbClr val="193583"/>
      </a:dk2>
      <a:lt2>
        <a:srgbClr val="C0C0C0"/>
      </a:lt2>
      <a:accent1>
        <a:srgbClr val="89CA64"/>
      </a:accent1>
      <a:accent2>
        <a:srgbClr val="D9C215"/>
      </a:accent2>
      <a:accent3>
        <a:srgbClr val="FFFFFF"/>
      </a:accent3>
      <a:accent4>
        <a:srgbClr val="000000"/>
      </a:accent4>
      <a:accent5>
        <a:srgbClr val="C4E1B8"/>
      </a:accent5>
      <a:accent6>
        <a:srgbClr val="C4B012"/>
      </a:accent6>
      <a:hlink>
        <a:srgbClr val="04884E"/>
      </a:hlink>
      <a:folHlink>
        <a:srgbClr val="FF9600"/>
      </a:folHlink>
    </a:clrScheme>
    <a:fontScheme name="282TGp_food_light_a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282TGp_food_light_ani 1">
        <a:dk1>
          <a:srgbClr val="30311D"/>
        </a:dk1>
        <a:lt1>
          <a:srgbClr val="FFFFFF"/>
        </a:lt1>
        <a:dk2>
          <a:srgbClr val="333399"/>
        </a:dk2>
        <a:lt2>
          <a:srgbClr val="C0C0C0"/>
        </a:lt2>
        <a:accent1>
          <a:srgbClr val="3780BD"/>
        </a:accent1>
        <a:accent2>
          <a:srgbClr val="98C13D"/>
        </a:accent2>
        <a:accent3>
          <a:srgbClr val="FFFFFF"/>
        </a:accent3>
        <a:accent4>
          <a:srgbClr val="272817"/>
        </a:accent4>
        <a:accent5>
          <a:srgbClr val="AEC0DB"/>
        </a:accent5>
        <a:accent6>
          <a:srgbClr val="89AF36"/>
        </a:accent6>
        <a:hlink>
          <a:srgbClr val="F5B821"/>
        </a:hlink>
        <a:folHlink>
          <a:srgbClr val="91597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82TGp_food_light_ani 2">
        <a:dk1>
          <a:srgbClr val="000000"/>
        </a:dk1>
        <a:lt1>
          <a:srgbClr val="FFFFFF"/>
        </a:lt1>
        <a:dk2>
          <a:srgbClr val="193583"/>
        </a:dk2>
        <a:lt2>
          <a:srgbClr val="C0C0C0"/>
        </a:lt2>
        <a:accent1>
          <a:srgbClr val="89CA64"/>
        </a:accent1>
        <a:accent2>
          <a:srgbClr val="D9C215"/>
        </a:accent2>
        <a:accent3>
          <a:srgbClr val="FFFFFF"/>
        </a:accent3>
        <a:accent4>
          <a:srgbClr val="000000"/>
        </a:accent4>
        <a:accent5>
          <a:srgbClr val="C4E1B8"/>
        </a:accent5>
        <a:accent6>
          <a:srgbClr val="C4B012"/>
        </a:accent6>
        <a:hlink>
          <a:srgbClr val="04884E"/>
        </a:hlink>
        <a:folHlink>
          <a:srgbClr val="FF9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82TGp_food_light_ani 3">
        <a:dk1>
          <a:srgbClr val="000000"/>
        </a:dk1>
        <a:lt1>
          <a:srgbClr val="FFFFFF"/>
        </a:lt1>
        <a:dk2>
          <a:srgbClr val="006666"/>
        </a:dk2>
        <a:lt2>
          <a:srgbClr val="C0C0C0"/>
        </a:lt2>
        <a:accent1>
          <a:srgbClr val="D4502C"/>
        </a:accent1>
        <a:accent2>
          <a:srgbClr val="D7AE3B"/>
        </a:accent2>
        <a:accent3>
          <a:srgbClr val="FFFFFF"/>
        </a:accent3>
        <a:accent4>
          <a:srgbClr val="000000"/>
        </a:accent4>
        <a:accent5>
          <a:srgbClr val="E6B3AC"/>
        </a:accent5>
        <a:accent6>
          <a:srgbClr val="C39D35"/>
        </a:accent6>
        <a:hlink>
          <a:srgbClr val="1C74B0"/>
        </a:hlink>
        <a:folHlink>
          <a:srgbClr val="85C16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10048</TotalTime>
  <Words>1759</Words>
  <Application>Microsoft Office PowerPoint</Application>
  <PresentationFormat>自定义</PresentationFormat>
  <Paragraphs>296</Paragraphs>
  <Slides>36</Slides>
  <Notes>3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38" baseType="lpstr">
      <vt:lpstr>282TGp_food_light_ani</vt:lpstr>
      <vt:lpstr>Equation</vt:lpstr>
      <vt:lpstr>文本分析与文本挖掘 Text Analysis and Text Mining</vt:lpstr>
      <vt:lpstr>课程主要内容</vt:lpstr>
      <vt:lpstr>第七章：主题模型</vt:lpstr>
      <vt:lpstr>主题是什么 (1/3)</vt:lpstr>
      <vt:lpstr>主题是什么 (2/3)</vt:lpstr>
      <vt:lpstr>主题是什么 (3/3)</vt:lpstr>
      <vt:lpstr>第七章：主题模型</vt:lpstr>
      <vt:lpstr>主题模型家族成员</vt:lpstr>
      <vt:lpstr>贝叶斯网络：实例（1/2）</vt:lpstr>
      <vt:lpstr>贝叶斯网络：实例（2/2）</vt:lpstr>
      <vt:lpstr>第七章：主题模型</vt:lpstr>
      <vt:lpstr>生成过程（1/2）</vt:lpstr>
      <vt:lpstr>生成过程（2/2）</vt:lpstr>
      <vt:lpstr>吉布斯采样：实例（1/5）</vt:lpstr>
      <vt:lpstr>吉布斯采样：实例（2/5）</vt:lpstr>
      <vt:lpstr>吉布斯采样：实例（3/5）</vt:lpstr>
      <vt:lpstr>吉布斯采样：实例（4/5）</vt:lpstr>
      <vt:lpstr>吉布斯采样：实例（5/5）</vt:lpstr>
      <vt:lpstr>深层机理：实例（1/2）</vt:lpstr>
      <vt:lpstr>深层机理：实例（2/2）</vt:lpstr>
      <vt:lpstr>领域深层主题揭示（1/2）</vt:lpstr>
      <vt:lpstr>领域深层主题揭示（2/2）</vt:lpstr>
      <vt:lpstr>第七章：主题模型</vt:lpstr>
      <vt:lpstr>用户兴趣演化模型（1/6）</vt:lpstr>
      <vt:lpstr>用户兴趣演化模型（2/6）</vt:lpstr>
      <vt:lpstr>用户兴趣演化模型（3/6）</vt:lpstr>
      <vt:lpstr>用户兴趣演化模型（4/6）</vt:lpstr>
      <vt:lpstr>用户兴趣演化模型（5/6）</vt:lpstr>
      <vt:lpstr>用户兴趣演化模型（6/6）</vt:lpstr>
      <vt:lpstr>第七章：主题模型</vt:lpstr>
      <vt:lpstr>Authorship Credit Allocation Schemes(1/3)</vt:lpstr>
      <vt:lpstr>Authorship Credit Allocation Schemes(2/3)</vt:lpstr>
      <vt:lpstr>Authorship Credit Allocation Schemes(3/3)</vt:lpstr>
      <vt:lpstr>Author Interest Discovery: ATcredit Model</vt:lpstr>
      <vt:lpstr>第七章：主题模型</vt:lpstr>
      <vt:lpstr>本章小节</vt:lpstr>
    </vt:vector>
  </TitlesOfParts>
  <Company>ISTIC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Data Mining Lab.</dc:title>
  <dc:creator>XU SHUO</dc:creator>
  <cp:lastModifiedBy>XUSHUO</cp:lastModifiedBy>
  <cp:revision>3042</cp:revision>
  <dcterms:created xsi:type="dcterms:W3CDTF">2005-11-30T10:23:36Z</dcterms:created>
  <dcterms:modified xsi:type="dcterms:W3CDTF">2026-10-26T14:27:14Z</dcterms:modified>
</cp:coreProperties>
</file>